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6" r:id="rId3"/>
    <p:sldId id="258" r:id="rId4"/>
    <p:sldId id="257" r:id="rId5"/>
    <p:sldId id="274" r:id="rId6"/>
    <p:sldId id="259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6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761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76671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589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8333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121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531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8344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787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63629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16940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873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5641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49407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0075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495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722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551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303312B-AFF2-4AD6-B999-6D952736D169}" type="datetimeFigureOut">
              <a:rPr lang="es-CO" smtClean="0"/>
              <a:t>27/01/2026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F517944-B75E-44D5-A8F6-7450B176512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5616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414923"/>
            <a:ext cx="11041453" cy="5929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711BAA-1766-4263-A9AA-C15A86D9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73" y="358652"/>
            <a:ext cx="11041453" cy="592960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12D4E37-F112-4F82-9150-07773B6315EF}"/>
              </a:ext>
            </a:extLst>
          </p:cNvPr>
          <p:cNvSpPr txBox="1"/>
          <p:nvPr/>
        </p:nvSpPr>
        <p:spPr>
          <a:xfrm>
            <a:off x="853440" y="569742"/>
            <a:ext cx="10002129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dirty="0">
                <a:solidFill>
                  <a:srgbClr val="002060"/>
                </a:solidFill>
                <a:latin typeface="Arial Black" panose="020B0A04020102020204" pitchFamily="34" charset="0"/>
              </a:rPr>
              <a:t>Sistema de Evaluación Institucional.</a:t>
            </a:r>
          </a:p>
          <a:p>
            <a:pPr algn="ctr"/>
            <a:r>
              <a:rPr lang="es-CO" sz="6000" dirty="0">
                <a:solidFill>
                  <a:srgbClr val="C00000"/>
                </a:solidFill>
                <a:latin typeface="Arial Black" panose="020B0A04020102020204" pitchFamily="34" charset="0"/>
              </a:rPr>
              <a:t>S.I.E.</a:t>
            </a:r>
          </a:p>
          <a:p>
            <a:pPr algn="ctr"/>
            <a:endParaRPr lang="es-CO" sz="30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s-CO" sz="8800" dirty="0">
                <a:solidFill>
                  <a:srgbClr val="00B050"/>
                </a:solidFill>
                <a:latin typeface="Arial Black" panose="020B0A04020102020204" pitchFamily="34" charset="0"/>
              </a:rPr>
              <a:t>¡Bienvenidos!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1E7EB94-1AAB-4B86-AE41-BA4527A35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9954" y="1610054"/>
            <a:ext cx="2112459" cy="2226484"/>
          </a:xfrm>
          <a:prstGeom prst="rect">
            <a:avLst/>
          </a:prstGeom>
        </p:spPr>
      </p:pic>
      <p:pic>
        <p:nvPicPr>
          <p:cNvPr id="8" name="18 Imagen">
            <a:extLst>
              <a:ext uri="{FF2B5EF4-FFF2-40B4-BE49-F238E27FC236}">
                <a16:creationId xmlns:a16="http://schemas.microsoft.com/office/drawing/2014/main" id="{0732AE6D-FEDD-4772-8D44-603340E820A8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" y="1613534"/>
            <a:ext cx="2276622" cy="1467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54482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414923"/>
            <a:ext cx="11041453" cy="592960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EBA92F2-CCA3-4228-8A28-2016731F2CD4}"/>
              </a:ext>
            </a:extLst>
          </p:cNvPr>
          <p:cNvSpPr txBox="1"/>
          <p:nvPr/>
        </p:nvSpPr>
        <p:spPr>
          <a:xfrm>
            <a:off x="873038" y="757147"/>
            <a:ext cx="1050856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haroni" panose="02010803020104030203" pitchFamily="2" charset="-79"/>
              </a:rPr>
              <a:t>SISTEMA DE EVALUACIÓN INSTITUCIONAL.</a:t>
            </a:r>
            <a:endParaRPr lang="es-CO" sz="2800" dirty="0">
              <a:solidFill>
                <a:srgbClr val="C00000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  <a:cs typeface="Aharoni" panose="02010803020104030203" pitchFamily="2" charset="-79"/>
            </a:endParaRPr>
          </a:p>
          <a:p>
            <a:pPr algn="ctr"/>
            <a:r>
              <a:rPr lang="es-ES" sz="2800" b="1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haroni" panose="02010803020104030203" pitchFamily="2" charset="-79"/>
              </a:rPr>
              <a:t>S.I.E.</a:t>
            </a:r>
            <a:endParaRPr lang="es-CO" sz="2800" dirty="0">
              <a:solidFill>
                <a:srgbClr val="C00000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  <a:cs typeface="Aharoni" panose="02010803020104030203" pitchFamily="2" charset="-79"/>
            </a:endParaRPr>
          </a:p>
          <a:p>
            <a:pPr algn="just"/>
            <a:r>
              <a:rPr lang="es-ES" sz="2800" dirty="0">
                <a:solidFill>
                  <a:srgbClr val="000000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La Institución Educativa Distrital Camilo Torres, de acuerdo con lo establecido en el decreto 1290 de abril 16 de 2009, crea su Sistema Institucional de Evaluación Formativa e Integral. SIE </a:t>
            </a:r>
            <a:endParaRPr lang="es-CO" sz="2800" dirty="0">
              <a:effectLst/>
              <a:latin typeface="Aharoni" panose="02010803020104030203" pitchFamily="2" charset="-79"/>
              <a:ea typeface="Times New Roman" panose="02020603050405020304" pitchFamily="18" charset="0"/>
              <a:cs typeface="Aharoni" panose="02010803020104030203" pitchFamily="2" charset="-79"/>
            </a:endParaRPr>
          </a:p>
          <a:p>
            <a:pPr algn="just"/>
            <a:r>
              <a:rPr lang="es-ES" sz="2800" dirty="0">
                <a:solidFill>
                  <a:srgbClr val="000000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La evaluación es un mecanismo y una estrategia educativa y pedagógica para consolidar la formación integral de los estudiantes, la cual permitirá desarrollar las competencias básicas para el aprendizaje y el desempeño desde las áreas académicas y técnicas que promueve la institución. </a:t>
            </a:r>
            <a:endParaRPr lang="es-CO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29676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358653"/>
            <a:ext cx="11041453" cy="592960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E722921-6FF1-4663-B76D-304D3C9F3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831" y="569741"/>
            <a:ext cx="4518733" cy="343706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C2347C1-61BF-400A-B29B-93CE48075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2390" y="569741"/>
            <a:ext cx="5301836" cy="3437066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E53021B-006B-4794-89D7-283234255B51}"/>
              </a:ext>
            </a:extLst>
          </p:cNvPr>
          <p:cNvSpPr txBox="1"/>
          <p:nvPr/>
        </p:nvSpPr>
        <p:spPr>
          <a:xfrm>
            <a:off x="856831" y="4211779"/>
            <a:ext cx="10503896" cy="20005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rgbClr val="C00000"/>
                </a:solidFill>
                <a:latin typeface="Arial Black" panose="020B0A04020102020204" pitchFamily="34" charset="0"/>
              </a:rPr>
              <a:t>Excusas:</a:t>
            </a:r>
            <a:r>
              <a:rPr lang="es-CO" sz="2000" dirty="0">
                <a:latin typeface="Arial Black" panose="020B0A04020102020204" pitchFamily="34" charset="0"/>
              </a:rPr>
              <a:t> Deben presentarse en formato institucional, anexar copia de cédula del acudiente y en un plazo máximo de 3 días.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CO" sz="2000" dirty="0">
                <a:latin typeface="Arial Black" panose="020B0A04020102020204" pitchFamily="34" charset="0"/>
              </a:rPr>
              <a:t>La excusa permite realizar actividades ya evaluadas, previo acuerdo con el docente. (sin la excusa, la actividad es calificada con 2.0)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CO" sz="2000" dirty="0">
                <a:latin typeface="Arial Black" panose="020B0A04020102020204" pitchFamily="34" charset="0"/>
              </a:rPr>
              <a:t>El estudiante debe solicitar al docente las actividades, previa presentación de la excusa.</a:t>
            </a:r>
          </a:p>
        </p:txBody>
      </p:sp>
    </p:spTree>
    <p:extLst>
      <p:ext uri="{BB962C8B-B14F-4D97-AF65-F5344CB8AC3E}">
        <p14:creationId xmlns:p14="http://schemas.microsoft.com/office/powerpoint/2010/main" val="339046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06" y="426784"/>
            <a:ext cx="11077591" cy="5949014"/>
          </a:xfrm>
          <a:prstGeom prst="rect">
            <a:avLst/>
          </a:prstGeom>
        </p:spPr>
      </p:pic>
      <p:sp>
        <p:nvSpPr>
          <p:cNvPr id="3" name="Flecha: pentágono 2">
            <a:extLst>
              <a:ext uri="{FF2B5EF4-FFF2-40B4-BE49-F238E27FC236}">
                <a16:creationId xmlns:a16="http://schemas.microsoft.com/office/drawing/2014/main" id="{FE9E7264-2E44-4E7D-AA55-F67A0603440F}"/>
              </a:ext>
            </a:extLst>
          </p:cNvPr>
          <p:cNvSpPr/>
          <p:nvPr/>
        </p:nvSpPr>
        <p:spPr>
          <a:xfrm>
            <a:off x="793042" y="629629"/>
            <a:ext cx="3630886" cy="894441"/>
          </a:xfrm>
          <a:prstGeom prst="homePlat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27BB211-0B92-42CF-99F5-FE765E512F67}"/>
              </a:ext>
            </a:extLst>
          </p:cNvPr>
          <p:cNvSpPr txBox="1"/>
          <p:nvPr/>
        </p:nvSpPr>
        <p:spPr>
          <a:xfrm>
            <a:off x="817418" y="762000"/>
            <a:ext cx="3408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latin typeface="Arial Black" panose="020B0A04020102020204" pitchFamily="34" charset="0"/>
              </a:rPr>
              <a:t>Distribución porcentual </a:t>
            </a:r>
          </a:p>
          <a:p>
            <a:pPr algn="ctr"/>
            <a:r>
              <a:rPr lang="es-CO" dirty="0">
                <a:latin typeface="Arial Black" panose="020B0A04020102020204" pitchFamily="34" charset="0"/>
              </a:rPr>
              <a:t>Por periodos académicos</a:t>
            </a: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CFF272D9-4B4B-427E-A4D6-EAA5F0039636}"/>
              </a:ext>
            </a:extLst>
          </p:cNvPr>
          <p:cNvSpPr/>
          <p:nvPr/>
        </p:nvSpPr>
        <p:spPr>
          <a:xfrm>
            <a:off x="4517773" y="495637"/>
            <a:ext cx="1634836" cy="1052945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572927B-06F1-4C05-932D-BF5BB0C50DE6}"/>
              </a:ext>
            </a:extLst>
          </p:cNvPr>
          <p:cNvSpPr txBox="1"/>
          <p:nvPr/>
        </p:nvSpPr>
        <p:spPr>
          <a:xfrm>
            <a:off x="4593389" y="893572"/>
            <a:ext cx="15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latin typeface="Arial Black" panose="020B0A04020102020204" pitchFamily="34" charset="0"/>
              </a:rPr>
              <a:t>I Per 30%</a:t>
            </a: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E38D228E-1B90-41B2-AE92-8CAEB55DE8C5}"/>
              </a:ext>
            </a:extLst>
          </p:cNvPr>
          <p:cNvSpPr/>
          <p:nvPr/>
        </p:nvSpPr>
        <p:spPr>
          <a:xfrm>
            <a:off x="6263442" y="537295"/>
            <a:ext cx="1634836" cy="1052945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D92718C-A2AE-4CCC-A4FA-1EED2BEF0751}"/>
              </a:ext>
            </a:extLst>
          </p:cNvPr>
          <p:cNvSpPr txBox="1"/>
          <p:nvPr/>
        </p:nvSpPr>
        <p:spPr>
          <a:xfrm>
            <a:off x="6339058" y="935132"/>
            <a:ext cx="15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latin typeface="Arial Black" panose="020B0A04020102020204" pitchFamily="34" charset="0"/>
              </a:rPr>
              <a:t>II Per 35%</a:t>
            </a:r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95743C03-24AD-4960-9210-AE74A3415441}"/>
              </a:ext>
            </a:extLst>
          </p:cNvPr>
          <p:cNvSpPr/>
          <p:nvPr/>
        </p:nvSpPr>
        <p:spPr>
          <a:xfrm>
            <a:off x="7973894" y="551055"/>
            <a:ext cx="1634836" cy="1052945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8D32F26-3B8E-4CC0-9FDD-EACDEF4F0F41}"/>
              </a:ext>
            </a:extLst>
          </p:cNvPr>
          <p:cNvSpPr txBox="1"/>
          <p:nvPr/>
        </p:nvSpPr>
        <p:spPr>
          <a:xfrm>
            <a:off x="8049510" y="921281"/>
            <a:ext cx="15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latin typeface="Arial Black" panose="020B0A04020102020204" pitchFamily="34" charset="0"/>
              </a:rPr>
              <a:t>III Per 35%</a:t>
            </a:r>
          </a:p>
        </p:txBody>
      </p:sp>
      <p:sp>
        <p:nvSpPr>
          <p:cNvPr id="12" name="Diagrama de flujo: terminador 11">
            <a:extLst>
              <a:ext uri="{FF2B5EF4-FFF2-40B4-BE49-F238E27FC236}">
                <a16:creationId xmlns:a16="http://schemas.microsoft.com/office/drawing/2014/main" id="{A7D44C77-4D90-49E4-9CC5-E14DCEB05B56}"/>
              </a:ext>
            </a:extLst>
          </p:cNvPr>
          <p:cNvSpPr/>
          <p:nvPr/>
        </p:nvSpPr>
        <p:spPr>
          <a:xfrm>
            <a:off x="9636154" y="641301"/>
            <a:ext cx="1973955" cy="789709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1F003FD-5DAB-452A-92C0-248FEEAAA0C6}"/>
              </a:ext>
            </a:extLst>
          </p:cNvPr>
          <p:cNvSpPr txBox="1"/>
          <p:nvPr/>
        </p:nvSpPr>
        <p:spPr>
          <a:xfrm>
            <a:off x="9735061" y="848204"/>
            <a:ext cx="183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latin typeface="Arial Black" panose="020B0A04020102020204" pitchFamily="34" charset="0"/>
              </a:rPr>
              <a:t>Nivelaciones</a:t>
            </a:r>
          </a:p>
        </p:txBody>
      </p:sp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4D57D49C-18DF-4B9C-A54E-7DE722E8DA66}"/>
              </a:ext>
            </a:extLst>
          </p:cNvPr>
          <p:cNvSpPr/>
          <p:nvPr/>
        </p:nvSpPr>
        <p:spPr>
          <a:xfrm>
            <a:off x="761366" y="3763762"/>
            <a:ext cx="3630886" cy="894441"/>
          </a:xfrm>
          <a:prstGeom prst="homePlat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FFE48FE-942F-4937-9446-72B796EF7CC4}"/>
              </a:ext>
            </a:extLst>
          </p:cNvPr>
          <p:cNvSpPr txBox="1"/>
          <p:nvPr/>
        </p:nvSpPr>
        <p:spPr>
          <a:xfrm>
            <a:off x="666174" y="3911460"/>
            <a:ext cx="3619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latin typeface="Arial Black" panose="020B0A04020102020204" pitchFamily="34" charset="0"/>
              </a:rPr>
              <a:t>Distribución de evaluación por competencias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54389CD1-0639-4047-801A-0B00E463A558}"/>
              </a:ext>
            </a:extLst>
          </p:cNvPr>
          <p:cNvSpPr/>
          <p:nvPr/>
        </p:nvSpPr>
        <p:spPr>
          <a:xfrm>
            <a:off x="4482449" y="3684510"/>
            <a:ext cx="2513993" cy="105294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7FE3AB0-50DA-44F9-85C8-CB109C0DD9F7}"/>
              </a:ext>
            </a:extLst>
          </p:cNvPr>
          <p:cNvSpPr txBox="1"/>
          <p:nvPr/>
        </p:nvSpPr>
        <p:spPr>
          <a:xfrm>
            <a:off x="4574502" y="3659409"/>
            <a:ext cx="2486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latin typeface="Arial Black" panose="020B0A04020102020204" pitchFamily="34" charset="0"/>
              </a:rPr>
              <a:t>Aspectos Cognitivos y Procedimentales</a:t>
            </a:r>
          </a:p>
          <a:p>
            <a:pPr algn="ctr"/>
            <a:r>
              <a:rPr lang="es-CO" dirty="0">
                <a:latin typeface="Arial Black" panose="020B0A04020102020204" pitchFamily="34" charset="0"/>
              </a:rPr>
              <a:t>80%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85753CA5-843E-48BC-B0F4-8D04EF891CF5}"/>
              </a:ext>
            </a:extLst>
          </p:cNvPr>
          <p:cNvSpPr/>
          <p:nvPr/>
        </p:nvSpPr>
        <p:spPr>
          <a:xfrm>
            <a:off x="4521497" y="5123767"/>
            <a:ext cx="2513993" cy="118247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FFB133A-DCF1-44A3-B191-08FEF41B3FF5}"/>
              </a:ext>
            </a:extLst>
          </p:cNvPr>
          <p:cNvSpPr txBox="1"/>
          <p:nvPr/>
        </p:nvSpPr>
        <p:spPr>
          <a:xfrm>
            <a:off x="4614832" y="5105911"/>
            <a:ext cx="2486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latin typeface="Arial Black" panose="020B0A04020102020204" pitchFamily="34" charset="0"/>
              </a:rPr>
              <a:t>Procesos Actitudinales y Valorativos</a:t>
            </a:r>
          </a:p>
          <a:p>
            <a:pPr algn="ctr"/>
            <a:r>
              <a:rPr lang="es-CO" dirty="0">
                <a:latin typeface="Arial Black" panose="020B0A04020102020204" pitchFamily="34" charset="0"/>
              </a:rPr>
              <a:t>20%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6905F02A-0BCD-4BB5-8486-59AC5BDE95C0}"/>
              </a:ext>
            </a:extLst>
          </p:cNvPr>
          <p:cNvSpPr/>
          <p:nvPr/>
        </p:nvSpPr>
        <p:spPr>
          <a:xfrm>
            <a:off x="7063202" y="3604188"/>
            <a:ext cx="4236163" cy="111498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A0DA0E1-8E6A-4A83-9D14-750A5C2ADFD1}"/>
              </a:ext>
            </a:extLst>
          </p:cNvPr>
          <p:cNvSpPr txBox="1"/>
          <p:nvPr/>
        </p:nvSpPr>
        <p:spPr>
          <a:xfrm>
            <a:off x="9397756" y="3740426"/>
            <a:ext cx="1814945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latin typeface="Arial Black" panose="020B0A04020102020204" pitchFamily="34" charset="0"/>
              </a:rPr>
              <a:t>Procesos pedagógicos</a:t>
            </a:r>
          </a:p>
          <a:p>
            <a:pPr algn="ctr"/>
            <a:r>
              <a:rPr lang="es-CO" dirty="0">
                <a:latin typeface="Arial Black" panose="020B0A04020102020204" pitchFamily="34" charset="0"/>
              </a:rPr>
              <a:t> 65%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D2A0669-9CC2-4339-AA04-F30202DF05D8}"/>
              </a:ext>
            </a:extLst>
          </p:cNvPr>
          <p:cNvSpPr txBox="1"/>
          <p:nvPr/>
        </p:nvSpPr>
        <p:spPr>
          <a:xfrm>
            <a:off x="7147447" y="3700139"/>
            <a:ext cx="1814945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latin typeface="Arial Black" panose="020B0A04020102020204" pitchFamily="34" charset="0"/>
              </a:rPr>
              <a:t>Evaluación de periodo</a:t>
            </a:r>
          </a:p>
          <a:p>
            <a:pPr algn="ctr"/>
            <a:r>
              <a:rPr lang="es-CO" dirty="0">
                <a:latin typeface="Arial Black" panose="020B0A04020102020204" pitchFamily="34" charset="0"/>
              </a:rPr>
              <a:t> 15%</a:t>
            </a:r>
            <a:r>
              <a:rPr lang="es-CO" dirty="0">
                <a:solidFill>
                  <a:srgbClr val="002060"/>
                </a:solidFill>
                <a:latin typeface="Arial Black" panose="020B0A04020102020204" pitchFamily="34" charset="0"/>
              </a:rPr>
              <a:t>(9mil)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EFAD79D-98E8-48AB-8F54-0B35814DF172}"/>
              </a:ext>
            </a:extLst>
          </p:cNvPr>
          <p:cNvSpPr txBox="1"/>
          <p:nvPr/>
        </p:nvSpPr>
        <p:spPr>
          <a:xfrm>
            <a:off x="8273810" y="3936409"/>
            <a:ext cx="181494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3600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28" name="Flecha: hacia abajo 27">
            <a:extLst>
              <a:ext uri="{FF2B5EF4-FFF2-40B4-BE49-F238E27FC236}">
                <a16:creationId xmlns:a16="http://schemas.microsoft.com/office/drawing/2014/main" id="{1E8E6E68-52A7-4474-8E01-C7515D0B39B7}"/>
              </a:ext>
            </a:extLst>
          </p:cNvPr>
          <p:cNvSpPr/>
          <p:nvPr/>
        </p:nvSpPr>
        <p:spPr>
          <a:xfrm>
            <a:off x="9627726" y="4757981"/>
            <a:ext cx="1831800" cy="1406719"/>
          </a:xfrm>
          <a:prstGeom prst="downArrow">
            <a:avLst>
              <a:gd name="adj1" fmla="val 80253"/>
              <a:gd name="adj2" fmla="val 2428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AE4BA65-56EE-4BF4-9B58-FFC397066B73}"/>
              </a:ext>
            </a:extLst>
          </p:cNvPr>
          <p:cNvSpPr txBox="1"/>
          <p:nvPr/>
        </p:nvSpPr>
        <p:spPr>
          <a:xfrm>
            <a:off x="9902679" y="4807288"/>
            <a:ext cx="155803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>
                <a:latin typeface="Arial Black" panose="020B0A04020102020204" pitchFamily="34" charset="0"/>
              </a:rPr>
              <a:t>Talleres</a:t>
            </a:r>
          </a:p>
          <a:p>
            <a:r>
              <a:rPr lang="es-CO" sz="1400" dirty="0">
                <a:latin typeface="Arial Black" panose="020B0A04020102020204" pitchFamily="34" charset="0"/>
              </a:rPr>
              <a:t>Trabajos</a:t>
            </a:r>
          </a:p>
          <a:p>
            <a:r>
              <a:rPr lang="es-CO" sz="1400" dirty="0">
                <a:latin typeface="Arial Black" panose="020B0A04020102020204" pitchFamily="34" charset="0"/>
              </a:rPr>
              <a:t>Exposiciones</a:t>
            </a:r>
          </a:p>
          <a:p>
            <a:r>
              <a:rPr lang="es-CO" sz="1400" dirty="0">
                <a:latin typeface="Arial Black" panose="020B0A04020102020204" pitchFamily="34" charset="0"/>
              </a:rPr>
              <a:t>Evaluaciones</a:t>
            </a:r>
          </a:p>
          <a:p>
            <a:r>
              <a:rPr lang="es-CO" sz="1400" dirty="0">
                <a:latin typeface="Arial Black" panose="020B0A04020102020204" pitchFamily="34" charset="0"/>
              </a:rPr>
              <a:t>Actividades</a:t>
            </a:r>
          </a:p>
        </p:txBody>
      </p:sp>
      <p:sp>
        <p:nvSpPr>
          <p:cNvPr id="31" name="Flecha: a la derecha 30">
            <a:extLst>
              <a:ext uri="{FF2B5EF4-FFF2-40B4-BE49-F238E27FC236}">
                <a16:creationId xmlns:a16="http://schemas.microsoft.com/office/drawing/2014/main" id="{093D3D5A-D817-43CA-ABEA-E0700655774D}"/>
              </a:ext>
            </a:extLst>
          </p:cNvPr>
          <p:cNvSpPr/>
          <p:nvPr/>
        </p:nvSpPr>
        <p:spPr>
          <a:xfrm>
            <a:off x="7085695" y="4826018"/>
            <a:ext cx="2062334" cy="1658039"/>
          </a:xfrm>
          <a:prstGeom prst="rightArrow">
            <a:avLst>
              <a:gd name="adj1" fmla="val 74852"/>
              <a:gd name="adj2" fmla="val 34468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DCBE42A-03A4-481B-8805-6F273C28B052}"/>
              </a:ext>
            </a:extLst>
          </p:cNvPr>
          <p:cNvSpPr txBox="1"/>
          <p:nvPr/>
        </p:nvSpPr>
        <p:spPr>
          <a:xfrm>
            <a:off x="7106949" y="4940265"/>
            <a:ext cx="20285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>
                <a:latin typeface="Arial Black" panose="020B0A04020102020204" pitchFamily="34" charset="0"/>
              </a:rPr>
              <a:t>Autoevaluación</a:t>
            </a:r>
          </a:p>
          <a:p>
            <a:r>
              <a:rPr lang="es-CO" sz="1400" dirty="0">
                <a:latin typeface="Arial Black" panose="020B0A04020102020204" pitchFamily="34" charset="0"/>
              </a:rPr>
              <a:t>Heteroevaluación</a:t>
            </a:r>
          </a:p>
          <a:p>
            <a:r>
              <a:rPr lang="es-CO" sz="1400" dirty="0">
                <a:latin typeface="Arial Black" panose="020B0A04020102020204" pitchFamily="34" charset="0"/>
              </a:rPr>
              <a:t>Coevaluación</a:t>
            </a:r>
          </a:p>
          <a:p>
            <a:r>
              <a:rPr lang="es-CO" sz="1400" dirty="0">
                <a:latin typeface="Arial Black" panose="020B0A04020102020204" pitchFamily="34" charset="0"/>
              </a:rPr>
              <a:t>Asistencia</a:t>
            </a:r>
          </a:p>
          <a:p>
            <a:r>
              <a:rPr lang="es-CO" sz="1400" dirty="0">
                <a:latin typeface="Arial Black" panose="020B0A04020102020204" pitchFamily="34" charset="0"/>
              </a:rPr>
              <a:t>Participación</a:t>
            </a:r>
          </a:p>
          <a:p>
            <a:r>
              <a:rPr lang="es-CO" sz="1400" dirty="0">
                <a:latin typeface="Arial Black" panose="020B0A04020102020204" pitchFamily="34" charset="0"/>
              </a:rPr>
              <a:t>Valores</a:t>
            </a:r>
          </a:p>
        </p:txBody>
      </p:sp>
      <p:sp>
        <p:nvSpPr>
          <p:cNvPr id="33" name="Flecha: pentágono 32">
            <a:extLst>
              <a:ext uri="{FF2B5EF4-FFF2-40B4-BE49-F238E27FC236}">
                <a16:creationId xmlns:a16="http://schemas.microsoft.com/office/drawing/2014/main" id="{9B496C12-A4C4-475F-94AC-5CEC2097E51A}"/>
              </a:ext>
            </a:extLst>
          </p:cNvPr>
          <p:cNvSpPr/>
          <p:nvPr/>
        </p:nvSpPr>
        <p:spPr>
          <a:xfrm>
            <a:off x="773211" y="2096905"/>
            <a:ext cx="3619041" cy="942034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861327EB-FA73-4353-8E38-310D52DEBB44}"/>
              </a:ext>
            </a:extLst>
          </p:cNvPr>
          <p:cNvSpPr txBox="1"/>
          <p:nvPr/>
        </p:nvSpPr>
        <p:spPr>
          <a:xfrm>
            <a:off x="629615" y="2281806"/>
            <a:ext cx="3619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latin typeface="Arial Black" panose="020B0A04020102020204" pitchFamily="34" charset="0"/>
              </a:rPr>
              <a:t>Planes de mejoramiento Académico.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7F2D1C48-4397-4655-A188-345C7C5E3995}"/>
              </a:ext>
            </a:extLst>
          </p:cNvPr>
          <p:cNvSpPr txBox="1"/>
          <p:nvPr/>
        </p:nvSpPr>
        <p:spPr>
          <a:xfrm>
            <a:off x="4482763" y="1806390"/>
            <a:ext cx="6969008" cy="15696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O" sz="1600" b="1" dirty="0">
                <a:latin typeface="Arial" panose="020B0604020202020204" pitchFamily="34" charset="0"/>
                <a:cs typeface="Arial" panose="020B0604020202020204" pitchFamily="34" charset="0"/>
              </a:rPr>
              <a:t>Características: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1600" b="1" dirty="0">
                <a:latin typeface="Arial" panose="020B0604020202020204" pitchFamily="34" charset="0"/>
                <a:cs typeface="Arial" panose="020B0604020202020204" pitchFamily="34" charset="0"/>
              </a:rPr>
              <a:t> Se realizan durante todo el periodo (criterio del docente)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1600" b="1" dirty="0">
                <a:latin typeface="Arial" panose="020B0604020202020204" pitchFamily="34" charset="0"/>
                <a:cs typeface="Arial" panose="020B0604020202020204" pitchFamily="34" charset="0"/>
              </a:rPr>
              <a:t>Incluyen al menos 2 actividades (40%) y una evaluación final (60%)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1600" b="1" dirty="0">
                <a:latin typeface="Arial" panose="020B0604020202020204" pitchFamily="34" charset="0"/>
                <a:cs typeface="Arial" panose="020B0604020202020204" pitchFamily="34" charset="0"/>
              </a:rPr>
              <a:t> Se tienen en cuenta 2 cortes: informe a padres en el intermedio de periodo y evaluación de cierre.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1600" b="1" dirty="0">
                <a:latin typeface="Arial" panose="020B0604020202020204" pitchFamily="34" charset="0"/>
                <a:cs typeface="Arial" panose="020B0604020202020204" pitchFamily="34" charset="0"/>
              </a:rPr>
              <a:t> Calificación máxima 7,0.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E5D1B5-A13D-48B8-88DE-827E5D01B263}"/>
              </a:ext>
            </a:extLst>
          </p:cNvPr>
          <p:cNvSpPr txBox="1"/>
          <p:nvPr/>
        </p:nvSpPr>
        <p:spPr>
          <a:xfrm>
            <a:off x="4182016" y="1277825"/>
            <a:ext cx="1634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Ene 26-May 1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2B6A6D62-1948-4DE9-ABE7-FB5FE6621D64}"/>
              </a:ext>
            </a:extLst>
          </p:cNvPr>
          <p:cNvSpPr txBox="1"/>
          <p:nvPr/>
        </p:nvSpPr>
        <p:spPr>
          <a:xfrm>
            <a:off x="6161526" y="1301834"/>
            <a:ext cx="1798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May 4 –</a:t>
            </a:r>
            <a:r>
              <a:rPr lang="es-CO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Ago</a:t>
            </a:r>
            <a:r>
              <a:rPr lang="es-CO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21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FB31628B-666F-4C28-A349-1F2D383C7A0C}"/>
              </a:ext>
            </a:extLst>
          </p:cNvPr>
          <p:cNvSpPr txBox="1"/>
          <p:nvPr/>
        </p:nvSpPr>
        <p:spPr>
          <a:xfrm>
            <a:off x="7836738" y="1276697"/>
            <a:ext cx="1826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Ago</a:t>
            </a:r>
            <a:r>
              <a:rPr lang="es-CO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24-Nov 20</a:t>
            </a:r>
          </a:p>
        </p:txBody>
      </p:sp>
    </p:spTree>
    <p:extLst>
      <p:ext uri="{BB962C8B-B14F-4D97-AF65-F5344CB8AC3E}">
        <p14:creationId xmlns:p14="http://schemas.microsoft.com/office/powerpoint/2010/main" val="256199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4" grpId="0" animBg="1"/>
      <p:bldP spid="5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8" grpId="0" animBg="1"/>
      <p:bldP spid="19" grpId="0"/>
      <p:bldP spid="21" grpId="0" animBg="1"/>
      <p:bldP spid="20" grpId="0"/>
      <p:bldP spid="24" grpId="0" animBg="1"/>
      <p:bldP spid="25" grpId="0" animBg="1"/>
      <p:bldP spid="26" grpId="0" animBg="1"/>
      <p:bldP spid="27" grpId="0"/>
      <p:bldP spid="28" grpId="0" animBg="1"/>
      <p:bldP spid="29" grpId="0"/>
      <p:bldP spid="31" grpId="0" animBg="1"/>
      <p:bldP spid="32" grpId="0"/>
      <p:bldP spid="33" grpId="0" animBg="1"/>
      <p:bldP spid="34" grpId="0"/>
      <p:bldP spid="35" grpId="0" animBg="1"/>
      <p:bldP spid="6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358653"/>
            <a:ext cx="11041453" cy="592960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A3EBF8B-7647-446C-A14D-7BFB6DF606DC}"/>
              </a:ext>
            </a:extLst>
          </p:cNvPr>
          <p:cNvSpPr txBox="1"/>
          <p:nvPr/>
        </p:nvSpPr>
        <p:spPr>
          <a:xfrm>
            <a:off x="762000" y="514458"/>
            <a:ext cx="10709563" cy="547842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000" b="1" dirty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Planes de mejoramiento</a:t>
            </a:r>
            <a:endParaRPr lang="es-CO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s-MX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Durante el proceso curricular del año lectivo, los acudientes de los alumnos con desempeño bajo, serán citados en el intermedio de cada periodo para recibir informe verbal, y los compromisos serán registrados en el observador del alumno.</a:t>
            </a:r>
            <a:endParaRPr lang="es-CO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s-CO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 elaborará un Plan de Mejoramiento individual que se le entregará al estudiante y al padre de familia. Si al culminar las actividades curriculares establecidas en el plan de mejoramiento y el educando no logra superar las dificultades académicas, estas se considerarán reprobadas.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s-CO" sz="2000" b="1" dirty="0">
                <a:latin typeface="Arial" panose="020B0604020202020204" pitchFamily="34" charset="0"/>
                <a:cs typeface="Arial" panose="020B0604020202020204" pitchFamily="34" charset="0"/>
              </a:rPr>
              <a:t>Para la ejecución del plan de mejoramiento se deben programar al menos dos actividades prácticas (40%) donde se verifique el trabajo del estudiante y una evaluación al final (60%) que dé cuenta de los logros alcanzados.</a:t>
            </a:r>
            <a:endParaRPr lang="es-CO" sz="20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s-CO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Se </a:t>
            </a:r>
            <a:r>
              <a:rPr lang="es-CO" sz="2000" b="1" dirty="0">
                <a:latin typeface="Arial" panose="020B0604020202020204" pitchFamily="34" charset="0"/>
                <a:cs typeface="Arial" panose="020B0604020202020204" pitchFamily="34" charset="0"/>
              </a:rPr>
              <a:t>tienen en cuenta 2 cortes: informe a padres en el intermedio de periodo y evaluación de cierre.</a:t>
            </a:r>
            <a:endParaRPr lang="es-CO" sz="20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s-CO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 calificación máxima para un estudiante que aprobó la materia a partir del plan de mejoramiento es 7,0.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s-CO" sz="20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Los resultados del mejoramiento serán registrados en la plataforma según criterio del docente.</a:t>
            </a:r>
            <a:endParaRPr lang="es-CO" sz="20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02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414923"/>
            <a:ext cx="11041453" cy="5929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711BAA-1766-4263-A9AA-C15A86D9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73" y="358652"/>
            <a:ext cx="11041453" cy="592960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877D258-9D7F-4056-B09D-2FC1814B5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961" y="555674"/>
            <a:ext cx="10864786" cy="471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85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414923"/>
            <a:ext cx="11041453" cy="5929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711BAA-1766-4263-A9AA-C15A86D9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73" y="358652"/>
            <a:ext cx="11041453" cy="592960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F0D644B-4B0B-4F15-8FC0-717DE9386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76" y="414922"/>
            <a:ext cx="10701420" cy="573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286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414923"/>
            <a:ext cx="11041453" cy="5929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711BAA-1766-4263-A9AA-C15A86D9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348138"/>
            <a:ext cx="11041453" cy="592960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82D921-8AA2-4127-8C70-22BFDAB7C20F}"/>
              </a:ext>
            </a:extLst>
          </p:cNvPr>
          <p:cNvSpPr txBox="1"/>
          <p:nvPr/>
        </p:nvSpPr>
        <p:spPr>
          <a:xfrm>
            <a:off x="875713" y="676533"/>
            <a:ext cx="5412545" cy="538609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CO" sz="2400" b="1" dirty="0">
                <a:solidFill>
                  <a:srgbClr val="C00000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Obligación de la familia:</a:t>
            </a:r>
            <a:endParaRPr lang="es-CO" sz="2400" dirty="0">
              <a:solidFill>
                <a:srgbClr val="C00000"/>
              </a:solidFill>
              <a:effectLst/>
              <a:latin typeface="Aharoni" panose="02010803020104030203" pitchFamily="2" charset="-79"/>
              <a:ea typeface="Times New Roman" panose="02020603050405020304" pitchFamily="18" charset="0"/>
              <a:cs typeface="Aharoni" panose="02010803020104030203" pitchFamily="2" charset="-79"/>
            </a:endParaRPr>
          </a:p>
          <a:p>
            <a:pPr algn="just"/>
            <a:r>
              <a:rPr lang="es-CO" sz="2000" dirty="0"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El padre o acudiente una vez enterado a través de cualquier medio establecido por la institución, sobre el bajo desempeño del estudiante, debe presentarse inmediatamente ante el Coordinador Académico y el profesor del área y/o asignatura para que el educando desarrolle el Plan De Mejoramiento académico individual, sin esperar hasta final del año. La Comisión de Evaluación y Promoción respectiva revisará el cumplimiento de los compromisos suscritos entre la familia y el colegio. El eventual incumplimiento será causal para la reprobación del plan de mejoramiento académico.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FEB396F-D84A-40B5-AFA2-8852F8F57EEB}"/>
              </a:ext>
            </a:extLst>
          </p:cNvPr>
          <p:cNvSpPr txBox="1"/>
          <p:nvPr/>
        </p:nvSpPr>
        <p:spPr>
          <a:xfrm>
            <a:off x="6402558" y="358652"/>
            <a:ext cx="5131190" cy="590931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18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PRUEBA DE FIN DE PERIODO</a:t>
            </a:r>
            <a:endParaRPr lang="es-CO" sz="20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s-E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Toda prueba escrita se estructurará y aplicará teniendo como modelo las pruebas SABER que aplica el ICFES a nivel nacional. Al finalizar cada periodo se programarán en cada área y/o asignatura evaluaciones con un mínimo de 10 preguntas. Esta prueba tendrá una valoración equivalente al 15% del periodo. (Prueba a través de una empresa externa que nos permitirá valorar nuestro proceso de aprendizaje)</a:t>
            </a:r>
            <a:endParaRPr lang="es-CO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s-E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Cuando la valoración de fin de periodo sea superior a 6.5; esta podrá ser considerada como calificación aprobatoria (según criterio del docente) en caso de que el educando haya presentado dificultades en la aprobación del periodo. Sí la valoración es superior a 7.0, se le reportará una valoración máxima de 7.0.</a:t>
            </a:r>
            <a:endParaRPr lang="es-CO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97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414923"/>
            <a:ext cx="11041453" cy="5929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711BAA-1766-4263-A9AA-C15A86D9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8" y="414076"/>
            <a:ext cx="11041453" cy="592960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C7ED001-C7CD-4AB7-8F70-1183CFEC5A79}"/>
              </a:ext>
            </a:extLst>
          </p:cNvPr>
          <p:cNvSpPr/>
          <p:nvPr/>
        </p:nvSpPr>
        <p:spPr>
          <a:xfrm>
            <a:off x="1510109" y="513471"/>
            <a:ext cx="93968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dirty="0">
                <a:highlight>
                  <a:srgbClr val="FFFF00"/>
                </a:highlight>
                <a:latin typeface="Arial Black" panose="020B0A04020102020204" pitchFamily="34" charset="0"/>
                <a:ea typeface="Times New Roman" panose="02020603050405020304" pitchFamily="18" charset="0"/>
              </a:rPr>
              <a:t>¿Qué significado tiene la sigla S.I.E?</a:t>
            </a:r>
            <a:endParaRPr lang="es-CO" sz="3600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684C3E5-235C-4008-9992-5B16A2B79E27}"/>
              </a:ext>
            </a:extLst>
          </p:cNvPr>
          <p:cNvSpPr txBox="1"/>
          <p:nvPr/>
        </p:nvSpPr>
        <p:spPr>
          <a:xfrm>
            <a:off x="1011382" y="1551709"/>
            <a:ext cx="9895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latin typeface="Arial Black" panose="020B0A04020102020204" pitchFamily="34" charset="0"/>
              </a:rPr>
              <a:t>A. Estudiante, Integral y Social.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90A87F8-721B-446F-854F-000912ACC6D4}"/>
              </a:ext>
            </a:extLst>
          </p:cNvPr>
          <p:cNvSpPr txBox="1"/>
          <p:nvPr/>
        </p:nvSpPr>
        <p:spPr>
          <a:xfrm>
            <a:off x="1025234" y="2687784"/>
            <a:ext cx="98955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600" dirty="0">
                <a:latin typeface="Arial Black" panose="020B0A04020102020204" pitchFamily="34" charset="0"/>
              </a:rPr>
              <a:t>B. Sociedad, Interamericana de Estudiantes.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A595994-C401-4181-9B58-85F350CE794A}"/>
              </a:ext>
            </a:extLst>
          </p:cNvPr>
          <p:cNvSpPr txBox="1"/>
          <p:nvPr/>
        </p:nvSpPr>
        <p:spPr>
          <a:xfrm>
            <a:off x="1011380" y="4031677"/>
            <a:ext cx="98955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3275" indent="-803275"/>
            <a:r>
              <a:rPr lang="es-CO" sz="3600" dirty="0">
                <a:latin typeface="Arial Black" panose="020B0A04020102020204" pitchFamily="34" charset="0"/>
              </a:rPr>
              <a:t>C. Sistema de Evaluación Institucional.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C9B3B43-04B0-4162-A303-FEA4BEDA5515}"/>
              </a:ext>
            </a:extLst>
          </p:cNvPr>
          <p:cNvSpPr txBox="1"/>
          <p:nvPr/>
        </p:nvSpPr>
        <p:spPr>
          <a:xfrm>
            <a:off x="1066797" y="5403274"/>
            <a:ext cx="9895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latin typeface="Arial Black" panose="020B0A04020102020204" pitchFamily="34" charset="0"/>
              </a:rPr>
              <a:t>D. Educación, Integral y Saber.</a:t>
            </a:r>
          </a:p>
        </p:txBody>
      </p:sp>
      <p:sp>
        <p:nvSpPr>
          <p:cNvPr id="6" name="Diagrama de flujo: terminador 5">
            <a:extLst>
              <a:ext uri="{FF2B5EF4-FFF2-40B4-BE49-F238E27FC236}">
                <a16:creationId xmlns:a16="http://schemas.microsoft.com/office/drawing/2014/main" id="{0E88DE77-5402-40C4-BF3D-E8426E3AC5B7}"/>
              </a:ext>
            </a:extLst>
          </p:cNvPr>
          <p:cNvSpPr/>
          <p:nvPr/>
        </p:nvSpPr>
        <p:spPr>
          <a:xfrm>
            <a:off x="845127" y="4031678"/>
            <a:ext cx="942076" cy="628284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487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414923"/>
            <a:ext cx="11041453" cy="5929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711BAA-1766-4263-A9AA-C15A86D9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8" y="414076"/>
            <a:ext cx="11041453" cy="592960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C7ED001-C7CD-4AB7-8F70-1183CFEC5A79}"/>
              </a:ext>
            </a:extLst>
          </p:cNvPr>
          <p:cNvSpPr/>
          <p:nvPr/>
        </p:nvSpPr>
        <p:spPr>
          <a:xfrm>
            <a:off x="616838" y="513471"/>
            <a:ext cx="109583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3200" dirty="0">
                <a:highlight>
                  <a:srgbClr val="FFFF00"/>
                </a:highlight>
                <a:latin typeface="Arial Black" panose="020B0A04020102020204" pitchFamily="34" charset="0"/>
              </a:rPr>
              <a:t>¿Cuál es la máxima calificación que puede obtener un estudiante después de realizar plan de mejoramiento?</a:t>
            </a:r>
            <a:endParaRPr lang="es-CO" sz="3200" dirty="0">
              <a:highlight>
                <a:srgbClr val="FFFF00"/>
              </a:highlight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684C3E5-235C-4008-9992-5B16A2B79E27}"/>
              </a:ext>
            </a:extLst>
          </p:cNvPr>
          <p:cNvSpPr txBox="1"/>
          <p:nvPr/>
        </p:nvSpPr>
        <p:spPr>
          <a:xfrm>
            <a:off x="841498" y="2402810"/>
            <a:ext cx="10806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>
                <a:latin typeface="Arial Black" panose="020B0A04020102020204" pitchFamily="34" charset="0"/>
              </a:rPr>
              <a:t>A. Puede ser calificado con máximo de 10,0.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90A87F8-721B-446F-854F-000912ACC6D4}"/>
              </a:ext>
            </a:extLst>
          </p:cNvPr>
          <p:cNvSpPr txBox="1"/>
          <p:nvPr/>
        </p:nvSpPr>
        <p:spPr>
          <a:xfrm>
            <a:off x="858984" y="3227461"/>
            <a:ext cx="10584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B. Puede ser calificado con un mínimo de 6,5.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451B564-D257-4746-8FD5-E6A6D0417143}"/>
              </a:ext>
            </a:extLst>
          </p:cNvPr>
          <p:cNvSpPr txBox="1"/>
          <p:nvPr/>
        </p:nvSpPr>
        <p:spPr>
          <a:xfrm>
            <a:off x="855350" y="4190048"/>
            <a:ext cx="10806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>
                <a:latin typeface="Arial Black" panose="020B0A04020102020204" pitchFamily="34" charset="0"/>
              </a:rPr>
              <a:t>C. Puede ser calificado con máximo de 7,0.</a:t>
            </a:r>
          </a:p>
        </p:txBody>
      </p:sp>
      <p:sp>
        <p:nvSpPr>
          <p:cNvPr id="6" name="Diagrama de flujo: terminador 5">
            <a:extLst>
              <a:ext uri="{FF2B5EF4-FFF2-40B4-BE49-F238E27FC236}">
                <a16:creationId xmlns:a16="http://schemas.microsoft.com/office/drawing/2014/main" id="{0E88DE77-5402-40C4-BF3D-E8426E3AC5B7}"/>
              </a:ext>
            </a:extLst>
          </p:cNvPr>
          <p:cNvSpPr/>
          <p:nvPr/>
        </p:nvSpPr>
        <p:spPr>
          <a:xfrm>
            <a:off x="682812" y="4146539"/>
            <a:ext cx="942076" cy="628284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F8DE5D9-99EC-44FD-BB7E-7FCF2B620843}"/>
              </a:ext>
            </a:extLst>
          </p:cNvPr>
          <p:cNvSpPr txBox="1"/>
          <p:nvPr/>
        </p:nvSpPr>
        <p:spPr>
          <a:xfrm>
            <a:off x="938478" y="5270700"/>
            <a:ext cx="10806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>
                <a:latin typeface="Arial Black" panose="020B0A04020102020204" pitchFamily="34" charset="0"/>
              </a:rPr>
              <a:t>D. Puede ser calificado con un mínimo de 4,0.</a:t>
            </a:r>
          </a:p>
        </p:txBody>
      </p:sp>
    </p:spTree>
    <p:extLst>
      <p:ext uri="{BB962C8B-B14F-4D97-AF65-F5344CB8AC3E}">
        <p14:creationId xmlns:p14="http://schemas.microsoft.com/office/powerpoint/2010/main" val="401218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414923"/>
            <a:ext cx="11041453" cy="5929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711BAA-1766-4263-A9AA-C15A86D9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8" y="414076"/>
            <a:ext cx="11041453" cy="592960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C7ED001-C7CD-4AB7-8F70-1183CFEC5A79}"/>
              </a:ext>
            </a:extLst>
          </p:cNvPr>
          <p:cNvSpPr/>
          <p:nvPr/>
        </p:nvSpPr>
        <p:spPr>
          <a:xfrm>
            <a:off x="616838" y="513471"/>
            <a:ext cx="109583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3200" dirty="0">
                <a:highlight>
                  <a:srgbClr val="FFFF00"/>
                </a:highlight>
                <a:latin typeface="Arial Black" panose="020B0A04020102020204" pitchFamily="34" charset="0"/>
              </a:rPr>
              <a:t>¿A qué calificación mínima tienen derecho los estudiantes con desempeño bajo, en el primer periodo?</a:t>
            </a:r>
            <a:endParaRPr lang="es-CO" sz="3200" dirty="0">
              <a:highlight>
                <a:srgbClr val="FFFF00"/>
              </a:highlight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684C3E5-235C-4008-9992-5B16A2B79E27}"/>
              </a:ext>
            </a:extLst>
          </p:cNvPr>
          <p:cNvSpPr txBox="1"/>
          <p:nvPr/>
        </p:nvSpPr>
        <p:spPr>
          <a:xfrm>
            <a:off x="841498" y="2402810"/>
            <a:ext cx="10806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>
                <a:latin typeface="Arial Black" panose="020B0A04020102020204" pitchFamily="34" charset="0"/>
              </a:rPr>
              <a:t>A. Puede ser calificado con máximo de 10,0.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90A87F8-721B-446F-854F-000912ACC6D4}"/>
              </a:ext>
            </a:extLst>
          </p:cNvPr>
          <p:cNvSpPr txBox="1"/>
          <p:nvPr/>
        </p:nvSpPr>
        <p:spPr>
          <a:xfrm>
            <a:off x="858984" y="3227461"/>
            <a:ext cx="10584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B. Puede ser calificado con un mínimo de 6,5.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451B564-D257-4746-8FD5-E6A6D0417143}"/>
              </a:ext>
            </a:extLst>
          </p:cNvPr>
          <p:cNvSpPr txBox="1"/>
          <p:nvPr/>
        </p:nvSpPr>
        <p:spPr>
          <a:xfrm>
            <a:off x="855350" y="4190048"/>
            <a:ext cx="10806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>
                <a:latin typeface="Arial Black" panose="020B0A04020102020204" pitchFamily="34" charset="0"/>
              </a:rPr>
              <a:t>C. Puede ser calificado con máximo de 7,0.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F8DE5D9-99EC-44FD-BB7E-7FCF2B620843}"/>
              </a:ext>
            </a:extLst>
          </p:cNvPr>
          <p:cNvSpPr txBox="1"/>
          <p:nvPr/>
        </p:nvSpPr>
        <p:spPr>
          <a:xfrm>
            <a:off x="938478" y="5270700"/>
            <a:ext cx="10806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>
                <a:latin typeface="Arial Black" panose="020B0A04020102020204" pitchFamily="34" charset="0"/>
              </a:rPr>
              <a:t>D. Puede ser calificado con un mínimo de 4,0.</a:t>
            </a:r>
          </a:p>
        </p:txBody>
      </p:sp>
      <p:sp>
        <p:nvSpPr>
          <p:cNvPr id="6" name="Diagrama de flujo: terminador 5">
            <a:extLst>
              <a:ext uri="{FF2B5EF4-FFF2-40B4-BE49-F238E27FC236}">
                <a16:creationId xmlns:a16="http://schemas.microsoft.com/office/drawing/2014/main" id="{0E88DE77-5402-40C4-BF3D-E8426E3AC5B7}"/>
              </a:ext>
            </a:extLst>
          </p:cNvPr>
          <p:cNvSpPr/>
          <p:nvPr/>
        </p:nvSpPr>
        <p:spPr>
          <a:xfrm>
            <a:off x="738230" y="5227191"/>
            <a:ext cx="942076" cy="628284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795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414923"/>
            <a:ext cx="11041453" cy="5929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711BAA-1766-4263-A9AA-C15A86D9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8" y="414076"/>
            <a:ext cx="11041453" cy="592960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C7ED001-C7CD-4AB7-8F70-1183CFEC5A79}"/>
              </a:ext>
            </a:extLst>
          </p:cNvPr>
          <p:cNvSpPr/>
          <p:nvPr/>
        </p:nvSpPr>
        <p:spPr>
          <a:xfrm>
            <a:off x="616838" y="513471"/>
            <a:ext cx="109583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3200" dirty="0">
                <a:highlight>
                  <a:srgbClr val="FFFF00"/>
                </a:highlight>
                <a:latin typeface="Arial Black" panose="020B0A04020102020204" pitchFamily="34" charset="0"/>
              </a:rPr>
              <a:t>¿Cómo deben presentarse las excusas y qué plazo tiene el estudiante para presentarlas?</a:t>
            </a:r>
            <a:endParaRPr lang="es-CO" sz="3200" dirty="0">
              <a:highlight>
                <a:srgbClr val="FFFF00"/>
              </a:highlight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684C3E5-235C-4008-9992-5B16A2B79E27}"/>
              </a:ext>
            </a:extLst>
          </p:cNvPr>
          <p:cNvSpPr txBox="1"/>
          <p:nvPr/>
        </p:nvSpPr>
        <p:spPr>
          <a:xfrm>
            <a:off x="841498" y="2402810"/>
            <a:ext cx="10806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>
                <a:latin typeface="Arial Black" panose="020B0A04020102020204" pitchFamily="34" charset="0"/>
              </a:rPr>
              <a:t>A. Enviar nota WhatsApp al director de grupo.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90A87F8-721B-446F-854F-000912ACC6D4}"/>
              </a:ext>
            </a:extLst>
          </p:cNvPr>
          <p:cNvSpPr txBox="1"/>
          <p:nvPr/>
        </p:nvSpPr>
        <p:spPr>
          <a:xfrm>
            <a:off x="858984" y="3130476"/>
            <a:ext cx="105848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B. Enviar formato de excusa, anexar copia de cédula del acudiente en máximo 3 días.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451B564-D257-4746-8FD5-E6A6D0417143}"/>
              </a:ext>
            </a:extLst>
          </p:cNvPr>
          <p:cNvSpPr txBox="1"/>
          <p:nvPr/>
        </p:nvSpPr>
        <p:spPr>
          <a:xfrm>
            <a:off x="855350" y="4342453"/>
            <a:ext cx="10806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>
                <a:latin typeface="Arial Black" panose="020B0A04020102020204" pitchFamily="34" charset="0"/>
              </a:rPr>
              <a:t>C. Enviar soporte médico.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F8DE5D9-99EC-44FD-BB7E-7FCF2B620843}"/>
              </a:ext>
            </a:extLst>
          </p:cNvPr>
          <p:cNvSpPr txBox="1"/>
          <p:nvPr/>
        </p:nvSpPr>
        <p:spPr>
          <a:xfrm>
            <a:off x="938478" y="5270700"/>
            <a:ext cx="10806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>
                <a:latin typeface="Arial Black" panose="020B0A04020102020204" pitchFamily="34" charset="0"/>
              </a:rPr>
              <a:t>D. Puede ser calificado con un mínimo de 4,0.</a:t>
            </a:r>
          </a:p>
        </p:txBody>
      </p:sp>
      <p:sp>
        <p:nvSpPr>
          <p:cNvPr id="6" name="Diagrama de flujo: terminador 5">
            <a:extLst>
              <a:ext uri="{FF2B5EF4-FFF2-40B4-BE49-F238E27FC236}">
                <a16:creationId xmlns:a16="http://schemas.microsoft.com/office/drawing/2014/main" id="{0E88DE77-5402-40C4-BF3D-E8426E3AC5B7}"/>
              </a:ext>
            </a:extLst>
          </p:cNvPr>
          <p:cNvSpPr/>
          <p:nvPr/>
        </p:nvSpPr>
        <p:spPr>
          <a:xfrm>
            <a:off x="602986" y="3122344"/>
            <a:ext cx="942076" cy="628284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8345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414923"/>
            <a:ext cx="11041453" cy="5929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711BAA-1766-4263-A9AA-C15A86D9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8" y="414076"/>
            <a:ext cx="11041453" cy="592960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C7ED001-C7CD-4AB7-8F70-1183CFEC5A79}"/>
              </a:ext>
            </a:extLst>
          </p:cNvPr>
          <p:cNvSpPr/>
          <p:nvPr/>
        </p:nvSpPr>
        <p:spPr>
          <a:xfrm>
            <a:off x="616838" y="513471"/>
            <a:ext cx="109583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3200" dirty="0">
                <a:highlight>
                  <a:srgbClr val="FFFF00"/>
                </a:highlight>
                <a:latin typeface="Arial Black" panose="020B0A04020102020204" pitchFamily="34" charset="0"/>
              </a:rPr>
              <a:t>¿Qué estudiantes tienen derecho a realizar actividades de nivelación?</a:t>
            </a:r>
            <a:endParaRPr lang="es-CO" sz="3200" dirty="0">
              <a:highlight>
                <a:srgbClr val="FFFF00"/>
              </a:highlight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684C3E5-235C-4008-9992-5B16A2B79E27}"/>
              </a:ext>
            </a:extLst>
          </p:cNvPr>
          <p:cNvSpPr txBox="1"/>
          <p:nvPr/>
        </p:nvSpPr>
        <p:spPr>
          <a:xfrm>
            <a:off x="778855" y="1921717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A. Los estudiantes que al finalizar el periodo obtengan menos de 6,5.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7C86932-112C-4FB6-8708-C6507F9D4568}"/>
              </a:ext>
            </a:extLst>
          </p:cNvPr>
          <p:cNvSpPr txBox="1"/>
          <p:nvPr/>
        </p:nvSpPr>
        <p:spPr>
          <a:xfrm>
            <a:off x="917400" y="3071650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B. Los estudiantes que al finalizar el año hayan perdido dos periodos.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AE39BF2-3A4F-495B-A7CE-8027C80EB341}"/>
              </a:ext>
            </a:extLst>
          </p:cNvPr>
          <p:cNvSpPr txBox="1"/>
          <p:nvPr/>
        </p:nvSpPr>
        <p:spPr>
          <a:xfrm>
            <a:off x="861980" y="4152302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C. Los estudiantes que al finalizar el año hayan perdido un área.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BCAC1A9-9935-4BE4-9B5A-ED1B347EB040}"/>
              </a:ext>
            </a:extLst>
          </p:cNvPr>
          <p:cNvSpPr txBox="1"/>
          <p:nvPr/>
        </p:nvSpPr>
        <p:spPr>
          <a:xfrm>
            <a:off x="945105" y="5288377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D. Los estudiantes que al finalizar el año hayan perdido un máximo de dos áreas.</a:t>
            </a:r>
          </a:p>
        </p:txBody>
      </p:sp>
      <p:sp>
        <p:nvSpPr>
          <p:cNvPr id="6" name="Diagrama de flujo: terminador 5">
            <a:extLst>
              <a:ext uri="{FF2B5EF4-FFF2-40B4-BE49-F238E27FC236}">
                <a16:creationId xmlns:a16="http://schemas.microsoft.com/office/drawing/2014/main" id="{0E88DE77-5402-40C4-BF3D-E8426E3AC5B7}"/>
              </a:ext>
            </a:extLst>
          </p:cNvPr>
          <p:cNvSpPr/>
          <p:nvPr/>
        </p:nvSpPr>
        <p:spPr>
          <a:xfrm>
            <a:off x="647529" y="5229520"/>
            <a:ext cx="942076" cy="628284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12501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414923"/>
            <a:ext cx="11041453" cy="5929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711BAA-1766-4263-A9AA-C15A86D9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8" y="289385"/>
            <a:ext cx="11041453" cy="592960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C7ED001-C7CD-4AB7-8F70-1183CFEC5A79}"/>
              </a:ext>
            </a:extLst>
          </p:cNvPr>
          <p:cNvSpPr/>
          <p:nvPr/>
        </p:nvSpPr>
        <p:spPr>
          <a:xfrm>
            <a:off x="616838" y="513471"/>
            <a:ext cx="109583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3200" dirty="0">
                <a:highlight>
                  <a:srgbClr val="FFFF00"/>
                </a:highlight>
                <a:latin typeface="Arial Black" panose="020B0A04020102020204" pitchFamily="34" charset="0"/>
              </a:rPr>
              <a:t>¿Según nuestra escala de valoración, cuál es el rango numérico para el desempeño BÁSICO?</a:t>
            </a:r>
            <a:endParaRPr lang="es-CO" sz="3200" dirty="0">
              <a:highlight>
                <a:srgbClr val="FFFF00"/>
              </a:highlight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684C3E5-235C-4008-9992-5B16A2B79E27}"/>
              </a:ext>
            </a:extLst>
          </p:cNvPr>
          <p:cNvSpPr txBox="1"/>
          <p:nvPr/>
        </p:nvSpPr>
        <p:spPr>
          <a:xfrm>
            <a:off x="778855" y="1921717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A. La asignatura que esté entre 2,0 y 6,4 corresponde a un desempeño bajo.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7C86932-112C-4FB6-8708-C6507F9D4568}"/>
              </a:ext>
            </a:extLst>
          </p:cNvPr>
          <p:cNvSpPr txBox="1"/>
          <p:nvPr/>
        </p:nvSpPr>
        <p:spPr>
          <a:xfrm>
            <a:off x="917400" y="3071650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B. La asignatura que esté entre 8,0 y 9,0 corresponde a superior.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AE39BF2-3A4F-495B-A7CE-8027C80EB341}"/>
              </a:ext>
            </a:extLst>
          </p:cNvPr>
          <p:cNvSpPr txBox="1"/>
          <p:nvPr/>
        </p:nvSpPr>
        <p:spPr>
          <a:xfrm>
            <a:off x="861980" y="4152302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C. La asignatura que esté entre 6,5 y 7,9 corresponde a básico.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BCAC1A9-9935-4BE4-9B5A-ED1B347EB040}"/>
              </a:ext>
            </a:extLst>
          </p:cNvPr>
          <p:cNvSpPr txBox="1"/>
          <p:nvPr/>
        </p:nvSpPr>
        <p:spPr>
          <a:xfrm>
            <a:off x="945105" y="5288377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D. La asignatura que esté entre 9,0 y 9,9 corresponde a excelente.</a:t>
            </a:r>
          </a:p>
        </p:txBody>
      </p:sp>
      <p:sp>
        <p:nvSpPr>
          <p:cNvPr id="6" name="Diagrama de flujo: terminador 5">
            <a:extLst>
              <a:ext uri="{FF2B5EF4-FFF2-40B4-BE49-F238E27FC236}">
                <a16:creationId xmlns:a16="http://schemas.microsoft.com/office/drawing/2014/main" id="{0E88DE77-5402-40C4-BF3D-E8426E3AC5B7}"/>
              </a:ext>
            </a:extLst>
          </p:cNvPr>
          <p:cNvSpPr/>
          <p:nvPr/>
        </p:nvSpPr>
        <p:spPr>
          <a:xfrm>
            <a:off x="616838" y="4148868"/>
            <a:ext cx="942076" cy="628284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220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414923"/>
            <a:ext cx="11041453" cy="5929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711BAA-1766-4263-A9AA-C15A86D9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8" y="289385"/>
            <a:ext cx="11041453" cy="592960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C7ED001-C7CD-4AB7-8F70-1183CFEC5A79}"/>
              </a:ext>
            </a:extLst>
          </p:cNvPr>
          <p:cNvSpPr/>
          <p:nvPr/>
        </p:nvSpPr>
        <p:spPr>
          <a:xfrm>
            <a:off x="616838" y="513471"/>
            <a:ext cx="109583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3200" dirty="0">
                <a:highlight>
                  <a:srgbClr val="FFFF00"/>
                </a:highlight>
                <a:latin typeface="Arial Black" panose="020B0A04020102020204" pitchFamily="34" charset="0"/>
              </a:rPr>
              <a:t>¿Por qué es importante esforzarse por ganar la evaluación de periodo?</a:t>
            </a:r>
            <a:endParaRPr lang="es-CO" sz="3200" dirty="0">
              <a:highlight>
                <a:srgbClr val="FFFF00"/>
              </a:highlight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684C3E5-235C-4008-9992-5B16A2B79E27}"/>
              </a:ext>
            </a:extLst>
          </p:cNvPr>
          <p:cNvSpPr txBox="1"/>
          <p:nvPr/>
        </p:nvSpPr>
        <p:spPr>
          <a:xfrm>
            <a:off x="738230" y="1652980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A. La evaluación de periodo tiene un valor de 15%.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7C86932-112C-4FB6-8708-C6507F9D4568}"/>
              </a:ext>
            </a:extLst>
          </p:cNvPr>
          <p:cNvSpPr txBox="1"/>
          <p:nvPr/>
        </p:nvSpPr>
        <p:spPr>
          <a:xfrm>
            <a:off x="778855" y="2665578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B. Porque ayuda a prepararse para las pruebas universitarias.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AE39BF2-3A4F-495B-A7CE-8027C80EB341}"/>
              </a:ext>
            </a:extLst>
          </p:cNvPr>
          <p:cNvSpPr txBox="1"/>
          <p:nvPr/>
        </p:nvSpPr>
        <p:spPr>
          <a:xfrm>
            <a:off x="861980" y="3805935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C. Porque allí se demuestra cuanto se aprendió.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BCAC1A9-9935-4BE4-9B5A-ED1B347EB040}"/>
              </a:ext>
            </a:extLst>
          </p:cNvPr>
          <p:cNvSpPr txBox="1"/>
          <p:nvPr/>
        </p:nvSpPr>
        <p:spPr>
          <a:xfrm>
            <a:off x="846618" y="4883879"/>
            <a:ext cx="10806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 algn="just"/>
            <a:r>
              <a:rPr lang="es-CO" sz="3200" dirty="0">
                <a:latin typeface="Arial Black" panose="020B0A04020102020204" pitchFamily="34" charset="0"/>
              </a:rPr>
              <a:t>D. La evaluación de periodo tiene un valor de 15% y puede ser tomada como plan de mejoramiento, según criterio del maestro.</a:t>
            </a:r>
          </a:p>
        </p:txBody>
      </p:sp>
      <p:sp>
        <p:nvSpPr>
          <p:cNvPr id="6" name="Diagrama de flujo: terminador 5">
            <a:extLst>
              <a:ext uri="{FF2B5EF4-FFF2-40B4-BE49-F238E27FC236}">
                <a16:creationId xmlns:a16="http://schemas.microsoft.com/office/drawing/2014/main" id="{0E88DE77-5402-40C4-BF3D-E8426E3AC5B7}"/>
              </a:ext>
            </a:extLst>
          </p:cNvPr>
          <p:cNvSpPr/>
          <p:nvPr/>
        </p:nvSpPr>
        <p:spPr>
          <a:xfrm>
            <a:off x="543952" y="4883153"/>
            <a:ext cx="942076" cy="628284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977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414923"/>
            <a:ext cx="11041453" cy="5929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711BAA-1766-4263-A9AA-C15A86D9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8" y="289385"/>
            <a:ext cx="11041453" cy="592960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C7ED001-C7CD-4AB7-8F70-1183CFEC5A79}"/>
              </a:ext>
            </a:extLst>
          </p:cNvPr>
          <p:cNvSpPr/>
          <p:nvPr/>
        </p:nvSpPr>
        <p:spPr>
          <a:xfrm>
            <a:off x="616838" y="513471"/>
            <a:ext cx="109583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3200" dirty="0">
                <a:highlight>
                  <a:srgbClr val="FFFF00"/>
                </a:highlight>
                <a:latin typeface="Arial Black" panose="020B0A04020102020204" pitchFamily="34" charset="0"/>
              </a:rPr>
              <a:t>¿Qué se tiene en cuenta en los procesos pedagógicos y qué valor porcentual corresponde?</a:t>
            </a:r>
            <a:endParaRPr lang="es-CO" sz="3200" dirty="0">
              <a:highlight>
                <a:srgbClr val="FFFF00"/>
              </a:highlight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684C3E5-235C-4008-9992-5B16A2B79E27}"/>
              </a:ext>
            </a:extLst>
          </p:cNvPr>
          <p:cNvSpPr txBox="1"/>
          <p:nvPr/>
        </p:nvSpPr>
        <p:spPr>
          <a:xfrm>
            <a:off x="778855" y="2032556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A. Se tienen en cuenta las evaluaciones escritas y corresponde al 80%.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7C86932-112C-4FB6-8708-C6507F9D4568}"/>
              </a:ext>
            </a:extLst>
          </p:cNvPr>
          <p:cNvSpPr txBox="1"/>
          <p:nvPr/>
        </p:nvSpPr>
        <p:spPr>
          <a:xfrm>
            <a:off x="917400" y="3071650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B. Se tiene en cuenta los talleres, trabajos, evaluaciones, etc. Corresponde al 65%.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AE39BF2-3A4F-495B-A7CE-8027C80EB341}"/>
              </a:ext>
            </a:extLst>
          </p:cNvPr>
          <p:cNvSpPr txBox="1"/>
          <p:nvPr/>
        </p:nvSpPr>
        <p:spPr>
          <a:xfrm>
            <a:off x="861980" y="4152302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C. Se tiene en cuenta la producción del estudiante y corresponde al 15%.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BCAC1A9-9935-4BE4-9B5A-ED1B347EB040}"/>
              </a:ext>
            </a:extLst>
          </p:cNvPr>
          <p:cNvSpPr txBox="1"/>
          <p:nvPr/>
        </p:nvSpPr>
        <p:spPr>
          <a:xfrm>
            <a:off x="945105" y="5288377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D. Se tiene en cuenta los valores, la asistencia y corresponde al 20%.</a:t>
            </a:r>
          </a:p>
        </p:txBody>
      </p:sp>
      <p:sp>
        <p:nvSpPr>
          <p:cNvPr id="6" name="Diagrama de flujo: terminador 5">
            <a:extLst>
              <a:ext uri="{FF2B5EF4-FFF2-40B4-BE49-F238E27FC236}">
                <a16:creationId xmlns:a16="http://schemas.microsoft.com/office/drawing/2014/main" id="{0E88DE77-5402-40C4-BF3D-E8426E3AC5B7}"/>
              </a:ext>
            </a:extLst>
          </p:cNvPr>
          <p:cNvSpPr/>
          <p:nvPr/>
        </p:nvSpPr>
        <p:spPr>
          <a:xfrm>
            <a:off x="568034" y="3051244"/>
            <a:ext cx="942076" cy="628284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074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414923"/>
            <a:ext cx="11041453" cy="5929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711BAA-1766-4263-A9AA-C15A86D9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8" y="289385"/>
            <a:ext cx="11041453" cy="592960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C7ED001-C7CD-4AB7-8F70-1183CFEC5A79}"/>
              </a:ext>
            </a:extLst>
          </p:cNvPr>
          <p:cNvSpPr/>
          <p:nvPr/>
        </p:nvSpPr>
        <p:spPr>
          <a:xfrm>
            <a:off x="616838" y="513471"/>
            <a:ext cx="109583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3200" dirty="0">
                <a:highlight>
                  <a:srgbClr val="FFFF00"/>
                </a:highlight>
                <a:latin typeface="Arial Black" panose="020B0A04020102020204" pitchFamily="34" charset="0"/>
              </a:rPr>
              <a:t>¿Qué se tiene en cuenta al evaluar los aspectos actitudinales y valorativos?</a:t>
            </a:r>
            <a:endParaRPr lang="es-CO" sz="3200" dirty="0">
              <a:highlight>
                <a:srgbClr val="FFFF00"/>
              </a:highlight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684C3E5-235C-4008-9992-5B16A2B79E27}"/>
              </a:ext>
            </a:extLst>
          </p:cNvPr>
          <p:cNvSpPr txBox="1"/>
          <p:nvPr/>
        </p:nvSpPr>
        <p:spPr>
          <a:xfrm>
            <a:off x="778855" y="2032556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A. Se tienen en cuenta las evaluaciones escritas y exposiciones.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7C86932-112C-4FB6-8708-C6507F9D4568}"/>
              </a:ext>
            </a:extLst>
          </p:cNvPr>
          <p:cNvSpPr txBox="1"/>
          <p:nvPr/>
        </p:nvSpPr>
        <p:spPr>
          <a:xfrm>
            <a:off x="917400" y="3071650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B. Se tiene en cuenta los talleres, trabajos, evaluaciones, etc.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AE39BF2-3A4F-495B-A7CE-8027C80EB341}"/>
              </a:ext>
            </a:extLst>
          </p:cNvPr>
          <p:cNvSpPr txBox="1"/>
          <p:nvPr/>
        </p:nvSpPr>
        <p:spPr>
          <a:xfrm>
            <a:off x="861980" y="4152302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C. Se tiene en cuenta la producción del estudiante y sus habilidades.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BCAC1A9-9935-4BE4-9B5A-ED1B347EB040}"/>
              </a:ext>
            </a:extLst>
          </p:cNvPr>
          <p:cNvSpPr txBox="1"/>
          <p:nvPr/>
        </p:nvSpPr>
        <p:spPr>
          <a:xfrm>
            <a:off x="945105" y="5288377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D. Se tiene en cuenta los valores, actitudes, la asistencia, autoevaluación, etc.</a:t>
            </a:r>
          </a:p>
        </p:txBody>
      </p:sp>
      <p:sp>
        <p:nvSpPr>
          <p:cNvPr id="6" name="Diagrama de flujo: terminador 5">
            <a:extLst>
              <a:ext uri="{FF2B5EF4-FFF2-40B4-BE49-F238E27FC236}">
                <a16:creationId xmlns:a16="http://schemas.microsoft.com/office/drawing/2014/main" id="{0E88DE77-5402-40C4-BF3D-E8426E3AC5B7}"/>
              </a:ext>
            </a:extLst>
          </p:cNvPr>
          <p:cNvSpPr/>
          <p:nvPr/>
        </p:nvSpPr>
        <p:spPr>
          <a:xfrm>
            <a:off x="581886" y="5263755"/>
            <a:ext cx="942076" cy="628284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6509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414923"/>
            <a:ext cx="11041453" cy="5929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711BAA-1766-4263-A9AA-C15A86D9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8" y="261676"/>
            <a:ext cx="11041453" cy="592960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C7ED001-C7CD-4AB7-8F70-1183CFEC5A79}"/>
              </a:ext>
            </a:extLst>
          </p:cNvPr>
          <p:cNvSpPr/>
          <p:nvPr/>
        </p:nvSpPr>
        <p:spPr>
          <a:xfrm>
            <a:off x="616838" y="513471"/>
            <a:ext cx="109583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3200" dirty="0">
                <a:highlight>
                  <a:srgbClr val="FFFF00"/>
                </a:highlight>
                <a:latin typeface="Arial Black" panose="020B0A04020102020204" pitchFamily="34" charset="0"/>
              </a:rPr>
              <a:t>¿En cuántos periodos y cuál es su valor porcentual, está dividida la evaluación en el Camilo Torres?</a:t>
            </a:r>
            <a:endParaRPr lang="es-CO" sz="3200" dirty="0">
              <a:highlight>
                <a:srgbClr val="FFFF00"/>
              </a:highlight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684C3E5-235C-4008-9992-5B16A2B79E27}"/>
              </a:ext>
            </a:extLst>
          </p:cNvPr>
          <p:cNvSpPr txBox="1"/>
          <p:nvPr/>
        </p:nvSpPr>
        <p:spPr>
          <a:xfrm>
            <a:off x="778855" y="2032556"/>
            <a:ext cx="10806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A. Tres periodos iguales de 33,3%.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7C86932-112C-4FB6-8708-C6507F9D4568}"/>
              </a:ext>
            </a:extLst>
          </p:cNvPr>
          <p:cNvSpPr txBox="1"/>
          <p:nvPr/>
        </p:nvSpPr>
        <p:spPr>
          <a:xfrm>
            <a:off x="917400" y="3071650"/>
            <a:ext cx="10806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B. Sólo dos periodos de 50% cada uno.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AE39BF2-3A4F-495B-A7CE-8027C80EB341}"/>
              </a:ext>
            </a:extLst>
          </p:cNvPr>
          <p:cNvSpPr txBox="1"/>
          <p:nvPr/>
        </p:nvSpPr>
        <p:spPr>
          <a:xfrm>
            <a:off x="861980" y="4152302"/>
            <a:ext cx="10806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C. Cuatro periodos de 25% cada uno.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BCAC1A9-9935-4BE4-9B5A-ED1B347EB040}"/>
              </a:ext>
            </a:extLst>
          </p:cNvPr>
          <p:cNvSpPr txBox="1"/>
          <p:nvPr/>
        </p:nvSpPr>
        <p:spPr>
          <a:xfrm>
            <a:off x="945105" y="5122117"/>
            <a:ext cx="10806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s-CO" sz="3200" dirty="0">
                <a:latin typeface="Arial Black" panose="020B0A04020102020204" pitchFamily="34" charset="0"/>
              </a:rPr>
              <a:t>D. Tres periodos: I per(30%), II per(35%), III per(35%).</a:t>
            </a:r>
          </a:p>
        </p:txBody>
      </p:sp>
      <p:sp>
        <p:nvSpPr>
          <p:cNvPr id="6" name="Diagrama de flujo: terminador 5">
            <a:extLst>
              <a:ext uri="{FF2B5EF4-FFF2-40B4-BE49-F238E27FC236}">
                <a16:creationId xmlns:a16="http://schemas.microsoft.com/office/drawing/2014/main" id="{0E88DE77-5402-40C4-BF3D-E8426E3AC5B7}"/>
              </a:ext>
            </a:extLst>
          </p:cNvPr>
          <p:cNvSpPr/>
          <p:nvPr/>
        </p:nvSpPr>
        <p:spPr>
          <a:xfrm>
            <a:off x="581886" y="5125205"/>
            <a:ext cx="942076" cy="628284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458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47A7CB-2262-4F4B-8929-E09BA8F7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95" y="414923"/>
            <a:ext cx="11041453" cy="5929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711BAA-1766-4263-A9AA-C15A86D9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25" y="394141"/>
            <a:ext cx="11041453" cy="592960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12D4E37-F112-4F82-9150-07773B6315EF}"/>
              </a:ext>
            </a:extLst>
          </p:cNvPr>
          <p:cNvSpPr txBox="1"/>
          <p:nvPr/>
        </p:nvSpPr>
        <p:spPr>
          <a:xfrm>
            <a:off x="543952" y="1064085"/>
            <a:ext cx="100021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0" dirty="0">
                <a:solidFill>
                  <a:srgbClr val="002060"/>
                </a:solidFill>
                <a:latin typeface="Arial Black" panose="020B0A04020102020204" pitchFamily="34" charset="0"/>
              </a:rPr>
              <a:t>¡Gracias!</a:t>
            </a:r>
          </a:p>
          <a:p>
            <a:pPr algn="ctr"/>
            <a:r>
              <a:rPr lang="es-CO" sz="8000" dirty="0">
                <a:latin typeface="Arial Black" panose="020B0A04020102020204" pitchFamily="34" charset="0"/>
              </a:rPr>
              <a:t> Y</a:t>
            </a:r>
          </a:p>
          <a:p>
            <a:pPr algn="ctr"/>
            <a:r>
              <a:rPr lang="es-CO" sz="8000" dirty="0">
                <a:solidFill>
                  <a:srgbClr val="C00000"/>
                </a:solidFill>
                <a:latin typeface="Arial Black" panose="020B0A04020102020204" pitchFamily="34" charset="0"/>
              </a:rPr>
              <a:t>Bendiciones</a:t>
            </a:r>
          </a:p>
        </p:txBody>
      </p:sp>
      <p:pic>
        <p:nvPicPr>
          <p:cNvPr id="1026" name="Picture 2" descr="180 ideas de Carita feliz | cáritas felices, emoticonos, emoticonos animados">
            <a:extLst>
              <a:ext uri="{FF2B5EF4-FFF2-40B4-BE49-F238E27FC236}">
                <a16:creationId xmlns:a16="http://schemas.microsoft.com/office/drawing/2014/main" id="{BF9B2FB3-3B16-41B3-ADFF-B774049CF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523" y="1625394"/>
            <a:ext cx="263842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18 Imagen">
            <a:extLst>
              <a:ext uri="{FF2B5EF4-FFF2-40B4-BE49-F238E27FC236}">
                <a16:creationId xmlns:a16="http://schemas.microsoft.com/office/drawing/2014/main" id="{48BB3282-9402-44D8-8952-65F2762CA172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49" y="513043"/>
            <a:ext cx="2276622" cy="1467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Angel emoticon">
            <a:extLst>
              <a:ext uri="{FF2B5EF4-FFF2-40B4-BE49-F238E27FC236}">
                <a16:creationId xmlns:a16="http://schemas.microsoft.com/office/drawing/2014/main" id="{527B04EA-F48A-41D8-8358-F88ABE0F8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470" y="4629254"/>
            <a:ext cx="296227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8582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1278</TotalTime>
  <Words>1382</Words>
  <Application>Microsoft Office PowerPoint</Application>
  <PresentationFormat>Panorámica</PresentationFormat>
  <Paragraphs>112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7" baseType="lpstr">
      <vt:lpstr>Aharoni</vt:lpstr>
      <vt:lpstr>Arial</vt:lpstr>
      <vt:lpstr>Arial Black</vt:lpstr>
      <vt:lpstr>Garamond</vt:lpstr>
      <vt:lpstr>Symbol</vt:lpstr>
      <vt:lpstr>Times New Roman</vt:lpstr>
      <vt:lpstr>Wingdings</vt:lpstr>
      <vt:lpstr>Orgánico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Félix Ortiz Tamayo</dc:creator>
  <cp:lastModifiedBy>Félix Ortiz Tamayo</cp:lastModifiedBy>
  <cp:revision>19</cp:revision>
  <dcterms:created xsi:type="dcterms:W3CDTF">2024-01-23T15:11:58Z</dcterms:created>
  <dcterms:modified xsi:type="dcterms:W3CDTF">2026-01-27T21:00:49Z</dcterms:modified>
</cp:coreProperties>
</file>