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404" r:id="rId3"/>
    <p:sldId id="508" r:id="rId4"/>
    <p:sldId id="510" r:id="rId5"/>
    <p:sldId id="509" r:id="rId6"/>
    <p:sldId id="512" r:id="rId7"/>
    <p:sldId id="511" r:id="rId8"/>
    <p:sldId id="514" r:id="rId9"/>
    <p:sldId id="515" r:id="rId10"/>
    <p:sldId id="516" r:id="rId11"/>
    <p:sldId id="517" r:id="rId12"/>
    <p:sldId id="518" r:id="rId13"/>
    <p:sldId id="519" r:id="rId14"/>
    <p:sldId id="574"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2" r:id="rId37"/>
    <p:sldId id="541" r:id="rId38"/>
    <p:sldId id="544" r:id="rId39"/>
    <p:sldId id="543" r:id="rId40"/>
    <p:sldId id="545" r:id="rId41"/>
    <p:sldId id="546" r:id="rId42"/>
    <p:sldId id="547" r:id="rId43"/>
    <p:sldId id="548" r:id="rId44"/>
    <p:sldId id="549" r:id="rId45"/>
    <p:sldId id="550" r:id="rId46"/>
    <p:sldId id="551" r:id="rId47"/>
    <p:sldId id="552" r:id="rId48"/>
    <p:sldId id="553" r:id="rId49"/>
    <p:sldId id="554" r:id="rId50"/>
    <p:sldId id="555" r:id="rId51"/>
    <p:sldId id="556" r:id="rId52"/>
    <p:sldId id="557" r:id="rId53"/>
    <p:sldId id="558" r:id="rId54"/>
    <p:sldId id="559" r:id="rId55"/>
    <p:sldId id="575" r:id="rId56"/>
    <p:sldId id="560" r:id="rId57"/>
    <p:sldId id="561" r:id="rId58"/>
    <p:sldId id="562" r:id="rId59"/>
    <p:sldId id="563" r:id="rId60"/>
    <p:sldId id="564" r:id="rId61"/>
    <p:sldId id="565" r:id="rId62"/>
    <p:sldId id="566" r:id="rId63"/>
    <p:sldId id="567" r:id="rId64"/>
    <p:sldId id="568" r:id="rId65"/>
    <p:sldId id="569" r:id="rId66"/>
    <p:sldId id="570" r:id="rId67"/>
    <p:sldId id="572" r:id="rId68"/>
    <p:sldId id="573" r:id="rId6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6" autoAdjust="0"/>
    <p:restoredTop sz="94660"/>
  </p:normalViewPr>
  <p:slideViewPr>
    <p:cSldViewPr>
      <p:cViewPr varScale="1">
        <p:scale>
          <a:sx n="54" d="100"/>
          <a:sy n="54" d="100"/>
        </p:scale>
        <p:origin x="-840" y="-84"/>
      </p:cViewPr>
      <p:guideLst>
        <p:guide orient="horz" pos="2160"/>
        <p:guide pos="2880"/>
      </p:guideLst>
    </p:cSldViewPr>
  </p:slideViewPr>
  <p:notesTextViewPr>
    <p:cViewPr>
      <p:scale>
        <a:sx n="1" d="1"/>
        <a:sy n="1" d="1"/>
      </p:scale>
      <p:origin x="0" y="0"/>
    </p:cViewPr>
  </p:notesTextViewPr>
  <p:sorterViewPr>
    <p:cViewPr>
      <p:scale>
        <a:sx n="100" d="100"/>
        <a:sy n="100" d="100"/>
      </p:scale>
      <p:origin x="0" y="24738"/>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Hoja1!$B$1</c:f>
              <c:strCache>
                <c:ptCount val="1"/>
                <c:pt idx="0">
                  <c:v>Pantalones</c:v>
                </c:pt>
              </c:strCache>
            </c:strRef>
          </c:tx>
          <c:invertIfNegative val="0"/>
          <c:cat>
            <c:strRef>
              <c:f>Hoja1!$A$2:$A$5</c:f>
              <c:strCache>
                <c:ptCount val="4"/>
                <c:pt idx="0">
                  <c:v>Lunes</c:v>
                </c:pt>
                <c:pt idx="1">
                  <c:v>Martes</c:v>
                </c:pt>
                <c:pt idx="2">
                  <c:v>Miércoles</c:v>
                </c:pt>
                <c:pt idx="3">
                  <c:v>Jueves</c:v>
                </c:pt>
              </c:strCache>
            </c:strRef>
          </c:cat>
          <c:val>
            <c:numRef>
              <c:f>Hoja1!$B$2:$B$5</c:f>
              <c:numCache>
                <c:formatCode>General</c:formatCode>
                <c:ptCount val="4"/>
                <c:pt idx="0">
                  <c:v>40</c:v>
                </c:pt>
                <c:pt idx="1">
                  <c:v>30</c:v>
                </c:pt>
                <c:pt idx="2">
                  <c:v>25</c:v>
                </c:pt>
                <c:pt idx="3">
                  <c:v>20</c:v>
                </c:pt>
              </c:numCache>
            </c:numRef>
          </c:val>
        </c:ser>
        <c:ser>
          <c:idx val="1"/>
          <c:order val="1"/>
          <c:tx>
            <c:strRef>
              <c:f>Hoja1!$C$1</c:f>
              <c:strCache>
                <c:ptCount val="1"/>
                <c:pt idx="0">
                  <c:v>Camisetas</c:v>
                </c:pt>
              </c:strCache>
            </c:strRef>
          </c:tx>
          <c:invertIfNegative val="0"/>
          <c:cat>
            <c:strRef>
              <c:f>Hoja1!$A$2:$A$5</c:f>
              <c:strCache>
                <c:ptCount val="4"/>
                <c:pt idx="0">
                  <c:v>Lunes</c:v>
                </c:pt>
                <c:pt idx="1">
                  <c:v>Martes</c:v>
                </c:pt>
                <c:pt idx="2">
                  <c:v>Miércoles</c:v>
                </c:pt>
                <c:pt idx="3">
                  <c:v>Jueves</c:v>
                </c:pt>
              </c:strCache>
            </c:strRef>
          </c:cat>
          <c:val>
            <c:numRef>
              <c:f>Hoja1!$C$2:$C$5</c:f>
              <c:numCache>
                <c:formatCode>General</c:formatCode>
                <c:ptCount val="4"/>
                <c:pt idx="0">
                  <c:v>5</c:v>
                </c:pt>
                <c:pt idx="1">
                  <c:v>15</c:v>
                </c:pt>
                <c:pt idx="2">
                  <c:v>15</c:v>
                </c:pt>
                <c:pt idx="3">
                  <c:v>35</c:v>
                </c:pt>
              </c:numCache>
            </c:numRef>
          </c:val>
        </c:ser>
        <c:dLbls>
          <c:showLegendKey val="0"/>
          <c:showVal val="0"/>
          <c:showCatName val="0"/>
          <c:showSerName val="0"/>
          <c:showPercent val="0"/>
          <c:showBubbleSize val="0"/>
        </c:dLbls>
        <c:gapWidth val="150"/>
        <c:axId val="21396096"/>
        <c:axId val="21397888"/>
      </c:barChart>
      <c:catAx>
        <c:axId val="21396096"/>
        <c:scaling>
          <c:orientation val="minMax"/>
        </c:scaling>
        <c:delete val="0"/>
        <c:axPos val="b"/>
        <c:majorTickMark val="out"/>
        <c:minorTickMark val="none"/>
        <c:tickLblPos val="nextTo"/>
        <c:crossAx val="21397888"/>
        <c:crosses val="autoZero"/>
        <c:auto val="1"/>
        <c:lblAlgn val="ctr"/>
        <c:lblOffset val="100"/>
        <c:noMultiLvlLbl val="0"/>
      </c:catAx>
      <c:valAx>
        <c:axId val="21397888"/>
        <c:scaling>
          <c:orientation val="minMax"/>
        </c:scaling>
        <c:delete val="0"/>
        <c:axPos val="l"/>
        <c:majorGridlines/>
        <c:numFmt formatCode="General" sourceLinked="1"/>
        <c:majorTickMark val="out"/>
        <c:minorTickMark val="none"/>
        <c:tickLblPos val="nextTo"/>
        <c:crossAx val="21396096"/>
        <c:crosses val="autoZero"/>
        <c:crossBetween val="between"/>
      </c:valAx>
    </c:plotArea>
    <c:legend>
      <c:legendPos val="r"/>
      <c:layout/>
      <c:overlay val="0"/>
    </c:legend>
    <c:plotVisOnly val="1"/>
    <c:dispBlanksAs val="gap"/>
    <c:showDLblsOverMax val="0"/>
  </c:chart>
  <c:txPr>
    <a:bodyPr/>
    <a:lstStyle/>
    <a:p>
      <a:pPr>
        <a:defRPr sz="1800">
          <a:latin typeface="Tahoma" pitchFamily="34" charset="0"/>
          <a:ea typeface="Tahoma" pitchFamily="34" charset="0"/>
          <a:cs typeface="Tahoma"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Hoja1!$B$1</c:f>
              <c:strCache>
                <c:ptCount val="1"/>
                <c:pt idx="0">
                  <c:v>Marzo</c:v>
                </c:pt>
              </c:strCache>
            </c:strRef>
          </c:tx>
          <c:invertIfNegative val="0"/>
          <c:cat>
            <c:strRef>
              <c:f>Hoja1!$A$2:$A$5</c:f>
              <c:strCache>
                <c:ptCount val="4"/>
                <c:pt idx="0">
                  <c:v>Billeteras</c:v>
                </c:pt>
                <c:pt idx="1">
                  <c:v>Carteras</c:v>
                </c:pt>
                <c:pt idx="2">
                  <c:v>Correas</c:v>
                </c:pt>
                <c:pt idx="3">
                  <c:v>Chaquetas</c:v>
                </c:pt>
              </c:strCache>
            </c:strRef>
          </c:cat>
          <c:val>
            <c:numRef>
              <c:f>Hoja1!$B$2:$B$5</c:f>
              <c:numCache>
                <c:formatCode>General</c:formatCode>
                <c:ptCount val="4"/>
                <c:pt idx="0">
                  <c:v>5</c:v>
                </c:pt>
                <c:pt idx="1">
                  <c:v>20</c:v>
                </c:pt>
                <c:pt idx="2">
                  <c:v>30</c:v>
                </c:pt>
                <c:pt idx="3">
                  <c:v>5</c:v>
                </c:pt>
              </c:numCache>
            </c:numRef>
          </c:val>
        </c:ser>
        <c:ser>
          <c:idx val="1"/>
          <c:order val="1"/>
          <c:tx>
            <c:strRef>
              <c:f>Hoja1!$C$1</c:f>
              <c:strCache>
                <c:ptCount val="1"/>
                <c:pt idx="0">
                  <c:v>Abril</c:v>
                </c:pt>
              </c:strCache>
            </c:strRef>
          </c:tx>
          <c:invertIfNegative val="0"/>
          <c:cat>
            <c:strRef>
              <c:f>Hoja1!$A$2:$A$5</c:f>
              <c:strCache>
                <c:ptCount val="4"/>
                <c:pt idx="0">
                  <c:v>Billeteras</c:v>
                </c:pt>
                <c:pt idx="1">
                  <c:v>Carteras</c:v>
                </c:pt>
                <c:pt idx="2">
                  <c:v>Correas</c:v>
                </c:pt>
                <c:pt idx="3">
                  <c:v>Chaquetas</c:v>
                </c:pt>
              </c:strCache>
            </c:strRef>
          </c:cat>
          <c:val>
            <c:numRef>
              <c:f>Hoja1!$C$2:$C$5</c:f>
              <c:numCache>
                <c:formatCode>General</c:formatCode>
                <c:ptCount val="4"/>
                <c:pt idx="0">
                  <c:v>15</c:v>
                </c:pt>
                <c:pt idx="1">
                  <c:v>25</c:v>
                </c:pt>
                <c:pt idx="2">
                  <c:v>10</c:v>
                </c:pt>
                <c:pt idx="3">
                  <c:v>10</c:v>
                </c:pt>
              </c:numCache>
            </c:numRef>
          </c:val>
        </c:ser>
        <c:dLbls>
          <c:showLegendKey val="0"/>
          <c:showVal val="0"/>
          <c:showCatName val="0"/>
          <c:showSerName val="0"/>
          <c:showPercent val="0"/>
          <c:showBubbleSize val="0"/>
        </c:dLbls>
        <c:gapWidth val="150"/>
        <c:overlap val="-40"/>
        <c:axId val="149720448"/>
        <c:axId val="149726336"/>
      </c:barChart>
      <c:catAx>
        <c:axId val="149720448"/>
        <c:scaling>
          <c:orientation val="minMax"/>
        </c:scaling>
        <c:delete val="0"/>
        <c:axPos val="b"/>
        <c:majorTickMark val="out"/>
        <c:minorTickMark val="none"/>
        <c:tickLblPos val="nextTo"/>
        <c:crossAx val="149726336"/>
        <c:crosses val="autoZero"/>
        <c:auto val="1"/>
        <c:lblAlgn val="ctr"/>
        <c:lblOffset val="100"/>
        <c:noMultiLvlLbl val="0"/>
      </c:catAx>
      <c:valAx>
        <c:axId val="149726336"/>
        <c:scaling>
          <c:orientation val="minMax"/>
        </c:scaling>
        <c:delete val="0"/>
        <c:axPos val="l"/>
        <c:majorGridlines/>
        <c:numFmt formatCode="General" sourceLinked="1"/>
        <c:majorTickMark val="out"/>
        <c:minorTickMark val="none"/>
        <c:tickLblPos val="nextTo"/>
        <c:crossAx val="149720448"/>
        <c:crosses val="autoZero"/>
        <c:crossBetween val="between"/>
      </c:valAx>
    </c:plotArea>
    <c:legend>
      <c:legendPos val="b"/>
      <c:layout/>
      <c:overlay val="0"/>
    </c:legend>
    <c:plotVisOnly val="1"/>
    <c:dispBlanksAs val="gap"/>
    <c:showDLblsOverMax val="0"/>
  </c:chart>
  <c:txPr>
    <a:bodyPr/>
    <a:lstStyle/>
    <a:p>
      <a:pPr>
        <a:defRPr sz="1800">
          <a:latin typeface="Tahoma" pitchFamily="34" charset="0"/>
          <a:ea typeface="Tahoma" pitchFamily="34" charset="0"/>
          <a:cs typeface="Tahoma" pitchFamily="34" charset="0"/>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Hoja1!$B$1</c:f>
              <c:strCache>
                <c:ptCount val="1"/>
                <c:pt idx="0">
                  <c:v>Marzo</c:v>
                </c:pt>
              </c:strCache>
            </c:strRef>
          </c:tx>
          <c:invertIfNegative val="0"/>
          <c:cat>
            <c:strRef>
              <c:f>Hoja1!$A$2:$A$5</c:f>
              <c:strCache>
                <c:ptCount val="4"/>
                <c:pt idx="0">
                  <c:v>Billeteras</c:v>
                </c:pt>
                <c:pt idx="1">
                  <c:v>Carteras</c:v>
                </c:pt>
                <c:pt idx="2">
                  <c:v>Correas</c:v>
                </c:pt>
                <c:pt idx="3">
                  <c:v>Chaquetas</c:v>
                </c:pt>
              </c:strCache>
            </c:strRef>
          </c:cat>
          <c:val>
            <c:numRef>
              <c:f>Hoja1!$B$2:$B$5</c:f>
              <c:numCache>
                <c:formatCode>General</c:formatCode>
                <c:ptCount val="4"/>
                <c:pt idx="0">
                  <c:v>5</c:v>
                </c:pt>
                <c:pt idx="1">
                  <c:v>20</c:v>
                </c:pt>
                <c:pt idx="2">
                  <c:v>30</c:v>
                </c:pt>
                <c:pt idx="3">
                  <c:v>5</c:v>
                </c:pt>
              </c:numCache>
            </c:numRef>
          </c:val>
        </c:ser>
        <c:ser>
          <c:idx val="1"/>
          <c:order val="1"/>
          <c:tx>
            <c:strRef>
              <c:f>Hoja1!$C$1</c:f>
              <c:strCache>
                <c:ptCount val="1"/>
                <c:pt idx="0">
                  <c:v>Abril</c:v>
                </c:pt>
              </c:strCache>
            </c:strRef>
          </c:tx>
          <c:invertIfNegative val="0"/>
          <c:cat>
            <c:strRef>
              <c:f>Hoja1!$A$2:$A$5</c:f>
              <c:strCache>
                <c:ptCount val="4"/>
                <c:pt idx="0">
                  <c:v>Billeteras</c:v>
                </c:pt>
                <c:pt idx="1">
                  <c:v>Carteras</c:v>
                </c:pt>
                <c:pt idx="2">
                  <c:v>Correas</c:v>
                </c:pt>
                <c:pt idx="3">
                  <c:v>Chaquetas</c:v>
                </c:pt>
              </c:strCache>
            </c:strRef>
          </c:cat>
          <c:val>
            <c:numRef>
              <c:f>Hoja1!$C$2:$C$5</c:f>
              <c:numCache>
                <c:formatCode>General</c:formatCode>
                <c:ptCount val="4"/>
                <c:pt idx="0">
                  <c:v>15</c:v>
                </c:pt>
                <c:pt idx="1">
                  <c:v>25</c:v>
                </c:pt>
                <c:pt idx="2">
                  <c:v>10</c:v>
                </c:pt>
                <c:pt idx="3">
                  <c:v>10</c:v>
                </c:pt>
              </c:numCache>
            </c:numRef>
          </c:val>
        </c:ser>
        <c:dLbls>
          <c:showLegendKey val="0"/>
          <c:showVal val="0"/>
          <c:showCatName val="0"/>
          <c:showSerName val="0"/>
          <c:showPercent val="0"/>
          <c:showBubbleSize val="0"/>
        </c:dLbls>
        <c:gapWidth val="150"/>
        <c:axId val="152158208"/>
        <c:axId val="152160128"/>
      </c:barChart>
      <c:catAx>
        <c:axId val="152158208"/>
        <c:scaling>
          <c:orientation val="minMax"/>
        </c:scaling>
        <c:delete val="0"/>
        <c:axPos val="b"/>
        <c:title>
          <c:tx>
            <c:rich>
              <a:bodyPr/>
              <a:lstStyle/>
              <a:p>
                <a:pPr>
                  <a:defRPr/>
                </a:pPr>
                <a:r>
                  <a:rPr lang="es-CO" dirty="0" smtClean="0"/>
                  <a:t>Productos</a:t>
                </a:r>
                <a:endParaRPr lang="es-CO" dirty="0"/>
              </a:p>
            </c:rich>
          </c:tx>
          <c:overlay val="0"/>
        </c:title>
        <c:majorTickMark val="none"/>
        <c:minorTickMark val="none"/>
        <c:tickLblPos val="nextTo"/>
        <c:crossAx val="152160128"/>
        <c:crosses val="autoZero"/>
        <c:auto val="1"/>
        <c:lblAlgn val="ctr"/>
        <c:lblOffset val="100"/>
        <c:noMultiLvlLbl val="0"/>
      </c:catAx>
      <c:valAx>
        <c:axId val="152160128"/>
        <c:scaling>
          <c:orientation val="minMax"/>
        </c:scaling>
        <c:delete val="0"/>
        <c:axPos val="l"/>
        <c:majorGridlines/>
        <c:numFmt formatCode="General" sourceLinked="1"/>
        <c:majorTickMark val="out"/>
        <c:minorTickMark val="none"/>
        <c:tickLblPos val="nextTo"/>
        <c:crossAx val="152158208"/>
        <c:crosses val="autoZero"/>
        <c:crossBetween val="between"/>
      </c:valAx>
    </c:plotArea>
    <c:legend>
      <c:legendPos val="r"/>
      <c:overlay val="0"/>
    </c:legend>
    <c:plotVisOnly val="1"/>
    <c:dispBlanksAs val="gap"/>
    <c:showDLblsOverMax val="0"/>
  </c:chart>
  <c:txPr>
    <a:bodyPr/>
    <a:lstStyle/>
    <a:p>
      <a:pPr>
        <a:defRPr sz="1800">
          <a:latin typeface="Tahoma" pitchFamily="34" charset="0"/>
          <a:ea typeface="Tahoma" pitchFamily="34" charset="0"/>
          <a:cs typeface="Tahoma" pitchFamily="34" charset="0"/>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cat>
            <c:strRef>
              <c:f>Hoja1!$A$2:$A$8</c:f>
              <c:strCache>
                <c:ptCount val="7"/>
                <c:pt idx="0">
                  <c:v>Jul.</c:v>
                </c:pt>
                <c:pt idx="1">
                  <c:v>Ago.</c:v>
                </c:pt>
                <c:pt idx="2">
                  <c:v>Sep.</c:v>
                </c:pt>
                <c:pt idx="3">
                  <c:v>Oct.</c:v>
                </c:pt>
                <c:pt idx="4">
                  <c:v>Nov.</c:v>
                </c:pt>
                <c:pt idx="5">
                  <c:v>Dic.</c:v>
                </c:pt>
                <c:pt idx="6">
                  <c:v>Ene.</c:v>
                </c:pt>
              </c:strCache>
            </c:strRef>
          </c:cat>
          <c:val>
            <c:numRef>
              <c:f>Hoja1!$B$2:$B$8</c:f>
              <c:numCache>
                <c:formatCode>General</c:formatCode>
                <c:ptCount val="7"/>
                <c:pt idx="0">
                  <c:v>148</c:v>
                </c:pt>
                <c:pt idx="1">
                  <c:v>171</c:v>
                </c:pt>
                <c:pt idx="2">
                  <c:v>321</c:v>
                </c:pt>
                <c:pt idx="3">
                  <c:v>205</c:v>
                </c:pt>
                <c:pt idx="4">
                  <c:v>214</c:v>
                </c:pt>
                <c:pt idx="5">
                  <c:v>389</c:v>
                </c:pt>
                <c:pt idx="6">
                  <c:v>331</c:v>
                </c:pt>
              </c:numCache>
            </c:numRef>
          </c:val>
        </c:ser>
        <c:dLbls>
          <c:showLegendKey val="0"/>
          <c:showVal val="0"/>
          <c:showCatName val="0"/>
          <c:showSerName val="0"/>
          <c:showPercent val="0"/>
          <c:showBubbleSize val="0"/>
        </c:dLbls>
        <c:gapWidth val="150"/>
        <c:axId val="104940672"/>
        <c:axId val="104942592"/>
      </c:barChart>
      <c:catAx>
        <c:axId val="104940672"/>
        <c:scaling>
          <c:orientation val="minMax"/>
        </c:scaling>
        <c:delete val="0"/>
        <c:axPos val="b"/>
        <c:title>
          <c:tx>
            <c:rich>
              <a:bodyPr/>
              <a:lstStyle/>
              <a:p>
                <a:pPr>
                  <a:defRPr/>
                </a:pPr>
                <a:r>
                  <a:rPr lang="es-CO" dirty="0"/>
                  <a:t>Últimos consumos de voz</a:t>
                </a:r>
              </a:p>
            </c:rich>
          </c:tx>
          <c:overlay val="0"/>
        </c:title>
        <c:majorTickMark val="none"/>
        <c:minorTickMark val="none"/>
        <c:tickLblPos val="nextTo"/>
        <c:crossAx val="104942592"/>
        <c:crosses val="autoZero"/>
        <c:auto val="1"/>
        <c:lblAlgn val="ctr"/>
        <c:lblOffset val="100"/>
        <c:noMultiLvlLbl val="0"/>
      </c:catAx>
      <c:valAx>
        <c:axId val="104942592"/>
        <c:scaling>
          <c:orientation val="minMax"/>
        </c:scaling>
        <c:delete val="0"/>
        <c:axPos val="l"/>
        <c:title>
          <c:tx>
            <c:rich>
              <a:bodyPr/>
              <a:lstStyle/>
              <a:p>
                <a:pPr>
                  <a:defRPr/>
                </a:pPr>
                <a:r>
                  <a:rPr lang="es-CO" dirty="0"/>
                  <a:t>Minutos consumidos</a:t>
                </a:r>
              </a:p>
            </c:rich>
          </c:tx>
          <c:overlay val="0"/>
        </c:title>
        <c:numFmt formatCode="General" sourceLinked="1"/>
        <c:majorTickMark val="out"/>
        <c:minorTickMark val="none"/>
        <c:tickLblPos val="nextTo"/>
        <c:crossAx val="104940672"/>
        <c:crosses val="autoZero"/>
        <c:crossBetween val="between"/>
      </c:valAx>
    </c:plotArea>
    <c:plotVisOnly val="1"/>
    <c:dispBlanksAs val="gap"/>
    <c:showDLblsOverMax val="0"/>
  </c:chart>
  <c:txPr>
    <a:bodyPr/>
    <a:lstStyle/>
    <a:p>
      <a:pPr>
        <a:defRPr sz="1600">
          <a:latin typeface="Tahoma" pitchFamily="34" charset="0"/>
          <a:ea typeface="Tahoma" pitchFamily="34" charset="0"/>
          <a:cs typeface="Tahoma" pitchFamily="34" charset="0"/>
        </a:defRPr>
      </a:pPr>
      <a:endParaRPr lang="es-CO"/>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B6054-02BC-40BC-9045-58CB2FE97C2B}"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s-CO"/>
        </a:p>
      </dgm:t>
    </dgm:pt>
    <dgm:pt modelId="{A99912B0-FADD-4009-A966-ACE7277E8656}">
      <dgm:prSet phldrT="[Texto]"/>
      <dgm:spPr/>
      <dgm:t>
        <a:bodyPr/>
        <a:lstStyle/>
        <a:p>
          <a:r>
            <a:rPr lang="es-CO" b="0" cap="none" spc="0" dirty="0" smtClean="0">
              <a:ln w="18415" cmpd="sng">
                <a:prstDash val="solid"/>
              </a:ln>
              <a:effectLst>
                <a:outerShdw blurRad="63500" dir="3600000" algn="tl" rotWithShape="0">
                  <a:srgbClr val="000000">
                    <a:alpha val="70000"/>
                  </a:srgbClr>
                </a:outerShdw>
              </a:effectLst>
              <a:latin typeface="Tahoma" pitchFamily="34" charset="0"/>
              <a:ea typeface="Tahoma" pitchFamily="34" charset="0"/>
              <a:cs typeface="Tahoma" pitchFamily="34" charset="0"/>
            </a:rPr>
            <a:t>Matemáticas Sesión 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D8DC5E6-087A-4098-8E78-DFDF95F45031}" type="parTrans" cxnId="{935668C4-306F-4E36-BCD5-F6DE834466BA}">
      <dgm:prSet/>
      <dgm:spPr/>
      <dgm:t>
        <a:bodyPr/>
        <a:lstStyle/>
        <a:p>
          <a:endParaRPr lang="es-CO"/>
        </a:p>
      </dgm:t>
    </dgm:pt>
    <dgm:pt modelId="{DABA3F2E-4D9D-43CF-97D1-412AF89D0C8B}" type="sibTrans" cxnId="{935668C4-306F-4E36-BCD5-F6DE834466BA}">
      <dgm:prSet/>
      <dgm:spPr/>
      <dgm:t>
        <a:bodyPr/>
        <a:lstStyle/>
        <a:p>
          <a:endParaRPr lang="es-CO"/>
        </a:p>
      </dgm:t>
    </dgm:pt>
    <dgm:pt modelId="{04F4E0A0-0755-4FD4-9021-C048F67090BC}">
      <dgm:prSet/>
      <dgm:spPr/>
      <dgm:t>
        <a:bodyPr/>
        <a:lstStyle/>
        <a:p>
          <a:r>
            <a:rPr lang="es-CO" b="0" dirty="0" smtClean="0">
              <a:ln w="18415" cmpd="sng">
                <a:prstDash val="solid"/>
              </a:ln>
              <a:effectLst>
                <a:outerShdw blurRad="63500" dir="3600000" algn="tl" rotWithShape="0">
                  <a:srgbClr val="000000">
                    <a:alpha val="70000"/>
                  </a:srgbClr>
                </a:outerShdw>
              </a:effectLst>
              <a:latin typeface="Tahoma" pitchFamily="34" charset="0"/>
              <a:ea typeface="Tahoma" pitchFamily="34" charset="0"/>
              <a:cs typeface="Tahoma" pitchFamily="34" charset="0"/>
            </a:rPr>
            <a:t>Matemáticas Sesión II</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473E5DD-F471-42D4-9394-2AC6C5D7391E}" type="parTrans" cxnId="{680051F4-871A-4FF5-BA3D-F04EC4A17668}">
      <dgm:prSet/>
      <dgm:spPr/>
      <dgm:t>
        <a:bodyPr/>
        <a:lstStyle/>
        <a:p>
          <a:endParaRPr lang="es-CO"/>
        </a:p>
      </dgm:t>
    </dgm:pt>
    <dgm:pt modelId="{6E1D71C1-B418-49C2-A03D-0A3684F77E65}" type="sibTrans" cxnId="{680051F4-871A-4FF5-BA3D-F04EC4A17668}">
      <dgm:prSet/>
      <dgm:spPr/>
      <dgm:t>
        <a:bodyPr/>
        <a:lstStyle/>
        <a:p>
          <a:endParaRPr lang="es-CO"/>
        </a:p>
      </dgm:t>
    </dgm:pt>
    <dgm:pt modelId="{22DAA19A-1B06-4E26-9D2D-FED77498152C}" type="pres">
      <dgm:prSet presAssocID="{EF3B6054-02BC-40BC-9045-58CB2FE97C2B}" presName="diagram" presStyleCnt="0">
        <dgm:presLayoutVars>
          <dgm:chPref val="1"/>
          <dgm:dir/>
          <dgm:animOne val="branch"/>
          <dgm:animLvl val="lvl"/>
          <dgm:resizeHandles/>
        </dgm:presLayoutVars>
      </dgm:prSet>
      <dgm:spPr/>
      <dgm:t>
        <a:bodyPr/>
        <a:lstStyle/>
        <a:p>
          <a:endParaRPr lang="es-CO"/>
        </a:p>
      </dgm:t>
    </dgm:pt>
    <dgm:pt modelId="{7989DE3C-2213-466C-9AF8-9210132CB9C9}" type="pres">
      <dgm:prSet presAssocID="{A99912B0-FADD-4009-A966-ACE7277E8656}" presName="root" presStyleCnt="0"/>
      <dgm:spPr/>
      <dgm:t>
        <a:bodyPr/>
        <a:lstStyle/>
        <a:p>
          <a:endParaRPr lang="es-CO"/>
        </a:p>
      </dgm:t>
    </dgm:pt>
    <dgm:pt modelId="{F0F98847-7175-44B3-AFC5-7B03DF1F561A}" type="pres">
      <dgm:prSet presAssocID="{A99912B0-FADD-4009-A966-ACE7277E8656}" presName="rootComposite" presStyleCnt="0"/>
      <dgm:spPr/>
      <dgm:t>
        <a:bodyPr/>
        <a:lstStyle/>
        <a:p>
          <a:endParaRPr lang="es-CO"/>
        </a:p>
      </dgm:t>
    </dgm:pt>
    <dgm:pt modelId="{1E2082A2-0BD9-4D5F-8CD6-91D969DAD511}" type="pres">
      <dgm:prSet presAssocID="{A99912B0-FADD-4009-A966-ACE7277E8656}" presName="rootText" presStyleLbl="node1" presStyleIdx="0" presStyleCnt="2"/>
      <dgm:spPr/>
      <dgm:t>
        <a:bodyPr/>
        <a:lstStyle/>
        <a:p>
          <a:endParaRPr lang="es-CO"/>
        </a:p>
      </dgm:t>
    </dgm:pt>
    <dgm:pt modelId="{D3BBB3F0-CD29-40FA-82C5-2E1198F05DCC}" type="pres">
      <dgm:prSet presAssocID="{A99912B0-FADD-4009-A966-ACE7277E8656}" presName="rootConnector" presStyleLbl="node1" presStyleIdx="0" presStyleCnt="2"/>
      <dgm:spPr/>
      <dgm:t>
        <a:bodyPr/>
        <a:lstStyle/>
        <a:p>
          <a:endParaRPr lang="es-CO"/>
        </a:p>
      </dgm:t>
    </dgm:pt>
    <dgm:pt modelId="{4928E846-AA76-4A17-A2C0-BE3066987858}" type="pres">
      <dgm:prSet presAssocID="{A99912B0-FADD-4009-A966-ACE7277E8656}" presName="childShape" presStyleCnt="0"/>
      <dgm:spPr/>
      <dgm:t>
        <a:bodyPr/>
        <a:lstStyle/>
        <a:p>
          <a:endParaRPr lang="es-CO"/>
        </a:p>
      </dgm:t>
    </dgm:pt>
    <dgm:pt modelId="{835C6BCF-DAE5-43F2-9E7F-E39918611626}" type="pres">
      <dgm:prSet presAssocID="{04F4E0A0-0755-4FD4-9021-C048F67090BC}" presName="root" presStyleCnt="0"/>
      <dgm:spPr/>
      <dgm:t>
        <a:bodyPr/>
        <a:lstStyle/>
        <a:p>
          <a:endParaRPr lang="es-CO"/>
        </a:p>
      </dgm:t>
    </dgm:pt>
    <dgm:pt modelId="{D767F1C5-DE06-468E-84B5-81D32B1148E6}" type="pres">
      <dgm:prSet presAssocID="{04F4E0A0-0755-4FD4-9021-C048F67090BC}" presName="rootComposite" presStyleCnt="0"/>
      <dgm:spPr/>
      <dgm:t>
        <a:bodyPr/>
        <a:lstStyle/>
        <a:p>
          <a:endParaRPr lang="es-CO"/>
        </a:p>
      </dgm:t>
    </dgm:pt>
    <dgm:pt modelId="{72E28B72-04B0-482B-AD2D-7A255611E6DB}" type="pres">
      <dgm:prSet presAssocID="{04F4E0A0-0755-4FD4-9021-C048F67090BC}" presName="rootText" presStyleLbl="node1" presStyleIdx="1" presStyleCnt="2"/>
      <dgm:spPr/>
      <dgm:t>
        <a:bodyPr/>
        <a:lstStyle/>
        <a:p>
          <a:endParaRPr lang="es-CO"/>
        </a:p>
      </dgm:t>
    </dgm:pt>
    <dgm:pt modelId="{80747ED7-7BBA-4077-B5BD-8909623B804F}" type="pres">
      <dgm:prSet presAssocID="{04F4E0A0-0755-4FD4-9021-C048F67090BC}" presName="rootConnector" presStyleLbl="node1" presStyleIdx="1" presStyleCnt="2"/>
      <dgm:spPr/>
      <dgm:t>
        <a:bodyPr/>
        <a:lstStyle/>
        <a:p>
          <a:endParaRPr lang="es-CO"/>
        </a:p>
      </dgm:t>
    </dgm:pt>
    <dgm:pt modelId="{5D393D85-1FCC-4C71-A95F-1F2E64D9F0F5}" type="pres">
      <dgm:prSet presAssocID="{04F4E0A0-0755-4FD4-9021-C048F67090BC}" presName="childShape" presStyleCnt="0"/>
      <dgm:spPr/>
      <dgm:t>
        <a:bodyPr/>
        <a:lstStyle/>
        <a:p>
          <a:endParaRPr lang="es-CO"/>
        </a:p>
      </dgm:t>
    </dgm:pt>
  </dgm:ptLst>
  <dgm:cxnLst>
    <dgm:cxn modelId="{680051F4-871A-4FF5-BA3D-F04EC4A17668}" srcId="{EF3B6054-02BC-40BC-9045-58CB2FE97C2B}" destId="{04F4E0A0-0755-4FD4-9021-C048F67090BC}" srcOrd="1" destOrd="0" parTransId="{2473E5DD-F471-42D4-9394-2AC6C5D7391E}" sibTransId="{6E1D71C1-B418-49C2-A03D-0A3684F77E65}"/>
    <dgm:cxn modelId="{F732BC42-CC5C-4021-9225-2E011158ABFF}" type="presOf" srcId="{A99912B0-FADD-4009-A966-ACE7277E8656}" destId="{D3BBB3F0-CD29-40FA-82C5-2E1198F05DCC}" srcOrd="1" destOrd="0" presId="urn:microsoft.com/office/officeart/2005/8/layout/hierarchy3"/>
    <dgm:cxn modelId="{935668C4-306F-4E36-BCD5-F6DE834466BA}" srcId="{EF3B6054-02BC-40BC-9045-58CB2FE97C2B}" destId="{A99912B0-FADD-4009-A966-ACE7277E8656}" srcOrd="0" destOrd="0" parTransId="{1D8DC5E6-087A-4098-8E78-DFDF95F45031}" sibTransId="{DABA3F2E-4D9D-43CF-97D1-412AF89D0C8B}"/>
    <dgm:cxn modelId="{D52A76FC-168F-4DFA-A309-91F2D22B8C09}" type="presOf" srcId="{04F4E0A0-0755-4FD4-9021-C048F67090BC}" destId="{80747ED7-7BBA-4077-B5BD-8909623B804F}" srcOrd="1" destOrd="0" presId="urn:microsoft.com/office/officeart/2005/8/layout/hierarchy3"/>
    <dgm:cxn modelId="{58834679-DAE3-4361-AE0A-BDBAA09D7266}" type="presOf" srcId="{04F4E0A0-0755-4FD4-9021-C048F67090BC}" destId="{72E28B72-04B0-482B-AD2D-7A255611E6DB}" srcOrd="0" destOrd="0" presId="urn:microsoft.com/office/officeart/2005/8/layout/hierarchy3"/>
    <dgm:cxn modelId="{1A5A8ACC-44E6-43F2-99AA-BB411B3D21D0}" type="presOf" srcId="{A99912B0-FADD-4009-A966-ACE7277E8656}" destId="{1E2082A2-0BD9-4D5F-8CD6-91D969DAD511}" srcOrd="0" destOrd="0" presId="urn:microsoft.com/office/officeart/2005/8/layout/hierarchy3"/>
    <dgm:cxn modelId="{A1BB13C9-651C-4E3C-BC46-E09BBE1B24D2}" type="presOf" srcId="{EF3B6054-02BC-40BC-9045-58CB2FE97C2B}" destId="{22DAA19A-1B06-4E26-9D2D-FED77498152C}" srcOrd="0" destOrd="0" presId="urn:microsoft.com/office/officeart/2005/8/layout/hierarchy3"/>
    <dgm:cxn modelId="{5C4C70A3-040C-4D14-B7AE-FB7D00AD2D19}" type="presParOf" srcId="{22DAA19A-1B06-4E26-9D2D-FED77498152C}" destId="{7989DE3C-2213-466C-9AF8-9210132CB9C9}" srcOrd="0" destOrd="0" presId="urn:microsoft.com/office/officeart/2005/8/layout/hierarchy3"/>
    <dgm:cxn modelId="{3587564D-4BAE-4A61-B306-CDE61FA4012A}" type="presParOf" srcId="{7989DE3C-2213-466C-9AF8-9210132CB9C9}" destId="{F0F98847-7175-44B3-AFC5-7B03DF1F561A}" srcOrd="0" destOrd="0" presId="urn:microsoft.com/office/officeart/2005/8/layout/hierarchy3"/>
    <dgm:cxn modelId="{2B4FF405-1881-4B73-AB9F-B6EABA25E010}" type="presParOf" srcId="{F0F98847-7175-44B3-AFC5-7B03DF1F561A}" destId="{1E2082A2-0BD9-4D5F-8CD6-91D969DAD511}" srcOrd="0" destOrd="0" presId="urn:microsoft.com/office/officeart/2005/8/layout/hierarchy3"/>
    <dgm:cxn modelId="{839C044D-A630-409A-8247-9452F515DAE0}" type="presParOf" srcId="{F0F98847-7175-44B3-AFC5-7B03DF1F561A}" destId="{D3BBB3F0-CD29-40FA-82C5-2E1198F05DCC}" srcOrd="1" destOrd="0" presId="urn:microsoft.com/office/officeart/2005/8/layout/hierarchy3"/>
    <dgm:cxn modelId="{63F18B11-5618-4A25-BCD4-3A03934FC643}" type="presParOf" srcId="{7989DE3C-2213-466C-9AF8-9210132CB9C9}" destId="{4928E846-AA76-4A17-A2C0-BE3066987858}" srcOrd="1" destOrd="0" presId="urn:microsoft.com/office/officeart/2005/8/layout/hierarchy3"/>
    <dgm:cxn modelId="{100AAE4D-B0D5-4AB7-9A10-16EDFDEAE0FB}" type="presParOf" srcId="{22DAA19A-1B06-4E26-9D2D-FED77498152C}" destId="{835C6BCF-DAE5-43F2-9E7F-E39918611626}" srcOrd="1" destOrd="0" presId="urn:microsoft.com/office/officeart/2005/8/layout/hierarchy3"/>
    <dgm:cxn modelId="{C880CF12-26E3-4282-9FD2-0E0A01094183}" type="presParOf" srcId="{835C6BCF-DAE5-43F2-9E7F-E39918611626}" destId="{D767F1C5-DE06-468E-84B5-81D32B1148E6}" srcOrd="0" destOrd="0" presId="urn:microsoft.com/office/officeart/2005/8/layout/hierarchy3"/>
    <dgm:cxn modelId="{28646B7B-94E8-462A-A4EE-70118A0C3AA9}" type="presParOf" srcId="{D767F1C5-DE06-468E-84B5-81D32B1148E6}" destId="{72E28B72-04B0-482B-AD2D-7A255611E6DB}" srcOrd="0" destOrd="0" presId="urn:microsoft.com/office/officeart/2005/8/layout/hierarchy3"/>
    <dgm:cxn modelId="{D542EA73-2421-482D-B367-6581259D86A8}" type="presParOf" srcId="{D767F1C5-DE06-468E-84B5-81D32B1148E6}" destId="{80747ED7-7BBA-4077-B5BD-8909623B804F}" srcOrd="1" destOrd="0" presId="urn:microsoft.com/office/officeart/2005/8/layout/hierarchy3"/>
    <dgm:cxn modelId="{1B61BEC4-F420-4446-8DB8-91B151AD7978}" type="presParOf" srcId="{835C6BCF-DAE5-43F2-9E7F-E39918611626}" destId="{5D393D85-1FCC-4C71-A95F-1F2E64D9F0F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E2D93-15FD-46AD-B37F-D07C734D87C7}"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CO"/>
        </a:p>
      </dgm:t>
    </dgm:pt>
    <dgm:pt modelId="{1F6CF5B5-979B-494E-9A13-C118D2E0BF9C}">
      <dgm:prSet phldrT="[Texto]" custT="1"/>
      <dgm:spPr/>
      <dgm:t>
        <a:bodyPr/>
        <a:lstStyle/>
        <a:p>
          <a:r>
            <a:rPr lang="es-CO" sz="1900" dirty="0" smtClean="0">
              <a:latin typeface="Tahoma" pitchFamily="34" charset="0"/>
              <a:ea typeface="Tahoma" pitchFamily="34" charset="0"/>
              <a:cs typeface="Tahoma" pitchFamily="34" charset="0"/>
            </a:rPr>
            <a:t>Sumar el número de hombres y mujeres que leyeron revistas.</a:t>
          </a:r>
          <a:endParaRPr lang="es-CO" sz="1900" dirty="0">
            <a:latin typeface="Tahoma" pitchFamily="34" charset="0"/>
            <a:ea typeface="Tahoma" pitchFamily="34" charset="0"/>
            <a:cs typeface="Tahoma" pitchFamily="34" charset="0"/>
          </a:endParaRPr>
        </a:p>
      </dgm:t>
    </dgm:pt>
    <dgm:pt modelId="{E73C75A9-E955-4B0B-A911-379628EC58EA}" type="parTrans" cxnId="{C8A9909F-1836-4B62-9563-FA9540147819}">
      <dgm:prSet/>
      <dgm:spPr/>
      <dgm:t>
        <a:bodyPr/>
        <a:lstStyle/>
        <a:p>
          <a:endParaRPr lang="es-CO" sz="1900">
            <a:latin typeface="Tahoma" pitchFamily="34" charset="0"/>
            <a:ea typeface="Tahoma" pitchFamily="34" charset="0"/>
            <a:cs typeface="Tahoma" pitchFamily="34" charset="0"/>
          </a:endParaRPr>
        </a:p>
      </dgm:t>
    </dgm:pt>
    <dgm:pt modelId="{AAB7F9FB-A9BB-4245-90D3-FAF0E00DCA62}" type="sibTrans" cxnId="{C8A9909F-1836-4B62-9563-FA9540147819}">
      <dgm:prSet/>
      <dgm:spPr/>
      <dgm:t>
        <a:bodyPr/>
        <a:lstStyle/>
        <a:p>
          <a:endParaRPr lang="es-CO" sz="1900">
            <a:latin typeface="Tahoma" pitchFamily="34" charset="0"/>
            <a:ea typeface="Tahoma" pitchFamily="34" charset="0"/>
            <a:cs typeface="Tahoma" pitchFamily="34" charset="0"/>
          </a:endParaRPr>
        </a:p>
      </dgm:t>
    </dgm:pt>
    <dgm:pt modelId="{81BF002C-70FA-41F7-9413-663411EDE63A}">
      <dgm:prSet phldrT="[Texto]" custT="1"/>
      <dgm:spPr/>
      <dgm:t>
        <a:bodyPr/>
        <a:lstStyle/>
        <a:p>
          <a:r>
            <a:rPr lang="es-CO" sz="1900" dirty="0" smtClean="0">
              <a:latin typeface="Tahoma" pitchFamily="34" charset="0"/>
              <a:ea typeface="Tahoma" pitchFamily="34" charset="0"/>
              <a:cs typeface="Tahoma" pitchFamily="34" charset="0"/>
            </a:rPr>
            <a:t>Multiplicar por 100 el número de hombres que leyó revistas.</a:t>
          </a:r>
          <a:endParaRPr lang="es-CO" sz="1900" dirty="0">
            <a:latin typeface="Tahoma" pitchFamily="34" charset="0"/>
            <a:ea typeface="Tahoma" pitchFamily="34" charset="0"/>
            <a:cs typeface="Tahoma" pitchFamily="34" charset="0"/>
          </a:endParaRPr>
        </a:p>
      </dgm:t>
    </dgm:pt>
    <dgm:pt modelId="{748D1C92-ECEC-4776-B7AF-77567467744B}" type="parTrans" cxnId="{54622898-9114-4C46-8132-9FA230E7B4E5}">
      <dgm:prSet custT="1"/>
      <dgm:spPr/>
      <dgm:t>
        <a:bodyPr/>
        <a:lstStyle/>
        <a:p>
          <a:endParaRPr lang="es-CO" sz="1900" dirty="0">
            <a:latin typeface="Tahoma" pitchFamily="34" charset="0"/>
            <a:ea typeface="Tahoma" pitchFamily="34" charset="0"/>
            <a:cs typeface="Tahoma" pitchFamily="34" charset="0"/>
          </a:endParaRPr>
        </a:p>
      </dgm:t>
    </dgm:pt>
    <dgm:pt modelId="{9DA99FE7-8581-4E14-AD0A-1F7B6F002C65}" type="sibTrans" cxnId="{54622898-9114-4C46-8132-9FA230E7B4E5}">
      <dgm:prSet/>
      <dgm:spPr/>
      <dgm:t>
        <a:bodyPr/>
        <a:lstStyle/>
        <a:p>
          <a:endParaRPr lang="es-CO" sz="1900">
            <a:latin typeface="Tahoma" pitchFamily="34" charset="0"/>
            <a:ea typeface="Tahoma" pitchFamily="34" charset="0"/>
            <a:cs typeface="Tahoma" pitchFamily="34" charset="0"/>
          </a:endParaRPr>
        </a:p>
      </dgm:t>
    </dgm:pt>
    <dgm:pt modelId="{F3DDA962-D622-4776-8FC7-D93490132AB5}">
      <dgm:prSet phldrT="[Texto]" custT="1"/>
      <dgm:spPr/>
      <dgm:t>
        <a:bodyPr/>
        <a:lstStyle/>
        <a:p>
          <a:r>
            <a:rPr lang="es-CO" sz="1900" dirty="0" smtClean="0">
              <a:latin typeface="Tahoma" pitchFamily="34" charset="0"/>
              <a:ea typeface="Tahoma" pitchFamily="34" charset="0"/>
              <a:cs typeface="Tahoma" pitchFamily="34" charset="0"/>
            </a:rPr>
            <a:t>Dividir el resultado del paso 2 entre el resultado del paso 1.</a:t>
          </a:r>
          <a:endParaRPr lang="es-CO" sz="1900" dirty="0">
            <a:latin typeface="Tahoma" pitchFamily="34" charset="0"/>
            <a:ea typeface="Tahoma" pitchFamily="34" charset="0"/>
            <a:cs typeface="Tahoma" pitchFamily="34" charset="0"/>
          </a:endParaRPr>
        </a:p>
      </dgm:t>
    </dgm:pt>
    <dgm:pt modelId="{DE42E39E-FD69-462E-B361-E6B06EF2F61D}" type="parTrans" cxnId="{BAEE0223-D1B4-4E50-A6AE-838CA98B5C27}">
      <dgm:prSet custT="1"/>
      <dgm:spPr/>
      <dgm:t>
        <a:bodyPr/>
        <a:lstStyle/>
        <a:p>
          <a:endParaRPr lang="es-CO" sz="1900" dirty="0">
            <a:latin typeface="Tahoma" pitchFamily="34" charset="0"/>
            <a:ea typeface="Tahoma" pitchFamily="34" charset="0"/>
            <a:cs typeface="Tahoma" pitchFamily="34" charset="0"/>
          </a:endParaRPr>
        </a:p>
      </dgm:t>
    </dgm:pt>
    <dgm:pt modelId="{9C08C277-EF0C-4DA9-8BEC-0F3C52F110A2}" type="sibTrans" cxnId="{BAEE0223-D1B4-4E50-A6AE-838CA98B5C27}">
      <dgm:prSet/>
      <dgm:spPr/>
      <dgm:t>
        <a:bodyPr/>
        <a:lstStyle/>
        <a:p>
          <a:endParaRPr lang="es-CO" sz="1900">
            <a:latin typeface="Tahoma" pitchFamily="34" charset="0"/>
            <a:ea typeface="Tahoma" pitchFamily="34" charset="0"/>
            <a:cs typeface="Tahoma" pitchFamily="34" charset="0"/>
          </a:endParaRPr>
        </a:p>
      </dgm:t>
    </dgm:pt>
    <dgm:pt modelId="{846BA94D-4A10-49FB-9BD2-49530A8ACFAD}">
      <dgm:prSet phldrT="[Texto]" custT="1"/>
      <dgm:spPr/>
      <dgm:t>
        <a:bodyPr/>
        <a:lstStyle/>
        <a:p>
          <a:r>
            <a:rPr lang="es-CO" sz="1900" dirty="0" smtClean="0">
              <a:latin typeface="Tahoma" pitchFamily="34" charset="0"/>
              <a:ea typeface="Tahoma" pitchFamily="34" charset="0"/>
              <a:cs typeface="Tahoma" pitchFamily="34" charset="0"/>
            </a:rPr>
            <a:t>Multiplicar por 100 el número de mujeres que leyó revistas.</a:t>
          </a:r>
          <a:endParaRPr lang="es-CO" sz="1900" dirty="0">
            <a:latin typeface="Tahoma" pitchFamily="34" charset="0"/>
            <a:ea typeface="Tahoma" pitchFamily="34" charset="0"/>
            <a:cs typeface="Tahoma" pitchFamily="34" charset="0"/>
          </a:endParaRPr>
        </a:p>
      </dgm:t>
    </dgm:pt>
    <dgm:pt modelId="{A947314B-1BD3-4EB4-B237-C70CEBC661A1}" type="parTrans" cxnId="{B1D6F242-B210-48FD-8325-F63558E35CC7}">
      <dgm:prSet custT="1"/>
      <dgm:spPr/>
      <dgm:t>
        <a:bodyPr/>
        <a:lstStyle/>
        <a:p>
          <a:endParaRPr lang="es-CO" sz="1900" dirty="0">
            <a:latin typeface="Tahoma" pitchFamily="34" charset="0"/>
            <a:ea typeface="Tahoma" pitchFamily="34" charset="0"/>
            <a:cs typeface="Tahoma" pitchFamily="34" charset="0"/>
          </a:endParaRPr>
        </a:p>
      </dgm:t>
    </dgm:pt>
    <dgm:pt modelId="{20BE031B-4BBB-4C53-94CC-E47039498838}" type="sibTrans" cxnId="{B1D6F242-B210-48FD-8325-F63558E35CC7}">
      <dgm:prSet/>
      <dgm:spPr/>
      <dgm:t>
        <a:bodyPr/>
        <a:lstStyle/>
        <a:p>
          <a:endParaRPr lang="es-CO" sz="1900">
            <a:latin typeface="Tahoma" pitchFamily="34" charset="0"/>
            <a:ea typeface="Tahoma" pitchFamily="34" charset="0"/>
            <a:cs typeface="Tahoma" pitchFamily="34" charset="0"/>
          </a:endParaRPr>
        </a:p>
      </dgm:t>
    </dgm:pt>
    <dgm:pt modelId="{6B8BD0A0-4945-48A8-9E98-2C30D2C6E422}">
      <dgm:prSet phldrT="[Texto]" custT="1"/>
      <dgm:spPr/>
      <dgm:t>
        <a:bodyPr/>
        <a:lstStyle/>
        <a:p>
          <a:r>
            <a:rPr lang="es-CO" sz="1900" dirty="0" smtClean="0">
              <a:latin typeface="Tahoma" pitchFamily="34" charset="0"/>
              <a:ea typeface="Tahoma" pitchFamily="34" charset="0"/>
              <a:cs typeface="Tahoma" pitchFamily="34" charset="0"/>
            </a:rPr>
            <a:t>Dividir el resultado del paso 2 entre el resultado del paso 1.</a:t>
          </a:r>
          <a:endParaRPr lang="es-CO" sz="1900" dirty="0">
            <a:latin typeface="Tahoma" pitchFamily="34" charset="0"/>
            <a:ea typeface="Tahoma" pitchFamily="34" charset="0"/>
            <a:cs typeface="Tahoma" pitchFamily="34" charset="0"/>
          </a:endParaRPr>
        </a:p>
      </dgm:t>
    </dgm:pt>
    <dgm:pt modelId="{814B26AA-A9D8-411A-A249-31E4CF0E7688}" type="parTrans" cxnId="{5ABAFE8C-1607-429A-A4A6-491EB581E644}">
      <dgm:prSet custT="1"/>
      <dgm:spPr/>
      <dgm:t>
        <a:bodyPr/>
        <a:lstStyle/>
        <a:p>
          <a:endParaRPr lang="es-CO" sz="1900" dirty="0">
            <a:latin typeface="Tahoma" pitchFamily="34" charset="0"/>
            <a:ea typeface="Tahoma" pitchFamily="34" charset="0"/>
            <a:cs typeface="Tahoma" pitchFamily="34" charset="0"/>
          </a:endParaRPr>
        </a:p>
      </dgm:t>
    </dgm:pt>
    <dgm:pt modelId="{CE7E4C69-9DCC-4677-B237-90FF4DD05506}" type="sibTrans" cxnId="{5ABAFE8C-1607-429A-A4A6-491EB581E644}">
      <dgm:prSet/>
      <dgm:spPr/>
      <dgm:t>
        <a:bodyPr/>
        <a:lstStyle/>
        <a:p>
          <a:endParaRPr lang="es-CO" sz="1900">
            <a:latin typeface="Tahoma" pitchFamily="34" charset="0"/>
            <a:ea typeface="Tahoma" pitchFamily="34" charset="0"/>
            <a:cs typeface="Tahoma" pitchFamily="34" charset="0"/>
          </a:endParaRPr>
        </a:p>
      </dgm:t>
    </dgm:pt>
    <dgm:pt modelId="{9786A1D9-3DD4-4587-BEB9-4A4822A042C2}" type="pres">
      <dgm:prSet presAssocID="{291E2D93-15FD-46AD-B37F-D07C734D87C7}" presName="diagram" presStyleCnt="0">
        <dgm:presLayoutVars>
          <dgm:chPref val="1"/>
          <dgm:dir/>
          <dgm:animOne val="branch"/>
          <dgm:animLvl val="lvl"/>
          <dgm:resizeHandles val="exact"/>
        </dgm:presLayoutVars>
      </dgm:prSet>
      <dgm:spPr/>
      <dgm:t>
        <a:bodyPr/>
        <a:lstStyle/>
        <a:p>
          <a:endParaRPr lang="es-CO"/>
        </a:p>
      </dgm:t>
    </dgm:pt>
    <dgm:pt modelId="{C81ED5F4-B08A-4207-A1ED-F4318DE99B89}" type="pres">
      <dgm:prSet presAssocID="{1F6CF5B5-979B-494E-9A13-C118D2E0BF9C}" presName="root1" presStyleCnt="0"/>
      <dgm:spPr/>
    </dgm:pt>
    <dgm:pt modelId="{FBA1C800-3A81-4C94-9824-AE16209CDF60}" type="pres">
      <dgm:prSet presAssocID="{1F6CF5B5-979B-494E-9A13-C118D2E0BF9C}" presName="LevelOneTextNode" presStyleLbl="node0" presStyleIdx="0" presStyleCnt="1" custScaleX="119829" custScaleY="167896">
        <dgm:presLayoutVars>
          <dgm:chPref val="3"/>
        </dgm:presLayoutVars>
      </dgm:prSet>
      <dgm:spPr/>
      <dgm:t>
        <a:bodyPr/>
        <a:lstStyle/>
        <a:p>
          <a:endParaRPr lang="es-CO"/>
        </a:p>
      </dgm:t>
    </dgm:pt>
    <dgm:pt modelId="{19C16B4C-254F-4968-AA81-7A8862E42A64}" type="pres">
      <dgm:prSet presAssocID="{1F6CF5B5-979B-494E-9A13-C118D2E0BF9C}" presName="level2hierChild" presStyleCnt="0"/>
      <dgm:spPr/>
    </dgm:pt>
    <dgm:pt modelId="{B79C5951-D728-4036-91E1-87A218358E55}" type="pres">
      <dgm:prSet presAssocID="{748D1C92-ECEC-4776-B7AF-77567467744B}" presName="conn2-1" presStyleLbl="parChTrans1D2" presStyleIdx="0" presStyleCnt="2"/>
      <dgm:spPr/>
      <dgm:t>
        <a:bodyPr/>
        <a:lstStyle/>
        <a:p>
          <a:endParaRPr lang="es-CO"/>
        </a:p>
      </dgm:t>
    </dgm:pt>
    <dgm:pt modelId="{9F0D8573-6E5D-47B2-BD86-C9A98F14636D}" type="pres">
      <dgm:prSet presAssocID="{748D1C92-ECEC-4776-B7AF-77567467744B}" presName="connTx" presStyleLbl="parChTrans1D2" presStyleIdx="0" presStyleCnt="2"/>
      <dgm:spPr/>
      <dgm:t>
        <a:bodyPr/>
        <a:lstStyle/>
        <a:p>
          <a:endParaRPr lang="es-CO"/>
        </a:p>
      </dgm:t>
    </dgm:pt>
    <dgm:pt modelId="{40B4B636-3E84-403B-A421-56F3FACDAF0E}" type="pres">
      <dgm:prSet presAssocID="{81BF002C-70FA-41F7-9413-663411EDE63A}" presName="root2" presStyleCnt="0"/>
      <dgm:spPr/>
    </dgm:pt>
    <dgm:pt modelId="{E33C6A84-9C16-486D-8418-F817D6CF1B32}" type="pres">
      <dgm:prSet presAssocID="{81BF002C-70FA-41F7-9413-663411EDE63A}" presName="LevelTwoTextNode" presStyleLbl="node2" presStyleIdx="0" presStyleCnt="2" custScaleX="143520" custScaleY="134433" custLinFactNeighborY="-30699">
        <dgm:presLayoutVars>
          <dgm:chPref val="3"/>
        </dgm:presLayoutVars>
      </dgm:prSet>
      <dgm:spPr/>
      <dgm:t>
        <a:bodyPr/>
        <a:lstStyle/>
        <a:p>
          <a:endParaRPr lang="es-CO"/>
        </a:p>
      </dgm:t>
    </dgm:pt>
    <dgm:pt modelId="{F902B7F2-E940-4215-AB73-161C11E65B78}" type="pres">
      <dgm:prSet presAssocID="{81BF002C-70FA-41F7-9413-663411EDE63A}" presName="level3hierChild" presStyleCnt="0"/>
      <dgm:spPr/>
    </dgm:pt>
    <dgm:pt modelId="{6E5C1AFD-ED4D-4AF5-ABA6-773A276635E5}" type="pres">
      <dgm:prSet presAssocID="{DE42E39E-FD69-462E-B361-E6B06EF2F61D}" presName="conn2-1" presStyleLbl="parChTrans1D3" presStyleIdx="0" presStyleCnt="2"/>
      <dgm:spPr/>
      <dgm:t>
        <a:bodyPr/>
        <a:lstStyle/>
        <a:p>
          <a:endParaRPr lang="es-CO"/>
        </a:p>
      </dgm:t>
    </dgm:pt>
    <dgm:pt modelId="{4ECEE1DC-CFFC-49CF-A5EF-EB1784379C27}" type="pres">
      <dgm:prSet presAssocID="{DE42E39E-FD69-462E-B361-E6B06EF2F61D}" presName="connTx" presStyleLbl="parChTrans1D3" presStyleIdx="0" presStyleCnt="2"/>
      <dgm:spPr/>
      <dgm:t>
        <a:bodyPr/>
        <a:lstStyle/>
        <a:p>
          <a:endParaRPr lang="es-CO"/>
        </a:p>
      </dgm:t>
    </dgm:pt>
    <dgm:pt modelId="{E23687E5-555E-4046-9650-678A798DA64D}" type="pres">
      <dgm:prSet presAssocID="{F3DDA962-D622-4776-8FC7-D93490132AB5}" presName="root2" presStyleCnt="0"/>
      <dgm:spPr/>
    </dgm:pt>
    <dgm:pt modelId="{DA32CA0C-8432-44CF-9650-BC2FF0249598}" type="pres">
      <dgm:prSet presAssocID="{F3DDA962-D622-4776-8FC7-D93490132AB5}" presName="LevelTwoTextNode" presStyleLbl="node3" presStyleIdx="0" presStyleCnt="2" custScaleX="143520" custScaleY="134433" custLinFactNeighborY="-30699">
        <dgm:presLayoutVars>
          <dgm:chPref val="3"/>
        </dgm:presLayoutVars>
      </dgm:prSet>
      <dgm:spPr/>
      <dgm:t>
        <a:bodyPr/>
        <a:lstStyle/>
        <a:p>
          <a:endParaRPr lang="es-CO"/>
        </a:p>
      </dgm:t>
    </dgm:pt>
    <dgm:pt modelId="{C42B007D-64C9-4706-A063-B8B88BB6735A}" type="pres">
      <dgm:prSet presAssocID="{F3DDA962-D622-4776-8FC7-D93490132AB5}" presName="level3hierChild" presStyleCnt="0"/>
      <dgm:spPr/>
    </dgm:pt>
    <dgm:pt modelId="{26107DDA-C203-4C63-8601-A64DBB497137}" type="pres">
      <dgm:prSet presAssocID="{A947314B-1BD3-4EB4-B237-C70CEBC661A1}" presName="conn2-1" presStyleLbl="parChTrans1D2" presStyleIdx="1" presStyleCnt="2"/>
      <dgm:spPr/>
      <dgm:t>
        <a:bodyPr/>
        <a:lstStyle/>
        <a:p>
          <a:endParaRPr lang="es-CO"/>
        </a:p>
      </dgm:t>
    </dgm:pt>
    <dgm:pt modelId="{3B32CCC9-9239-4207-ABE2-62ED8EDEB4AC}" type="pres">
      <dgm:prSet presAssocID="{A947314B-1BD3-4EB4-B237-C70CEBC661A1}" presName="connTx" presStyleLbl="parChTrans1D2" presStyleIdx="1" presStyleCnt="2"/>
      <dgm:spPr/>
      <dgm:t>
        <a:bodyPr/>
        <a:lstStyle/>
        <a:p>
          <a:endParaRPr lang="es-CO"/>
        </a:p>
      </dgm:t>
    </dgm:pt>
    <dgm:pt modelId="{85291A05-80F2-4412-9FEA-77B78DBE37E2}" type="pres">
      <dgm:prSet presAssocID="{846BA94D-4A10-49FB-9BD2-49530A8ACFAD}" presName="root2" presStyleCnt="0"/>
      <dgm:spPr/>
    </dgm:pt>
    <dgm:pt modelId="{A651E110-6E98-420E-911F-F41EF0C05758}" type="pres">
      <dgm:prSet presAssocID="{846BA94D-4A10-49FB-9BD2-49530A8ACFAD}" presName="LevelTwoTextNode" presStyleLbl="node2" presStyleIdx="1" presStyleCnt="2" custScaleX="143520" custScaleY="134433">
        <dgm:presLayoutVars>
          <dgm:chPref val="3"/>
        </dgm:presLayoutVars>
      </dgm:prSet>
      <dgm:spPr/>
      <dgm:t>
        <a:bodyPr/>
        <a:lstStyle/>
        <a:p>
          <a:endParaRPr lang="es-CO"/>
        </a:p>
      </dgm:t>
    </dgm:pt>
    <dgm:pt modelId="{C4963E9E-77D6-4D80-AB83-ECB3BA7C53EF}" type="pres">
      <dgm:prSet presAssocID="{846BA94D-4A10-49FB-9BD2-49530A8ACFAD}" presName="level3hierChild" presStyleCnt="0"/>
      <dgm:spPr/>
    </dgm:pt>
    <dgm:pt modelId="{C4FE280F-4DF6-4C45-BFAB-D73436446323}" type="pres">
      <dgm:prSet presAssocID="{814B26AA-A9D8-411A-A249-31E4CF0E7688}" presName="conn2-1" presStyleLbl="parChTrans1D3" presStyleIdx="1" presStyleCnt="2"/>
      <dgm:spPr/>
      <dgm:t>
        <a:bodyPr/>
        <a:lstStyle/>
        <a:p>
          <a:endParaRPr lang="es-CO"/>
        </a:p>
      </dgm:t>
    </dgm:pt>
    <dgm:pt modelId="{56D7E39D-3475-4101-9C72-F6557D2F5D78}" type="pres">
      <dgm:prSet presAssocID="{814B26AA-A9D8-411A-A249-31E4CF0E7688}" presName="connTx" presStyleLbl="parChTrans1D3" presStyleIdx="1" presStyleCnt="2"/>
      <dgm:spPr/>
      <dgm:t>
        <a:bodyPr/>
        <a:lstStyle/>
        <a:p>
          <a:endParaRPr lang="es-CO"/>
        </a:p>
      </dgm:t>
    </dgm:pt>
    <dgm:pt modelId="{0B75AD9E-6355-423C-8F3C-345B57852214}" type="pres">
      <dgm:prSet presAssocID="{6B8BD0A0-4945-48A8-9E98-2C30D2C6E422}" presName="root2" presStyleCnt="0"/>
      <dgm:spPr/>
    </dgm:pt>
    <dgm:pt modelId="{D5E5B9C2-6812-45FF-95A9-6067DB483DD2}" type="pres">
      <dgm:prSet presAssocID="{6B8BD0A0-4945-48A8-9E98-2C30D2C6E422}" presName="LevelTwoTextNode" presStyleLbl="node3" presStyleIdx="1" presStyleCnt="2" custScaleX="143520" custScaleY="134433">
        <dgm:presLayoutVars>
          <dgm:chPref val="3"/>
        </dgm:presLayoutVars>
      </dgm:prSet>
      <dgm:spPr/>
      <dgm:t>
        <a:bodyPr/>
        <a:lstStyle/>
        <a:p>
          <a:endParaRPr lang="es-CO"/>
        </a:p>
      </dgm:t>
    </dgm:pt>
    <dgm:pt modelId="{75C9D4D1-1592-4591-BDA9-0F554CEDFEA2}" type="pres">
      <dgm:prSet presAssocID="{6B8BD0A0-4945-48A8-9E98-2C30D2C6E422}" presName="level3hierChild" presStyleCnt="0"/>
      <dgm:spPr/>
    </dgm:pt>
  </dgm:ptLst>
  <dgm:cxnLst>
    <dgm:cxn modelId="{5ABAFE8C-1607-429A-A4A6-491EB581E644}" srcId="{846BA94D-4A10-49FB-9BD2-49530A8ACFAD}" destId="{6B8BD0A0-4945-48A8-9E98-2C30D2C6E422}" srcOrd="0" destOrd="0" parTransId="{814B26AA-A9D8-411A-A249-31E4CF0E7688}" sibTransId="{CE7E4C69-9DCC-4677-B237-90FF4DD05506}"/>
    <dgm:cxn modelId="{5F51990E-A451-4558-AAA1-580C9BC6691D}" type="presOf" srcId="{814B26AA-A9D8-411A-A249-31E4CF0E7688}" destId="{C4FE280F-4DF6-4C45-BFAB-D73436446323}" srcOrd="0" destOrd="0" presId="urn:microsoft.com/office/officeart/2005/8/layout/hierarchy2"/>
    <dgm:cxn modelId="{4CC10541-8907-4F80-9020-7971A1DE75B5}" type="presOf" srcId="{F3DDA962-D622-4776-8FC7-D93490132AB5}" destId="{DA32CA0C-8432-44CF-9650-BC2FF0249598}" srcOrd="0" destOrd="0" presId="urn:microsoft.com/office/officeart/2005/8/layout/hierarchy2"/>
    <dgm:cxn modelId="{54622898-9114-4C46-8132-9FA230E7B4E5}" srcId="{1F6CF5B5-979B-494E-9A13-C118D2E0BF9C}" destId="{81BF002C-70FA-41F7-9413-663411EDE63A}" srcOrd="0" destOrd="0" parTransId="{748D1C92-ECEC-4776-B7AF-77567467744B}" sibTransId="{9DA99FE7-8581-4E14-AD0A-1F7B6F002C65}"/>
    <dgm:cxn modelId="{BDA8E5BD-C7CA-42D5-857A-928D8E0340C5}" type="presOf" srcId="{846BA94D-4A10-49FB-9BD2-49530A8ACFAD}" destId="{A651E110-6E98-420E-911F-F41EF0C05758}" srcOrd="0" destOrd="0" presId="urn:microsoft.com/office/officeart/2005/8/layout/hierarchy2"/>
    <dgm:cxn modelId="{B1D6F242-B210-48FD-8325-F63558E35CC7}" srcId="{1F6CF5B5-979B-494E-9A13-C118D2E0BF9C}" destId="{846BA94D-4A10-49FB-9BD2-49530A8ACFAD}" srcOrd="1" destOrd="0" parTransId="{A947314B-1BD3-4EB4-B237-C70CEBC661A1}" sibTransId="{20BE031B-4BBB-4C53-94CC-E47039498838}"/>
    <dgm:cxn modelId="{BAEE0223-D1B4-4E50-A6AE-838CA98B5C27}" srcId="{81BF002C-70FA-41F7-9413-663411EDE63A}" destId="{F3DDA962-D622-4776-8FC7-D93490132AB5}" srcOrd="0" destOrd="0" parTransId="{DE42E39E-FD69-462E-B361-E6B06EF2F61D}" sibTransId="{9C08C277-EF0C-4DA9-8BEC-0F3C52F110A2}"/>
    <dgm:cxn modelId="{F4AAD0C7-9BA7-47F5-BD37-1BEF48CFF66C}" type="presOf" srcId="{A947314B-1BD3-4EB4-B237-C70CEBC661A1}" destId="{26107DDA-C203-4C63-8601-A64DBB497137}" srcOrd="0" destOrd="0" presId="urn:microsoft.com/office/officeart/2005/8/layout/hierarchy2"/>
    <dgm:cxn modelId="{C8A9909F-1836-4B62-9563-FA9540147819}" srcId="{291E2D93-15FD-46AD-B37F-D07C734D87C7}" destId="{1F6CF5B5-979B-494E-9A13-C118D2E0BF9C}" srcOrd="0" destOrd="0" parTransId="{E73C75A9-E955-4B0B-A911-379628EC58EA}" sibTransId="{AAB7F9FB-A9BB-4245-90D3-FAF0E00DCA62}"/>
    <dgm:cxn modelId="{F08DD989-FD06-4288-B43A-62DB2686A305}" type="presOf" srcId="{81BF002C-70FA-41F7-9413-663411EDE63A}" destId="{E33C6A84-9C16-486D-8418-F817D6CF1B32}" srcOrd="0" destOrd="0" presId="urn:microsoft.com/office/officeart/2005/8/layout/hierarchy2"/>
    <dgm:cxn modelId="{572747C0-8A5E-48DB-BD3C-5A9CF69D0FEE}" type="presOf" srcId="{6B8BD0A0-4945-48A8-9E98-2C30D2C6E422}" destId="{D5E5B9C2-6812-45FF-95A9-6067DB483DD2}" srcOrd="0" destOrd="0" presId="urn:microsoft.com/office/officeart/2005/8/layout/hierarchy2"/>
    <dgm:cxn modelId="{79D23E16-0773-442B-906D-EF1F5CDECD88}" type="presOf" srcId="{291E2D93-15FD-46AD-B37F-D07C734D87C7}" destId="{9786A1D9-3DD4-4587-BEB9-4A4822A042C2}" srcOrd="0" destOrd="0" presId="urn:microsoft.com/office/officeart/2005/8/layout/hierarchy2"/>
    <dgm:cxn modelId="{A5D6C011-4632-4E95-9140-1DDEB281AC89}" type="presOf" srcId="{DE42E39E-FD69-462E-B361-E6B06EF2F61D}" destId="{4ECEE1DC-CFFC-49CF-A5EF-EB1784379C27}" srcOrd="1" destOrd="0" presId="urn:microsoft.com/office/officeart/2005/8/layout/hierarchy2"/>
    <dgm:cxn modelId="{D0C1F045-9C57-4407-B614-4B118F0568F4}" type="presOf" srcId="{748D1C92-ECEC-4776-B7AF-77567467744B}" destId="{B79C5951-D728-4036-91E1-87A218358E55}" srcOrd="0" destOrd="0" presId="urn:microsoft.com/office/officeart/2005/8/layout/hierarchy2"/>
    <dgm:cxn modelId="{BC99EC13-EA55-41FD-A8AE-B54D7C4D3BCB}" type="presOf" srcId="{A947314B-1BD3-4EB4-B237-C70CEBC661A1}" destId="{3B32CCC9-9239-4207-ABE2-62ED8EDEB4AC}" srcOrd="1" destOrd="0" presId="urn:microsoft.com/office/officeart/2005/8/layout/hierarchy2"/>
    <dgm:cxn modelId="{3DF5B7FA-7DFE-4769-86AD-7C290F25F110}" type="presOf" srcId="{DE42E39E-FD69-462E-B361-E6B06EF2F61D}" destId="{6E5C1AFD-ED4D-4AF5-ABA6-773A276635E5}" srcOrd="0" destOrd="0" presId="urn:microsoft.com/office/officeart/2005/8/layout/hierarchy2"/>
    <dgm:cxn modelId="{DFFC7BF3-7182-4552-91D8-450A3C58992C}" type="presOf" srcId="{814B26AA-A9D8-411A-A249-31E4CF0E7688}" destId="{56D7E39D-3475-4101-9C72-F6557D2F5D78}" srcOrd="1" destOrd="0" presId="urn:microsoft.com/office/officeart/2005/8/layout/hierarchy2"/>
    <dgm:cxn modelId="{EFA8A741-0B24-49DD-87C1-C5A9267B701A}" type="presOf" srcId="{1F6CF5B5-979B-494E-9A13-C118D2E0BF9C}" destId="{FBA1C800-3A81-4C94-9824-AE16209CDF60}" srcOrd="0" destOrd="0" presId="urn:microsoft.com/office/officeart/2005/8/layout/hierarchy2"/>
    <dgm:cxn modelId="{6BE459F9-2277-4C0B-8749-B9B076A87452}" type="presOf" srcId="{748D1C92-ECEC-4776-B7AF-77567467744B}" destId="{9F0D8573-6E5D-47B2-BD86-C9A98F14636D}" srcOrd="1" destOrd="0" presId="urn:microsoft.com/office/officeart/2005/8/layout/hierarchy2"/>
    <dgm:cxn modelId="{3E1AF683-7E63-4F01-8CF4-AD007B2B54AA}" type="presParOf" srcId="{9786A1D9-3DD4-4587-BEB9-4A4822A042C2}" destId="{C81ED5F4-B08A-4207-A1ED-F4318DE99B89}" srcOrd="0" destOrd="0" presId="urn:microsoft.com/office/officeart/2005/8/layout/hierarchy2"/>
    <dgm:cxn modelId="{B935C9BB-BD23-4A77-8B93-104CB2550AAA}" type="presParOf" srcId="{C81ED5F4-B08A-4207-A1ED-F4318DE99B89}" destId="{FBA1C800-3A81-4C94-9824-AE16209CDF60}" srcOrd="0" destOrd="0" presId="urn:microsoft.com/office/officeart/2005/8/layout/hierarchy2"/>
    <dgm:cxn modelId="{2FF1A345-30AF-48D3-8EB8-2BC470001412}" type="presParOf" srcId="{C81ED5F4-B08A-4207-A1ED-F4318DE99B89}" destId="{19C16B4C-254F-4968-AA81-7A8862E42A64}" srcOrd="1" destOrd="0" presId="urn:microsoft.com/office/officeart/2005/8/layout/hierarchy2"/>
    <dgm:cxn modelId="{3A30B2CF-CBD7-48CE-8FE3-94AE0104F673}" type="presParOf" srcId="{19C16B4C-254F-4968-AA81-7A8862E42A64}" destId="{B79C5951-D728-4036-91E1-87A218358E55}" srcOrd="0" destOrd="0" presId="urn:microsoft.com/office/officeart/2005/8/layout/hierarchy2"/>
    <dgm:cxn modelId="{41FBD99D-BA2A-4090-B1CF-D9CA6F3E0D98}" type="presParOf" srcId="{B79C5951-D728-4036-91E1-87A218358E55}" destId="{9F0D8573-6E5D-47B2-BD86-C9A98F14636D}" srcOrd="0" destOrd="0" presId="urn:microsoft.com/office/officeart/2005/8/layout/hierarchy2"/>
    <dgm:cxn modelId="{8CC55DAD-99C4-491D-876A-0519C4772B6D}" type="presParOf" srcId="{19C16B4C-254F-4968-AA81-7A8862E42A64}" destId="{40B4B636-3E84-403B-A421-56F3FACDAF0E}" srcOrd="1" destOrd="0" presId="urn:microsoft.com/office/officeart/2005/8/layout/hierarchy2"/>
    <dgm:cxn modelId="{EAB2F7D7-99E5-42AF-AAD6-E066CFF2A8C4}" type="presParOf" srcId="{40B4B636-3E84-403B-A421-56F3FACDAF0E}" destId="{E33C6A84-9C16-486D-8418-F817D6CF1B32}" srcOrd="0" destOrd="0" presId="urn:microsoft.com/office/officeart/2005/8/layout/hierarchy2"/>
    <dgm:cxn modelId="{5824DCFF-7550-4F9A-B2C8-BC8CD7077BBE}" type="presParOf" srcId="{40B4B636-3E84-403B-A421-56F3FACDAF0E}" destId="{F902B7F2-E940-4215-AB73-161C11E65B78}" srcOrd="1" destOrd="0" presId="urn:microsoft.com/office/officeart/2005/8/layout/hierarchy2"/>
    <dgm:cxn modelId="{EC2A4D00-832C-47AB-B605-1BC48FC7F11B}" type="presParOf" srcId="{F902B7F2-E940-4215-AB73-161C11E65B78}" destId="{6E5C1AFD-ED4D-4AF5-ABA6-773A276635E5}" srcOrd="0" destOrd="0" presId="urn:microsoft.com/office/officeart/2005/8/layout/hierarchy2"/>
    <dgm:cxn modelId="{96F08D71-750A-45AB-A296-9D9AA1A3E2D0}" type="presParOf" srcId="{6E5C1AFD-ED4D-4AF5-ABA6-773A276635E5}" destId="{4ECEE1DC-CFFC-49CF-A5EF-EB1784379C27}" srcOrd="0" destOrd="0" presId="urn:microsoft.com/office/officeart/2005/8/layout/hierarchy2"/>
    <dgm:cxn modelId="{47CAA03A-8396-4DC4-9C32-992FC8ABB486}" type="presParOf" srcId="{F902B7F2-E940-4215-AB73-161C11E65B78}" destId="{E23687E5-555E-4046-9650-678A798DA64D}" srcOrd="1" destOrd="0" presId="urn:microsoft.com/office/officeart/2005/8/layout/hierarchy2"/>
    <dgm:cxn modelId="{ECFD7C9F-8023-4599-A7FB-13FB8F02F6DD}" type="presParOf" srcId="{E23687E5-555E-4046-9650-678A798DA64D}" destId="{DA32CA0C-8432-44CF-9650-BC2FF0249598}" srcOrd="0" destOrd="0" presId="urn:microsoft.com/office/officeart/2005/8/layout/hierarchy2"/>
    <dgm:cxn modelId="{03DAE36C-5AF2-4C78-94CB-1E37AA2B5E7D}" type="presParOf" srcId="{E23687E5-555E-4046-9650-678A798DA64D}" destId="{C42B007D-64C9-4706-A063-B8B88BB6735A}" srcOrd="1" destOrd="0" presId="urn:microsoft.com/office/officeart/2005/8/layout/hierarchy2"/>
    <dgm:cxn modelId="{8E502846-B14A-4E5E-8D66-06DC435C242A}" type="presParOf" srcId="{19C16B4C-254F-4968-AA81-7A8862E42A64}" destId="{26107DDA-C203-4C63-8601-A64DBB497137}" srcOrd="2" destOrd="0" presId="urn:microsoft.com/office/officeart/2005/8/layout/hierarchy2"/>
    <dgm:cxn modelId="{909F8BB4-BBE5-47F5-8CCB-B628C130A501}" type="presParOf" srcId="{26107DDA-C203-4C63-8601-A64DBB497137}" destId="{3B32CCC9-9239-4207-ABE2-62ED8EDEB4AC}" srcOrd="0" destOrd="0" presId="urn:microsoft.com/office/officeart/2005/8/layout/hierarchy2"/>
    <dgm:cxn modelId="{FCDA5A8B-26C8-43C0-8C1F-78C7DC3AD722}" type="presParOf" srcId="{19C16B4C-254F-4968-AA81-7A8862E42A64}" destId="{85291A05-80F2-4412-9FEA-77B78DBE37E2}" srcOrd="3" destOrd="0" presId="urn:microsoft.com/office/officeart/2005/8/layout/hierarchy2"/>
    <dgm:cxn modelId="{0326520A-57D3-4CEC-9233-0C86CD0C81AD}" type="presParOf" srcId="{85291A05-80F2-4412-9FEA-77B78DBE37E2}" destId="{A651E110-6E98-420E-911F-F41EF0C05758}" srcOrd="0" destOrd="0" presId="urn:microsoft.com/office/officeart/2005/8/layout/hierarchy2"/>
    <dgm:cxn modelId="{0657CA82-E583-4B3D-BCFE-1E8D38425888}" type="presParOf" srcId="{85291A05-80F2-4412-9FEA-77B78DBE37E2}" destId="{C4963E9E-77D6-4D80-AB83-ECB3BA7C53EF}" srcOrd="1" destOrd="0" presId="urn:microsoft.com/office/officeart/2005/8/layout/hierarchy2"/>
    <dgm:cxn modelId="{237F304A-D748-4A80-B680-737492029176}" type="presParOf" srcId="{C4963E9E-77D6-4D80-AB83-ECB3BA7C53EF}" destId="{C4FE280F-4DF6-4C45-BFAB-D73436446323}" srcOrd="0" destOrd="0" presId="urn:microsoft.com/office/officeart/2005/8/layout/hierarchy2"/>
    <dgm:cxn modelId="{CE014B03-8C6A-4CA0-8ED6-A5AAB6F4E2C0}" type="presParOf" srcId="{C4FE280F-4DF6-4C45-BFAB-D73436446323}" destId="{56D7E39D-3475-4101-9C72-F6557D2F5D78}" srcOrd="0" destOrd="0" presId="urn:microsoft.com/office/officeart/2005/8/layout/hierarchy2"/>
    <dgm:cxn modelId="{E7A43794-F1D4-455E-889F-BFF99C52BE2A}" type="presParOf" srcId="{C4963E9E-77D6-4D80-AB83-ECB3BA7C53EF}" destId="{0B75AD9E-6355-423C-8F3C-345B57852214}" srcOrd="1" destOrd="0" presId="urn:microsoft.com/office/officeart/2005/8/layout/hierarchy2"/>
    <dgm:cxn modelId="{4345841A-019B-4D90-BE30-DE123D062F7C}" type="presParOf" srcId="{0B75AD9E-6355-423C-8F3C-345B57852214}" destId="{D5E5B9C2-6812-45FF-95A9-6067DB483DD2}" srcOrd="0" destOrd="0" presId="urn:microsoft.com/office/officeart/2005/8/layout/hierarchy2"/>
    <dgm:cxn modelId="{98E7A4CE-09B9-4B3B-8939-CC3B9FA8025E}" type="presParOf" srcId="{0B75AD9E-6355-423C-8F3C-345B57852214}" destId="{75C9D4D1-1592-4591-BDA9-0F554CEDFEA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082A2-0BD9-4D5F-8CD6-91D969DAD511}">
      <dsp:nvSpPr>
        <dsp:cNvPr id="0" name=""/>
        <dsp:cNvSpPr/>
      </dsp:nvSpPr>
      <dsp:spPr>
        <a:xfrm>
          <a:off x="912" y="321883"/>
          <a:ext cx="3320977" cy="166048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CO" sz="4300" b="0" kern="1200" cap="none" spc="0" dirty="0" smtClean="0">
              <a:ln w="18415" cmpd="sng">
                <a:prstDash val="solid"/>
              </a:ln>
              <a:effectLst>
                <a:outerShdw blurRad="63500" dir="3600000" algn="tl" rotWithShape="0">
                  <a:srgbClr val="000000">
                    <a:alpha val="70000"/>
                  </a:srgbClr>
                </a:outerShdw>
              </a:effectLst>
              <a:latin typeface="Tahoma" pitchFamily="34" charset="0"/>
              <a:ea typeface="Tahoma" pitchFamily="34" charset="0"/>
              <a:cs typeface="Tahoma" pitchFamily="34" charset="0"/>
            </a:rPr>
            <a:t>Matemáticas Sesión I</a:t>
          </a:r>
        </a:p>
      </dsp:txBody>
      <dsp:txXfrm>
        <a:off x="49546" y="370517"/>
        <a:ext cx="3223709" cy="1563220"/>
      </dsp:txXfrm>
    </dsp:sp>
    <dsp:sp modelId="{72E28B72-04B0-482B-AD2D-7A255611E6DB}">
      <dsp:nvSpPr>
        <dsp:cNvPr id="0" name=""/>
        <dsp:cNvSpPr/>
      </dsp:nvSpPr>
      <dsp:spPr>
        <a:xfrm>
          <a:off x="4152134" y="321883"/>
          <a:ext cx="3320977" cy="1660488"/>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CO" sz="4300" b="0" kern="1200" dirty="0" smtClean="0">
              <a:ln w="18415" cmpd="sng">
                <a:prstDash val="solid"/>
              </a:ln>
              <a:effectLst>
                <a:outerShdw blurRad="63500" dir="3600000" algn="tl" rotWithShape="0">
                  <a:srgbClr val="000000">
                    <a:alpha val="70000"/>
                  </a:srgbClr>
                </a:outerShdw>
              </a:effectLst>
              <a:latin typeface="Tahoma" pitchFamily="34" charset="0"/>
              <a:ea typeface="Tahoma" pitchFamily="34" charset="0"/>
              <a:cs typeface="Tahoma" pitchFamily="34" charset="0"/>
            </a:rPr>
            <a:t>Matemáticas Sesión II</a:t>
          </a:r>
        </a:p>
      </dsp:txBody>
      <dsp:txXfrm>
        <a:off x="4200768" y="370517"/>
        <a:ext cx="3223709" cy="156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C800-3A81-4C94-9824-AE16209CDF60}">
      <dsp:nvSpPr>
        <dsp:cNvPr id="0" name=""/>
        <dsp:cNvSpPr/>
      </dsp:nvSpPr>
      <dsp:spPr>
        <a:xfrm>
          <a:off x="122754" y="471794"/>
          <a:ext cx="1942243" cy="13606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O" sz="1900" kern="1200" dirty="0" smtClean="0">
              <a:latin typeface="Tahoma" pitchFamily="34" charset="0"/>
              <a:ea typeface="Tahoma" pitchFamily="34" charset="0"/>
              <a:cs typeface="Tahoma" pitchFamily="34" charset="0"/>
            </a:rPr>
            <a:t>Sumar el número de hombres y mujeres que leyeron revistas.</a:t>
          </a:r>
          <a:endParaRPr lang="es-CO" sz="1900" kern="1200" dirty="0">
            <a:latin typeface="Tahoma" pitchFamily="34" charset="0"/>
            <a:ea typeface="Tahoma" pitchFamily="34" charset="0"/>
            <a:cs typeface="Tahoma" pitchFamily="34" charset="0"/>
          </a:endParaRPr>
        </a:p>
      </dsp:txBody>
      <dsp:txXfrm>
        <a:off x="162607" y="511647"/>
        <a:ext cx="1862537" cy="1280961"/>
      </dsp:txXfrm>
    </dsp:sp>
    <dsp:sp modelId="{B79C5951-D728-4036-91E1-87A218358E55}">
      <dsp:nvSpPr>
        <dsp:cNvPr id="0" name=""/>
        <dsp:cNvSpPr/>
      </dsp:nvSpPr>
      <dsp:spPr>
        <a:xfrm rot="19012062">
          <a:off x="1944963" y="816779"/>
          <a:ext cx="888406" cy="63307"/>
        </a:xfrm>
        <a:custGeom>
          <a:avLst/>
          <a:gdLst/>
          <a:ahLst/>
          <a:cxnLst/>
          <a:rect l="0" t="0" r="0" b="0"/>
          <a:pathLst>
            <a:path>
              <a:moveTo>
                <a:pt x="0" y="31653"/>
              </a:moveTo>
              <a:lnTo>
                <a:pt x="888406" y="316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s-CO" sz="1900" kern="1200" dirty="0">
            <a:latin typeface="Tahoma" pitchFamily="34" charset="0"/>
            <a:ea typeface="Tahoma" pitchFamily="34" charset="0"/>
            <a:cs typeface="Tahoma" pitchFamily="34" charset="0"/>
          </a:endParaRPr>
        </a:p>
      </dsp:txBody>
      <dsp:txXfrm>
        <a:off x="2366956" y="826222"/>
        <a:ext cx="44420" cy="44420"/>
      </dsp:txXfrm>
    </dsp:sp>
    <dsp:sp modelId="{E33C6A84-9C16-486D-8418-F817D6CF1B32}">
      <dsp:nvSpPr>
        <dsp:cNvPr id="0" name=""/>
        <dsp:cNvSpPr/>
      </dsp:nvSpPr>
      <dsp:spPr>
        <a:xfrm>
          <a:off x="2713335" y="0"/>
          <a:ext cx="2326237" cy="108947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O" sz="1900" kern="1200" dirty="0" smtClean="0">
              <a:latin typeface="Tahoma" pitchFamily="34" charset="0"/>
              <a:ea typeface="Tahoma" pitchFamily="34" charset="0"/>
              <a:cs typeface="Tahoma" pitchFamily="34" charset="0"/>
            </a:rPr>
            <a:t>Multiplicar por 100 el número de hombres que leyó revistas.</a:t>
          </a:r>
          <a:endParaRPr lang="es-CO" sz="1900" kern="1200" dirty="0">
            <a:latin typeface="Tahoma" pitchFamily="34" charset="0"/>
            <a:ea typeface="Tahoma" pitchFamily="34" charset="0"/>
            <a:cs typeface="Tahoma" pitchFamily="34" charset="0"/>
          </a:endParaRPr>
        </a:p>
      </dsp:txBody>
      <dsp:txXfrm>
        <a:off x="2745245" y="31910"/>
        <a:ext cx="2262417" cy="1025655"/>
      </dsp:txXfrm>
    </dsp:sp>
    <dsp:sp modelId="{6E5C1AFD-ED4D-4AF5-ABA6-773A276635E5}">
      <dsp:nvSpPr>
        <dsp:cNvPr id="0" name=""/>
        <dsp:cNvSpPr/>
      </dsp:nvSpPr>
      <dsp:spPr>
        <a:xfrm>
          <a:off x="5039573" y="513084"/>
          <a:ext cx="648338" cy="63307"/>
        </a:xfrm>
        <a:custGeom>
          <a:avLst/>
          <a:gdLst/>
          <a:ahLst/>
          <a:cxnLst/>
          <a:rect l="0" t="0" r="0" b="0"/>
          <a:pathLst>
            <a:path>
              <a:moveTo>
                <a:pt x="0" y="31653"/>
              </a:moveTo>
              <a:lnTo>
                <a:pt x="648338" y="316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s-CO" sz="1900" kern="1200" dirty="0">
            <a:latin typeface="Tahoma" pitchFamily="34" charset="0"/>
            <a:ea typeface="Tahoma" pitchFamily="34" charset="0"/>
            <a:cs typeface="Tahoma" pitchFamily="34" charset="0"/>
          </a:endParaRPr>
        </a:p>
      </dsp:txBody>
      <dsp:txXfrm>
        <a:off x="5347534" y="528529"/>
        <a:ext cx="32416" cy="32416"/>
      </dsp:txXfrm>
    </dsp:sp>
    <dsp:sp modelId="{DA32CA0C-8432-44CF-9650-BC2FF0249598}">
      <dsp:nvSpPr>
        <dsp:cNvPr id="0" name=""/>
        <dsp:cNvSpPr/>
      </dsp:nvSpPr>
      <dsp:spPr>
        <a:xfrm>
          <a:off x="5687912" y="0"/>
          <a:ext cx="2326237" cy="10894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O" sz="1900" kern="1200" dirty="0" smtClean="0">
              <a:latin typeface="Tahoma" pitchFamily="34" charset="0"/>
              <a:ea typeface="Tahoma" pitchFamily="34" charset="0"/>
              <a:cs typeface="Tahoma" pitchFamily="34" charset="0"/>
            </a:rPr>
            <a:t>Dividir el resultado del paso 2 entre el resultado del paso 1.</a:t>
          </a:r>
          <a:endParaRPr lang="es-CO" sz="1900" kern="1200" dirty="0">
            <a:latin typeface="Tahoma" pitchFamily="34" charset="0"/>
            <a:ea typeface="Tahoma" pitchFamily="34" charset="0"/>
            <a:cs typeface="Tahoma" pitchFamily="34" charset="0"/>
          </a:endParaRPr>
        </a:p>
      </dsp:txBody>
      <dsp:txXfrm>
        <a:off x="5719822" y="31910"/>
        <a:ext cx="2262417" cy="1025655"/>
      </dsp:txXfrm>
    </dsp:sp>
    <dsp:sp modelId="{26107DDA-C203-4C63-8601-A64DBB497137}">
      <dsp:nvSpPr>
        <dsp:cNvPr id="0" name=""/>
        <dsp:cNvSpPr/>
      </dsp:nvSpPr>
      <dsp:spPr>
        <a:xfrm rot="2582648">
          <a:off x="1945602" y="1423234"/>
          <a:ext cx="887128" cy="63307"/>
        </a:xfrm>
        <a:custGeom>
          <a:avLst/>
          <a:gdLst/>
          <a:ahLst/>
          <a:cxnLst/>
          <a:rect l="0" t="0" r="0" b="0"/>
          <a:pathLst>
            <a:path>
              <a:moveTo>
                <a:pt x="0" y="31653"/>
              </a:moveTo>
              <a:lnTo>
                <a:pt x="887128" y="316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s-CO" sz="1900" kern="1200" dirty="0">
            <a:latin typeface="Tahoma" pitchFamily="34" charset="0"/>
            <a:ea typeface="Tahoma" pitchFamily="34" charset="0"/>
            <a:cs typeface="Tahoma" pitchFamily="34" charset="0"/>
          </a:endParaRPr>
        </a:p>
      </dsp:txBody>
      <dsp:txXfrm>
        <a:off x="2366988" y="1432709"/>
        <a:ext cx="44356" cy="44356"/>
      </dsp:txXfrm>
    </dsp:sp>
    <dsp:sp modelId="{A651E110-6E98-420E-911F-F41EF0C05758}">
      <dsp:nvSpPr>
        <dsp:cNvPr id="0" name=""/>
        <dsp:cNvSpPr/>
      </dsp:nvSpPr>
      <dsp:spPr>
        <a:xfrm>
          <a:off x="2713335" y="1212909"/>
          <a:ext cx="2326237" cy="108947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O" sz="1900" kern="1200" dirty="0" smtClean="0">
              <a:latin typeface="Tahoma" pitchFamily="34" charset="0"/>
              <a:ea typeface="Tahoma" pitchFamily="34" charset="0"/>
              <a:cs typeface="Tahoma" pitchFamily="34" charset="0"/>
            </a:rPr>
            <a:t>Multiplicar por 100 el número de mujeres que leyó revistas.</a:t>
          </a:r>
          <a:endParaRPr lang="es-CO" sz="1900" kern="1200" dirty="0">
            <a:latin typeface="Tahoma" pitchFamily="34" charset="0"/>
            <a:ea typeface="Tahoma" pitchFamily="34" charset="0"/>
            <a:cs typeface="Tahoma" pitchFamily="34" charset="0"/>
          </a:endParaRPr>
        </a:p>
      </dsp:txBody>
      <dsp:txXfrm>
        <a:off x="2745245" y="1244819"/>
        <a:ext cx="2262417" cy="1025655"/>
      </dsp:txXfrm>
    </dsp:sp>
    <dsp:sp modelId="{C4FE280F-4DF6-4C45-BFAB-D73436446323}">
      <dsp:nvSpPr>
        <dsp:cNvPr id="0" name=""/>
        <dsp:cNvSpPr/>
      </dsp:nvSpPr>
      <dsp:spPr>
        <a:xfrm>
          <a:off x="5039573" y="1725994"/>
          <a:ext cx="648338" cy="63307"/>
        </a:xfrm>
        <a:custGeom>
          <a:avLst/>
          <a:gdLst/>
          <a:ahLst/>
          <a:cxnLst/>
          <a:rect l="0" t="0" r="0" b="0"/>
          <a:pathLst>
            <a:path>
              <a:moveTo>
                <a:pt x="0" y="31653"/>
              </a:moveTo>
              <a:lnTo>
                <a:pt x="648338" y="316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s-CO" sz="1900" kern="1200" dirty="0">
            <a:latin typeface="Tahoma" pitchFamily="34" charset="0"/>
            <a:ea typeface="Tahoma" pitchFamily="34" charset="0"/>
            <a:cs typeface="Tahoma" pitchFamily="34" charset="0"/>
          </a:endParaRPr>
        </a:p>
      </dsp:txBody>
      <dsp:txXfrm>
        <a:off x="5347534" y="1741439"/>
        <a:ext cx="32416" cy="32416"/>
      </dsp:txXfrm>
    </dsp:sp>
    <dsp:sp modelId="{D5E5B9C2-6812-45FF-95A9-6067DB483DD2}">
      <dsp:nvSpPr>
        <dsp:cNvPr id="0" name=""/>
        <dsp:cNvSpPr/>
      </dsp:nvSpPr>
      <dsp:spPr>
        <a:xfrm>
          <a:off x="5687912" y="1212909"/>
          <a:ext cx="2326237" cy="10894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O" sz="1900" kern="1200" dirty="0" smtClean="0">
              <a:latin typeface="Tahoma" pitchFamily="34" charset="0"/>
              <a:ea typeface="Tahoma" pitchFamily="34" charset="0"/>
              <a:cs typeface="Tahoma" pitchFamily="34" charset="0"/>
            </a:rPr>
            <a:t>Dividir el resultado del paso 2 entre el resultado del paso 1.</a:t>
          </a:r>
          <a:endParaRPr lang="es-CO" sz="1900" kern="1200" dirty="0">
            <a:latin typeface="Tahoma" pitchFamily="34" charset="0"/>
            <a:ea typeface="Tahoma" pitchFamily="34" charset="0"/>
            <a:cs typeface="Tahoma" pitchFamily="34" charset="0"/>
          </a:endParaRPr>
        </a:p>
      </dsp:txBody>
      <dsp:txXfrm>
        <a:off x="5719822" y="1244819"/>
        <a:ext cx="2262417" cy="10256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845B4C-48E2-4A31-905C-02CD136AAE86}" type="datetimeFigureOut">
              <a:rPr lang="es-CO" smtClean="0"/>
              <a:t>27/07/2015</a:t>
            </a:fld>
            <a:endParaRPr lang="es-CO"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D857E7-BBEA-43B0-BBC8-DB13B1838D74}" type="slidenum">
              <a:rPr lang="es-CO" smtClean="0"/>
              <a:t>‹Nº›</a:t>
            </a:fld>
            <a:endParaRPr lang="es-CO" dirty="0"/>
          </a:p>
        </p:txBody>
      </p:sp>
    </p:spTree>
    <p:extLst>
      <p:ext uri="{BB962C8B-B14F-4D97-AF65-F5344CB8AC3E}">
        <p14:creationId xmlns:p14="http://schemas.microsoft.com/office/powerpoint/2010/main" val="109587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754B2-192E-415A-ADFA-907BE9E91CC7}" type="datetimeFigureOut">
              <a:rPr lang="es-CO" smtClean="0"/>
              <a:t>27/07/2015</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5015F-AA5F-40C3-BB8A-2FC1626A2325}" type="slidenum">
              <a:rPr lang="es-CO" smtClean="0"/>
              <a:t>‹Nº›</a:t>
            </a:fld>
            <a:endParaRPr lang="es-CO" dirty="0"/>
          </a:p>
        </p:txBody>
      </p:sp>
    </p:spTree>
    <p:extLst>
      <p:ext uri="{BB962C8B-B14F-4D97-AF65-F5344CB8AC3E}">
        <p14:creationId xmlns:p14="http://schemas.microsoft.com/office/powerpoint/2010/main" val="27068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31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144570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106200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320273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51081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203229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281948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397398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101530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43146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5A7A10-8E45-440A-9C1C-42A3F3099AEE}" type="datetimeFigureOut">
              <a:rPr lang="es-CO" smtClean="0"/>
              <a:t>27/07/2015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C84C21D-3D6A-4B89-914C-C30159A9955E}" type="slidenum">
              <a:rPr lang="es-CO" smtClean="0"/>
              <a:t>‹Nº›</a:t>
            </a:fld>
            <a:endParaRPr lang="es-CO" dirty="0"/>
          </a:p>
        </p:txBody>
      </p:sp>
    </p:spTree>
    <p:extLst>
      <p:ext uri="{BB962C8B-B14F-4D97-AF65-F5344CB8AC3E}">
        <p14:creationId xmlns:p14="http://schemas.microsoft.com/office/powerpoint/2010/main" val="380966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15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A7A10-8E45-440A-9C1C-42A3F3099AEE}" type="datetimeFigureOut">
              <a:rPr lang="es-CO" smtClean="0"/>
              <a:t>27/07/2015</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4C21D-3D6A-4B89-914C-C30159A9955E}" type="slidenum">
              <a:rPr lang="es-CO" smtClean="0"/>
              <a:t>‹Nº›</a:t>
            </a:fld>
            <a:endParaRPr lang="es-CO" dirty="0"/>
          </a:p>
        </p:txBody>
      </p:sp>
      <p:pic>
        <p:nvPicPr>
          <p:cNvPr id="12" name="11 Imagen">
            <a:hlinkClick r:id="" action="ppaction://hlinkshowjump?jump=nextslide" highlightClick="1"/>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04849" y="6318099"/>
            <a:ext cx="464997" cy="466814"/>
          </a:xfrm>
          <a:prstGeom prst="rect">
            <a:avLst/>
          </a:prstGeom>
        </p:spPr>
      </p:pic>
      <p:pic>
        <p:nvPicPr>
          <p:cNvPr id="13" name="12 Imagen">
            <a:hlinkClick r:id="rId15" action="ppaction://hlinksldjump" highlightClick="1"/>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77524" y="6318099"/>
            <a:ext cx="464997" cy="466814"/>
          </a:xfrm>
          <a:prstGeom prst="rect">
            <a:avLst/>
          </a:prstGeom>
        </p:spPr>
      </p:pic>
      <p:pic>
        <p:nvPicPr>
          <p:cNvPr id="14" name="13 Imagen">
            <a:hlinkClick r:id="" action="ppaction://hlinkshowjump?jump=previousslide" highlightClick="1"/>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0087" y="6318099"/>
            <a:ext cx="466814" cy="466814"/>
          </a:xfrm>
          <a:prstGeom prst="rect">
            <a:avLst/>
          </a:prstGeom>
        </p:spPr>
      </p:pic>
    </p:spTree>
    <p:extLst>
      <p:ext uri="{BB962C8B-B14F-4D97-AF65-F5344CB8AC3E}">
        <p14:creationId xmlns:p14="http://schemas.microsoft.com/office/powerpoint/2010/main" val="159462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96136" y="2672424"/>
            <a:ext cx="2587824" cy="1470025"/>
          </a:xfrm>
        </p:spPr>
        <p:txBody>
          <a:bodyPr>
            <a:normAutofit/>
          </a:bodyPr>
          <a:lstStyle/>
          <a:p>
            <a:r>
              <a:rPr lang="es-CO" sz="4000" b="1" dirty="0" smtClean="0">
                <a:ln w="18415" cmpd="sng">
                  <a:noFill/>
                  <a:prstDash val="solid"/>
                </a:ln>
                <a:solidFill>
                  <a:srgbClr val="FFFFFF"/>
                </a:solidFill>
                <a:effectLst>
                  <a:glow rad="1270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GRADO</a:t>
            </a:r>
            <a:endParaRPr lang="es-CO" sz="4000" b="1" dirty="0">
              <a:ln w="18415" cmpd="sng">
                <a:noFill/>
                <a:prstDash val="solid"/>
              </a:ln>
              <a:solidFill>
                <a:srgbClr val="FFFFFF"/>
              </a:solidFill>
              <a:effectLst>
                <a:glow rad="1270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Rectángulo"/>
          <p:cNvSpPr/>
          <p:nvPr/>
        </p:nvSpPr>
        <p:spPr>
          <a:xfrm>
            <a:off x="467544" y="5501052"/>
            <a:ext cx="7842211" cy="1323439"/>
          </a:xfrm>
          <a:prstGeom prst="rect">
            <a:avLst/>
          </a:prstGeom>
          <a:noFill/>
          <a:ln>
            <a:noFill/>
          </a:ln>
        </p:spPr>
        <p:txBody>
          <a:bodyPr wrap="none" lIns="91440" tIns="45720" rIns="91440" bIns="45720">
            <a:spAutoFit/>
          </a:bodyPr>
          <a:lstStyle/>
          <a:p>
            <a:r>
              <a:rPr lang="es-ES" sz="8000" b="1" dirty="0" smtClean="0">
                <a:ln w="18415" cmpd="sng">
                  <a:noFill/>
                  <a:prstDash val="solid"/>
                </a:ln>
                <a:solidFill>
                  <a:srgbClr val="FFFFFF"/>
                </a:solidFill>
                <a:effectLst>
                  <a:glow rad="1270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MATEMÁTICAS</a:t>
            </a:r>
            <a:endParaRPr lang="es-ES" sz="8000" b="1" cap="none" spc="0" dirty="0">
              <a:ln w="18415" cmpd="sng">
                <a:noFill/>
                <a:prstDash val="solid"/>
              </a:ln>
              <a:solidFill>
                <a:srgbClr val="FFFFFF"/>
              </a:solidFill>
              <a:effectLst>
                <a:glow rad="1270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38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760640"/>
          </a:xfrm>
        </p:spPr>
        <p:txBody>
          <a:bodyPr>
            <a:noAutofit/>
          </a:bodyPr>
          <a:lstStyle/>
          <a:p>
            <a:pPr marL="355600" indent="-355600" algn="just">
              <a:lnSpc>
                <a:spcPct val="130000"/>
              </a:lnSpc>
              <a:spcBef>
                <a:spcPts val="0"/>
              </a:spcBef>
              <a:buNone/>
            </a:pPr>
            <a:r>
              <a:rPr lang="es-CO" sz="2000" b="1" dirty="0">
                <a:latin typeface="Tahoma" pitchFamily="34" charset="0"/>
                <a:ea typeface="Tahoma" pitchFamily="34" charset="0"/>
                <a:cs typeface="Tahoma" pitchFamily="34" charset="0"/>
              </a:rPr>
              <a:t>5. </a:t>
            </a:r>
            <a:r>
              <a:rPr lang="es-CO" sz="2000" dirty="0">
                <a:latin typeface="Tahoma" pitchFamily="34" charset="0"/>
                <a:ea typeface="Tahoma" pitchFamily="34" charset="0"/>
                <a:cs typeface="Tahoma" pitchFamily="34" charset="0"/>
              </a:rPr>
              <a:t>Alberto, Pedro, María y Juana reciben </a:t>
            </a:r>
            <a:r>
              <a:rPr lang="es-CO" sz="2000" dirty="0" smtClean="0">
                <a:latin typeface="Tahoma" pitchFamily="34" charset="0"/>
                <a:ea typeface="Tahoma" pitchFamily="34" charset="0"/>
                <a:cs typeface="Tahoma" pitchFamily="34" charset="0"/>
              </a:rPr>
              <a:t>la </a:t>
            </a:r>
            <a:r>
              <a:rPr lang="es-CO" sz="2000" dirty="0">
                <a:latin typeface="Tahoma" pitchFamily="34" charset="0"/>
                <a:ea typeface="Tahoma" pitchFamily="34" charset="0"/>
                <a:cs typeface="Tahoma" pitchFamily="34" charset="0"/>
              </a:rPr>
              <a:t>misma cantidad de dinero para las onces </a:t>
            </a:r>
            <a:r>
              <a:rPr lang="es-CO" sz="2000" dirty="0" smtClean="0">
                <a:latin typeface="Tahoma" pitchFamily="34" charset="0"/>
                <a:ea typeface="Tahoma" pitchFamily="34" charset="0"/>
                <a:cs typeface="Tahoma" pitchFamily="34" charset="0"/>
              </a:rPr>
              <a:t>de </a:t>
            </a:r>
            <a:r>
              <a:rPr lang="es-CO" sz="2000" dirty="0">
                <a:latin typeface="Tahoma" pitchFamily="34" charset="0"/>
                <a:ea typeface="Tahoma" pitchFamily="34" charset="0"/>
                <a:cs typeface="Tahoma" pitchFamily="34" charset="0"/>
              </a:rPr>
              <a:t>la semana. </a:t>
            </a:r>
          </a:p>
          <a:p>
            <a:pPr marL="355600" indent="-35560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Alberto </a:t>
            </a:r>
            <a:r>
              <a:rPr lang="es-CO" sz="2000" dirty="0">
                <a:latin typeface="Tahoma" pitchFamily="34" charset="0"/>
                <a:ea typeface="Tahoma" pitchFamily="34" charset="0"/>
                <a:cs typeface="Tahoma" pitchFamily="34" charset="0"/>
              </a:rPr>
              <a:t>ahorró el 60% de su </a:t>
            </a:r>
            <a:r>
              <a:rPr lang="es-CO" sz="2000" dirty="0" smtClean="0">
                <a:latin typeface="Tahoma" pitchFamily="34" charset="0"/>
                <a:ea typeface="Tahoma" pitchFamily="34" charset="0"/>
                <a:cs typeface="Tahoma" pitchFamily="34" charset="0"/>
              </a:rPr>
              <a:t>dinero.</a:t>
            </a: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Pedro </a:t>
            </a:r>
            <a:r>
              <a:rPr lang="es-CO" sz="2000" dirty="0">
                <a:latin typeface="Tahoma" pitchFamily="34" charset="0"/>
                <a:ea typeface="Tahoma" pitchFamily="34" charset="0"/>
                <a:cs typeface="Tahoma" pitchFamily="34" charset="0"/>
              </a:rPr>
              <a:t>ahorró 1/10 de su dinero.</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María </a:t>
            </a:r>
            <a:r>
              <a:rPr lang="es-CO" sz="2000" dirty="0">
                <a:latin typeface="Tahoma" pitchFamily="34" charset="0"/>
                <a:ea typeface="Tahoma" pitchFamily="34" charset="0"/>
                <a:cs typeface="Tahoma" pitchFamily="34" charset="0"/>
              </a:rPr>
              <a:t>ahorró el 80% de su </a:t>
            </a:r>
            <a:r>
              <a:rPr lang="es-CO" sz="2000" dirty="0" smtClean="0">
                <a:latin typeface="Tahoma" pitchFamily="34" charset="0"/>
                <a:ea typeface="Tahoma" pitchFamily="34" charset="0"/>
                <a:cs typeface="Tahoma" pitchFamily="34" charset="0"/>
              </a:rPr>
              <a:t>dinero</a:t>
            </a:r>
            <a:r>
              <a:rPr lang="es-CO" sz="2000" dirty="0">
                <a:latin typeface="Tahoma" pitchFamily="34" charset="0"/>
                <a:ea typeface="Tahoma" pitchFamily="34" charset="0"/>
                <a:cs typeface="Tahoma" pitchFamily="34" charset="0"/>
              </a:rPr>
              <a:t>.</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Juana </a:t>
            </a:r>
            <a:r>
              <a:rPr lang="es-CO" sz="2000" dirty="0">
                <a:latin typeface="Tahoma" pitchFamily="34" charset="0"/>
                <a:ea typeface="Tahoma" pitchFamily="34" charset="0"/>
                <a:cs typeface="Tahoma" pitchFamily="34" charset="0"/>
              </a:rPr>
              <a:t>ahorró 9/10 de su dinero</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a:latin typeface="Tahoma" pitchFamily="34" charset="0"/>
                <a:ea typeface="Tahoma" pitchFamily="34" charset="0"/>
                <a:cs typeface="Tahoma" pitchFamily="34" charset="0"/>
              </a:rPr>
              <a:t>El orden correcto de mayor a menor, según </a:t>
            </a:r>
            <a:r>
              <a:rPr lang="es-CO" sz="2000" dirty="0" smtClean="0">
                <a:latin typeface="Tahoma" pitchFamily="34" charset="0"/>
                <a:ea typeface="Tahoma" pitchFamily="34" charset="0"/>
                <a:cs typeface="Tahoma" pitchFamily="34" charset="0"/>
              </a:rPr>
              <a:t>el </a:t>
            </a:r>
            <a:r>
              <a:rPr lang="es-CO" sz="2000" dirty="0">
                <a:latin typeface="Tahoma" pitchFamily="34" charset="0"/>
                <a:ea typeface="Tahoma" pitchFamily="34" charset="0"/>
                <a:cs typeface="Tahoma" pitchFamily="34" charset="0"/>
              </a:rPr>
              <a:t>dinero ahorrado es: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105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Juana</a:t>
            </a:r>
            <a:r>
              <a:rPr lang="es-CO" sz="2000" dirty="0">
                <a:latin typeface="Tahoma" pitchFamily="34" charset="0"/>
                <a:ea typeface="Tahoma" pitchFamily="34" charset="0"/>
                <a:cs typeface="Tahoma" pitchFamily="34" charset="0"/>
              </a:rPr>
              <a:t>, María, Alberto y Pedro.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Pedro</a:t>
            </a:r>
            <a:r>
              <a:rPr lang="es-CO" sz="2000" dirty="0">
                <a:latin typeface="Tahoma" pitchFamily="34" charset="0"/>
                <a:ea typeface="Tahoma" pitchFamily="34" charset="0"/>
                <a:cs typeface="Tahoma" pitchFamily="34" charset="0"/>
              </a:rPr>
              <a:t>, Alberto, María y Juana.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C.   María</a:t>
            </a:r>
            <a:r>
              <a:rPr lang="es-CO" sz="2000" dirty="0">
                <a:latin typeface="Tahoma" pitchFamily="34" charset="0"/>
                <a:ea typeface="Tahoma" pitchFamily="34" charset="0"/>
                <a:cs typeface="Tahoma" pitchFamily="34" charset="0"/>
              </a:rPr>
              <a:t>, Juana, Alberto y Pedro.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D.   Alberto</a:t>
            </a:r>
            <a:r>
              <a:rPr lang="es-CO" sz="2000" dirty="0">
                <a:latin typeface="Tahoma" pitchFamily="34" charset="0"/>
                <a:ea typeface="Tahoma" pitchFamily="34" charset="0"/>
                <a:cs typeface="Tahoma" pitchFamily="34" charset="0"/>
              </a:rPr>
              <a:t>, Pedro, María y Juana.</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467544" y="4653136"/>
            <a:ext cx="3960440" cy="234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85461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832648"/>
          </a:xfrm>
        </p:spPr>
        <p:txBody>
          <a:bodyPr>
            <a:noAutofit/>
          </a:bodyPr>
          <a:lstStyle/>
          <a:p>
            <a:pPr marL="355600" indent="-355600" algn="just">
              <a:lnSpc>
                <a:spcPct val="130000"/>
              </a:lnSpc>
              <a:spcBef>
                <a:spcPts val="0"/>
              </a:spcBef>
              <a:buNone/>
            </a:pPr>
            <a:r>
              <a:rPr lang="es-CO" sz="2000" b="1" dirty="0" smtClean="0">
                <a:latin typeface="Tahoma" pitchFamily="34" charset="0"/>
                <a:ea typeface="Tahoma" pitchFamily="34" charset="0"/>
                <a:cs typeface="Tahoma" pitchFamily="34" charset="0"/>
              </a:rPr>
              <a:t>6. </a:t>
            </a:r>
            <a:r>
              <a:rPr lang="es-CO" sz="2000" dirty="0" smtClean="0">
                <a:latin typeface="Tahoma" pitchFamily="34" charset="0"/>
                <a:ea typeface="Tahoma" pitchFamily="34" charset="0"/>
                <a:cs typeface="Tahoma" pitchFamily="34" charset="0"/>
              </a:rPr>
              <a:t>Una </a:t>
            </a:r>
            <a:r>
              <a:rPr lang="es-CO" sz="2000" dirty="0">
                <a:latin typeface="Tahoma" pitchFamily="34" charset="0"/>
                <a:ea typeface="Tahoma" pitchFamily="34" charset="0"/>
                <a:cs typeface="Tahoma" pitchFamily="34" charset="0"/>
              </a:rPr>
              <a:t>caja contiene nueve balotas marcadas con los dígitos 1, 2, 3, 4, 5, 6, 7, 8 y 9. Si se selecciona una balota al azar, ¿es correcto afirmar que es más probable que esta balota tenga marcado un número impar</a:t>
            </a:r>
            <a:r>
              <a:rPr lang="es-CO" sz="2000" dirty="0" smtClean="0">
                <a:latin typeface="Tahoma" pitchFamily="34" charset="0"/>
                <a:ea typeface="Tahoma" pitchFamily="34" charset="0"/>
                <a:cs typeface="Tahoma" pitchFamily="34" charset="0"/>
              </a:rPr>
              <a:t>?</a:t>
            </a:r>
          </a:p>
          <a:p>
            <a:pPr marL="355600" indent="-355600" algn="just">
              <a:lnSpc>
                <a:spcPct val="130000"/>
              </a:lnSpc>
              <a:spcBef>
                <a:spcPts val="0"/>
              </a:spcBef>
              <a:buNone/>
            </a:pPr>
            <a:endParaRPr lang="es-CO" sz="1000" dirty="0">
              <a:latin typeface="Tahoma" pitchFamily="34" charset="0"/>
              <a:ea typeface="Tahoma" pitchFamily="34" charset="0"/>
              <a:cs typeface="Tahoma" pitchFamily="34" charset="0"/>
            </a:endParaRPr>
          </a:p>
          <a:p>
            <a:pPr marL="355600" indent="-355600" algn="just">
              <a:lnSpc>
                <a:spcPct val="130000"/>
              </a:lnSpc>
              <a:spcBef>
                <a:spcPts val="0"/>
              </a:spcBef>
              <a:buNone/>
            </a:pPr>
            <a:r>
              <a:rPr lang="es-CO" sz="2000" dirty="0" smtClean="0">
                <a:latin typeface="Tahoma" pitchFamily="34" charset="0"/>
                <a:ea typeface="Tahoma" pitchFamily="34" charset="0"/>
                <a:cs typeface="Tahoma" pitchFamily="34" charset="0"/>
              </a:rPr>
              <a:t>A. Sí</a:t>
            </a:r>
            <a:r>
              <a:rPr lang="es-CO" sz="2000" dirty="0">
                <a:latin typeface="Tahoma" pitchFamily="34" charset="0"/>
                <a:ea typeface="Tahoma" pitchFamily="34" charset="0"/>
                <a:cs typeface="Tahoma" pitchFamily="34" charset="0"/>
              </a:rPr>
              <a:t>, porque sin importar como se </a:t>
            </a:r>
            <a:r>
              <a:rPr lang="es-CO" sz="2000" dirty="0" smtClean="0">
                <a:latin typeface="Tahoma" pitchFamily="34" charset="0"/>
                <a:ea typeface="Tahoma" pitchFamily="34" charset="0"/>
                <a:cs typeface="Tahoma" pitchFamily="34" charset="0"/>
              </a:rPr>
              <a:t>marquen </a:t>
            </a:r>
            <a:r>
              <a:rPr lang="es-CO" sz="2000" dirty="0">
                <a:latin typeface="Tahoma" pitchFamily="34" charset="0"/>
                <a:ea typeface="Tahoma" pitchFamily="34" charset="0"/>
                <a:cs typeface="Tahoma" pitchFamily="34" charset="0"/>
              </a:rPr>
              <a:t>las balotas, nueve es impar.</a:t>
            </a:r>
          </a:p>
          <a:p>
            <a:pPr marL="355600" indent="-355600" algn="just">
              <a:lnSpc>
                <a:spcPct val="130000"/>
              </a:lnSpc>
              <a:spcBef>
                <a:spcPts val="0"/>
              </a:spcBef>
              <a:buNone/>
            </a:pPr>
            <a:endParaRPr lang="es-CO" sz="1000" dirty="0" smtClean="0">
              <a:latin typeface="Tahoma" pitchFamily="34" charset="0"/>
              <a:ea typeface="Tahoma" pitchFamily="34" charset="0"/>
              <a:cs typeface="Tahoma" pitchFamily="34" charset="0"/>
            </a:endParaRPr>
          </a:p>
          <a:p>
            <a:pPr marL="355600" indent="-355600" algn="just">
              <a:lnSpc>
                <a:spcPct val="130000"/>
              </a:lnSpc>
              <a:spcBef>
                <a:spcPts val="0"/>
              </a:spcBef>
              <a:buNone/>
            </a:pPr>
            <a:r>
              <a:rPr lang="es-CO" sz="2000" dirty="0" smtClean="0">
                <a:latin typeface="Tahoma" pitchFamily="34" charset="0"/>
                <a:ea typeface="Tahoma" pitchFamily="34" charset="0"/>
                <a:cs typeface="Tahoma" pitchFamily="34" charset="0"/>
              </a:rPr>
              <a:t>B. No</a:t>
            </a:r>
            <a:r>
              <a:rPr lang="es-CO" sz="2000" dirty="0">
                <a:latin typeface="Tahoma" pitchFamily="34" charset="0"/>
                <a:ea typeface="Tahoma" pitchFamily="34" charset="0"/>
                <a:cs typeface="Tahoma" pitchFamily="34" charset="0"/>
              </a:rPr>
              <a:t>, porque cada balota tiene la </a:t>
            </a:r>
            <a:r>
              <a:rPr lang="es-CO" sz="2000" dirty="0" smtClean="0">
                <a:latin typeface="Tahoma" pitchFamily="34" charset="0"/>
                <a:ea typeface="Tahoma" pitchFamily="34" charset="0"/>
                <a:cs typeface="Tahoma" pitchFamily="34" charset="0"/>
              </a:rPr>
              <a:t>misma </a:t>
            </a:r>
            <a:r>
              <a:rPr lang="es-CO" sz="2000" dirty="0">
                <a:latin typeface="Tahoma" pitchFamily="34" charset="0"/>
                <a:ea typeface="Tahoma" pitchFamily="34" charset="0"/>
                <a:cs typeface="Tahoma" pitchFamily="34" charset="0"/>
              </a:rPr>
              <a:t>probabilidad de seleccionarse.</a:t>
            </a:r>
          </a:p>
          <a:p>
            <a:pPr marL="355600" indent="-355600" algn="just">
              <a:lnSpc>
                <a:spcPct val="130000"/>
              </a:lnSpc>
              <a:spcBef>
                <a:spcPts val="0"/>
              </a:spcBef>
              <a:buNone/>
            </a:pPr>
            <a:endParaRPr lang="es-CO" sz="1000" dirty="0" smtClean="0">
              <a:latin typeface="Tahoma" pitchFamily="34" charset="0"/>
              <a:ea typeface="Tahoma" pitchFamily="34" charset="0"/>
              <a:cs typeface="Tahoma" pitchFamily="34" charset="0"/>
            </a:endParaRPr>
          </a:p>
          <a:p>
            <a:pPr marL="355600" indent="-355600" algn="just">
              <a:lnSpc>
                <a:spcPct val="130000"/>
              </a:lnSpc>
              <a:spcBef>
                <a:spcPts val="0"/>
              </a:spcBef>
              <a:buNone/>
            </a:pPr>
            <a:r>
              <a:rPr lang="es-CO" sz="2000" dirty="0" smtClean="0">
                <a:latin typeface="Tahoma" pitchFamily="34" charset="0"/>
                <a:ea typeface="Tahoma" pitchFamily="34" charset="0"/>
                <a:cs typeface="Tahoma" pitchFamily="34" charset="0"/>
              </a:rPr>
              <a:t>C. Sí</a:t>
            </a:r>
            <a:r>
              <a:rPr lang="es-CO" sz="2000" dirty="0">
                <a:latin typeface="Tahoma" pitchFamily="34" charset="0"/>
                <a:ea typeface="Tahoma" pitchFamily="34" charset="0"/>
                <a:cs typeface="Tahoma" pitchFamily="34" charset="0"/>
              </a:rPr>
              <a:t>, porque en las balotas hay </a:t>
            </a:r>
            <a:r>
              <a:rPr lang="es-CO" sz="2000" dirty="0" smtClean="0">
                <a:latin typeface="Tahoma" pitchFamily="34" charset="0"/>
                <a:ea typeface="Tahoma" pitchFamily="34" charset="0"/>
                <a:cs typeface="Tahoma" pitchFamily="34" charset="0"/>
              </a:rPr>
              <a:t>marcados </a:t>
            </a:r>
            <a:r>
              <a:rPr lang="es-CO" sz="2000" dirty="0">
                <a:latin typeface="Tahoma" pitchFamily="34" charset="0"/>
                <a:ea typeface="Tahoma" pitchFamily="34" charset="0"/>
                <a:cs typeface="Tahoma" pitchFamily="34" charset="0"/>
              </a:rPr>
              <a:t>más números impares que pares.</a:t>
            </a:r>
          </a:p>
          <a:p>
            <a:pPr marL="355600" indent="-355600" algn="just">
              <a:lnSpc>
                <a:spcPct val="130000"/>
              </a:lnSpc>
              <a:spcBef>
                <a:spcPts val="0"/>
              </a:spcBef>
              <a:buNone/>
            </a:pPr>
            <a:endParaRPr lang="es-CO" sz="1000" dirty="0" smtClean="0">
              <a:latin typeface="Tahoma" pitchFamily="34" charset="0"/>
              <a:ea typeface="Tahoma" pitchFamily="34" charset="0"/>
              <a:cs typeface="Tahoma" pitchFamily="34" charset="0"/>
            </a:endParaRPr>
          </a:p>
          <a:p>
            <a:pPr marL="355600" indent="-355600" algn="just">
              <a:lnSpc>
                <a:spcPct val="130000"/>
              </a:lnSpc>
              <a:spcBef>
                <a:spcPts val="0"/>
              </a:spcBef>
              <a:buNone/>
            </a:pPr>
            <a:r>
              <a:rPr lang="es-CO" sz="2000" dirty="0" smtClean="0">
                <a:latin typeface="Tahoma" pitchFamily="34" charset="0"/>
                <a:ea typeface="Tahoma" pitchFamily="34" charset="0"/>
                <a:cs typeface="Tahoma" pitchFamily="34" charset="0"/>
              </a:rPr>
              <a:t>D. No</a:t>
            </a:r>
            <a:r>
              <a:rPr lang="es-CO" sz="2000" dirty="0">
                <a:latin typeface="Tahoma" pitchFamily="34" charset="0"/>
                <a:ea typeface="Tahoma" pitchFamily="34" charset="0"/>
                <a:cs typeface="Tahoma" pitchFamily="34" charset="0"/>
              </a:rPr>
              <a:t>, porque la probabilidad ele que el número marcado sea par o impar es la misma.</a:t>
            </a:r>
          </a:p>
        </p:txBody>
      </p:sp>
      <p:sp>
        <p:nvSpPr>
          <p:cNvPr id="4" name="3 Rectángulo redondeado"/>
          <p:cNvSpPr/>
          <p:nvPr/>
        </p:nvSpPr>
        <p:spPr>
          <a:xfrm>
            <a:off x="467544" y="4635134"/>
            <a:ext cx="8136904" cy="666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583745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472608"/>
          </a:xfrm>
        </p:spPr>
        <p:txBody>
          <a:bodyPr>
            <a:noAutofit/>
          </a:bodyPr>
          <a:lstStyle/>
          <a:p>
            <a:pPr marL="355600" indent="-355600" algn="just">
              <a:spcBef>
                <a:spcPts val="0"/>
              </a:spcBef>
              <a:buNone/>
            </a:pPr>
            <a:r>
              <a:rPr lang="es-CO" sz="2000" b="1" dirty="0" smtClean="0">
                <a:latin typeface="Tahoma" pitchFamily="34" charset="0"/>
                <a:ea typeface="Tahoma" pitchFamily="34" charset="0"/>
                <a:cs typeface="Tahoma" pitchFamily="34" charset="0"/>
              </a:rPr>
              <a:t>7. </a:t>
            </a:r>
            <a:r>
              <a:rPr lang="es-CO" sz="2000" dirty="0" smtClean="0">
                <a:latin typeface="Tahoma" pitchFamily="34" charset="0"/>
                <a:ea typeface="Tahoma" pitchFamily="34" charset="0"/>
                <a:cs typeface="Tahoma" pitchFamily="34" charset="0"/>
              </a:rPr>
              <a:t>Un </a:t>
            </a:r>
            <a:r>
              <a:rPr lang="es-CO" sz="2000" dirty="0">
                <a:latin typeface="Tahoma" pitchFamily="34" charset="0"/>
                <a:ea typeface="Tahoma" pitchFamily="34" charset="0"/>
                <a:cs typeface="Tahoma" pitchFamily="34" charset="0"/>
              </a:rPr>
              <a:t>investigador considera atípico un dato si </a:t>
            </a:r>
            <a:r>
              <a:rPr lang="es-CO" sz="2000" dirty="0" smtClean="0">
                <a:latin typeface="Tahoma" pitchFamily="34" charset="0"/>
                <a:ea typeface="Tahoma" pitchFamily="34" charset="0"/>
                <a:cs typeface="Tahoma" pitchFamily="34" charset="0"/>
              </a:rPr>
              <a:t>su </a:t>
            </a:r>
            <a:r>
              <a:rPr lang="es-CO" sz="2000" dirty="0">
                <a:latin typeface="Tahoma" pitchFamily="34" charset="0"/>
                <a:ea typeface="Tahoma" pitchFamily="34" charset="0"/>
                <a:cs typeface="Tahoma" pitchFamily="34" charset="0"/>
              </a:rPr>
              <a:t>distancia a la media es mayor que dos veces I la desviación estándar; de lo contrario, se </a:t>
            </a:r>
            <a:r>
              <a:rPr lang="es-CO" sz="2000" dirty="0" smtClean="0">
                <a:latin typeface="Tahoma" pitchFamily="34" charset="0"/>
                <a:ea typeface="Tahoma" pitchFamily="34" charset="0"/>
                <a:cs typeface="Tahoma" pitchFamily="34" charset="0"/>
              </a:rPr>
              <a:t>considera </a:t>
            </a:r>
            <a:r>
              <a:rPr lang="es-CO" sz="2000" dirty="0">
                <a:latin typeface="Tahoma" pitchFamily="34" charset="0"/>
                <a:ea typeface="Tahoma" pitchFamily="34" charset="0"/>
                <a:cs typeface="Tahoma" pitchFamily="34" charset="0"/>
              </a:rPr>
              <a:t>típico. En un experimento, tanto el </a:t>
            </a:r>
            <a:r>
              <a:rPr lang="es-CO" sz="2000" dirty="0" smtClean="0">
                <a:latin typeface="Tahoma" pitchFamily="34" charset="0"/>
                <a:ea typeface="Tahoma" pitchFamily="34" charset="0"/>
                <a:cs typeface="Tahoma" pitchFamily="34" charset="0"/>
              </a:rPr>
              <a:t>valor </a:t>
            </a:r>
            <a:r>
              <a:rPr lang="es-CO" sz="2000" dirty="0">
                <a:latin typeface="Tahoma" pitchFamily="34" charset="0"/>
                <a:ea typeface="Tahoma" pitchFamily="34" charset="0"/>
                <a:cs typeface="Tahoma" pitchFamily="34" charset="0"/>
              </a:rPr>
              <a:t>-4 como el valor 12 se consideran típicos </a:t>
            </a:r>
            <a:r>
              <a:rPr lang="es-CO" sz="2000" dirty="0" smtClean="0">
                <a:latin typeface="Tahoma" pitchFamily="34" charset="0"/>
                <a:ea typeface="Tahoma" pitchFamily="34" charset="0"/>
                <a:cs typeface="Tahoma" pitchFamily="34" charset="0"/>
              </a:rPr>
              <a:t>(</a:t>
            </a:r>
            <a:r>
              <a:rPr lang="es-CO" sz="2000" dirty="0">
                <a:latin typeface="Tahoma" pitchFamily="34" charset="0"/>
                <a:ea typeface="Tahoma" pitchFamily="34" charset="0"/>
                <a:cs typeface="Tahoma" pitchFamily="34" charset="0"/>
              </a:rPr>
              <a:t>no atípicos). Con esta información, el </a:t>
            </a:r>
            <a:r>
              <a:rPr lang="es-CO" sz="2000" dirty="0" smtClean="0">
                <a:latin typeface="Tahoma" pitchFamily="34" charset="0"/>
                <a:ea typeface="Tahoma" pitchFamily="34" charset="0"/>
                <a:cs typeface="Tahoma" pitchFamily="34" charset="0"/>
              </a:rPr>
              <a:t>investigador </a:t>
            </a:r>
            <a:r>
              <a:rPr lang="es-CO" sz="2000" dirty="0">
                <a:latin typeface="Tahoma" pitchFamily="34" charset="0"/>
                <a:ea typeface="Tahoma" pitchFamily="34" charset="0"/>
                <a:cs typeface="Tahoma" pitchFamily="34" charset="0"/>
              </a:rPr>
              <a:t>considera 0 como otro valor típico en esa medición. ¿Cuál de las siguientes afirmaciones sustenta correctamente esta consideración</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2000" dirty="0">
              <a:latin typeface="Tahoma" pitchFamily="34" charset="0"/>
              <a:ea typeface="Tahoma" pitchFamily="34" charset="0"/>
              <a:cs typeface="Tahoma" pitchFamily="34" charset="0"/>
            </a:endParaRPr>
          </a:p>
          <a:p>
            <a:pPr marL="355600" indent="-355600" algn="just">
              <a:spcBef>
                <a:spcPts val="0"/>
              </a:spcBef>
              <a:buNone/>
            </a:pPr>
            <a:r>
              <a:rPr lang="es-CO" sz="2000" dirty="0" smtClean="0">
                <a:latin typeface="Tahoma" pitchFamily="34" charset="0"/>
                <a:ea typeface="Tahoma" pitchFamily="34" charset="0"/>
                <a:cs typeface="Tahoma" pitchFamily="34" charset="0"/>
              </a:rPr>
              <a:t>A. Los </a:t>
            </a:r>
            <a:r>
              <a:rPr lang="es-CO" sz="2000" dirty="0">
                <a:latin typeface="Tahoma" pitchFamily="34" charset="0"/>
                <a:ea typeface="Tahoma" pitchFamily="34" charset="0"/>
                <a:cs typeface="Tahoma" pitchFamily="34" charset="0"/>
              </a:rPr>
              <a:t>posibles valores típicos forman un intervalo, si dos valores son típicos los que hay entre ellos también.</a:t>
            </a:r>
          </a:p>
          <a:p>
            <a:pPr marL="355600" indent="-355600" algn="just">
              <a:spcBef>
                <a:spcPts val="0"/>
              </a:spcBef>
              <a:buNone/>
            </a:pPr>
            <a:endParaRPr lang="es-CO" sz="1000" dirty="0" smtClean="0">
              <a:latin typeface="Tahoma" pitchFamily="34" charset="0"/>
              <a:ea typeface="Tahoma" pitchFamily="34" charset="0"/>
              <a:cs typeface="Tahoma" pitchFamily="34" charset="0"/>
            </a:endParaRPr>
          </a:p>
          <a:p>
            <a:pPr marL="355600" indent="-355600" algn="just">
              <a:spcBef>
                <a:spcPts val="0"/>
              </a:spcBef>
              <a:buNone/>
            </a:pPr>
            <a:r>
              <a:rPr lang="es-CO" sz="2000" dirty="0" smtClean="0">
                <a:latin typeface="Tahoma" pitchFamily="34" charset="0"/>
                <a:ea typeface="Tahoma" pitchFamily="34" charset="0"/>
                <a:cs typeface="Tahoma" pitchFamily="34" charset="0"/>
              </a:rPr>
              <a:t>B. Por </a:t>
            </a:r>
            <a:r>
              <a:rPr lang="es-CO" sz="2000" dirty="0">
                <a:latin typeface="Tahoma" pitchFamily="34" charset="0"/>
                <a:ea typeface="Tahoma" pitchFamily="34" charset="0"/>
                <a:cs typeface="Tahoma" pitchFamily="34" charset="0"/>
              </a:rPr>
              <a:t>ser un número neutro, ni </a:t>
            </a:r>
            <a:r>
              <a:rPr lang="es-CO" sz="2000" dirty="0" smtClean="0">
                <a:latin typeface="Tahoma" pitchFamily="34" charset="0"/>
                <a:ea typeface="Tahoma" pitchFamily="34" charset="0"/>
                <a:cs typeface="Tahoma" pitchFamily="34" charset="0"/>
              </a:rPr>
              <a:t>positivo </a:t>
            </a:r>
            <a:r>
              <a:rPr lang="es-CO" sz="2000" dirty="0">
                <a:latin typeface="Tahoma" pitchFamily="34" charset="0"/>
                <a:ea typeface="Tahoma" pitchFamily="34" charset="0"/>
                <a:cs typeface="Tahoma" pitchFamily="34" charset="0"/>
              </a:rPr>
              <a:t>ni negativo, 0 se considera un </a:t>
            </a:r>
            <a:r>
              <a:rPr lang="es-CO" sz="2000" dirty="0" smtClean="0">
                <a:latin typeface="Tahoma" pitchFamily="34" charset="0"/>
                <a:ea typeface="Tahoma" pitchFamily="34" charset="0"/>
                <a:cs typeface="Tahoma" pitchFamily="34" charset="0"/>
              </a:rPr>
              <a:t>valor </a:t>
            </a:r>
            <a:r>
              <a:rPr lang="es-CO" sz="2000" dirty="0">
                <a:latin typeface="Tahoma" pitchFamily="34" charset="0"/>
                <a:ea typeface="Tahoma" pitchFamily="34" charset="0"/>
                <a:cs typeface="Tahoma" pitchFamily="34" charset="0"/>
              </a:rPr>
              <a:t>típico en cualquier medición.</a:t>
            </a:r>
          </a:p>
          <a:p>
            <a:pPr marL="355600" indent="-355600" algn="just">
              <a:spcBef>
                <a:spcPts val="0"/>
              </a:spcBef>
              <a:buNone/>
            </a:pPr>
            <a:endParaRPr lang="es-CO" sz="1000" dirty="0" smtClean="0">
              <a:latin typeface="Tahoma" pitchFamily="34" charset="0"/>
              <a:ea typeface="Tahoma" pitchFamily="34" charset="0"/>
              <a:cs typeface="Tahoma" pitchFamily="34" charset="0"/>
            </a:endParaRPr>
          </a:p>
          <a:p>
            <a:pPr marL="355600" indent="-355600" algn="just">
              <a:spcBef>
                <a:spcPts val="0"/>
              </a:spcBef>
              <a:buNone/>
            </a:pPr>
            <a:r>
              <a:rPr lang="es-CO" sz="2000" dirty="0" smtClean="0">
                <a:latin typeface="Tahoma" pitchFamily="34" charset="0"/>
                <a:ea typeface="Tahoma" pitchFamily="34" charset="0"/>
                <a:cs typeface="Tahoma" pitchFamily="34" charset="0"/>
              </a:rPr>
              <a:t>C. Como </a:t>
            </a:r>
            <a:r>
              <a:rPr lang="es-CO" sz="2000" dirty="0">
                <a:latin typeface="Tahoma" pitchFamily="34" charset="0"/>
                <a:ea typeface="Tahoma" pitchFamily="34" charset="0"/>
                <a:cs typeface="Tahoma" pitchFamily="34" charset="0"/>
              </a:rPr>
              <a:t>-4 y 12 son típicos, la media debe </a:t>
            </a:r>
            <a:r>
              <a:rPr lang="es-CO" sz="2000" dirty="0" smtClean="0">
                <a:latin typeface="Tahoma" pitchFamily="34" charset="0"/>
                <a:ea typeface="Tahoma" pitchFamily="34" charset="0"/>
                <a:cs typeface="Tahoma" pitchFamily="34" charset="0"/>
              </a:rPr>
              <a:t>ser 4 </a:t>
            </a:r>
            <a:r>
              <a:rPr lang="es-CO" sz="2000" dirty="0">
                <a:latin typeface="Tahoma" pitchFamily="34" charset="0"/>
                <a:ea typeface="Tahoma" pitchFamily="34" charset="0"/>
                <a:cs typeface="Tahoma" pitchFamily="34" charset="0"/>
              </a:rPr>
              <a:t>y la desviación estándar 4, por </a:t>
            </a:r>
            <a:r>
              <a:rPr lang="es-CO" sz="2000" dirty="0" smtClean="0">
                <a:latin typeface="Tahoma" pitchFamily="34" charset="0"/>
                <a:ea typeface="Tahoma" pitchFamily="34" charset="0"/>
                <a:cs typeface="Tahoma" pitchFamily="34" charset="0"/>
              </a:rPr>
              <a:t>lo que </a:t>
            </a:r>
            <a:r>
              <a:rPr lang="es-CO" sz="2000" dirty="0">
                <a:latin typeface="Tahoma" pitchFamily="34" charset="0"/>
                <a:ea typeface="Tahoma" pitchFamily="34" charset="0"/>
                <a:cs typeface="Tahoma" pitchFamily="34" charset="0"/>
              </a:rPr>
              <a:t>0 es un valor típico.</a:t>
            </a:r>
          </a:p>
          <a:p>
            <a:pPr marL="355600" indent="-355600" algn="just">
              <a:spcBef>
                <a:spcPts val="0"/>
              </a:spcBef>
              <a:buNone/>
            </a:pPr>
            <a:endParaRPr lang="es-CO" sz="1000" dirty="0" smtClean="0">
              <a:latin typeface="Tahoma" pitchFamily="34" charset="0"/>
              <a:ea typeface="Tahoma" pitchFamily="34" charset="0"/>
              <a:cs typeface="Tahoma" pitchFamily="34" charset="0"/>
            </a:endParaRPr>
          </a:p>
          <a:p>
            <a:pPr marL="355600" indent="-355600" algn="just">
              <a:spcBef>
                <a:spcPts val="0"/>
              </a:spcBef>
              <a:buNone/>
            </a:pPr>
            <a:r>
              <a:rPr lang="es-CO" sz="2000" dirty="0" smtClean="0">
                <a:latin typeface="Tahoma" pitchFamily="34" charset="0"/>
                <a:ea typeface="Tahoma" pitchFamily="34" charset="0"/>
                <a:cs typeface="Tahoma" pitchFamily="34" charset="0"/>
              </a:rPr>
              <a:t>D. Sin </a:t>
            </a:r>
            <a:r>
              <a:rPr lang="es-CO" sz="2000" dirty="0">
                <a:latin typeface="Tahoma" pitchFamily="34" charset="0"/>
                <a:ea typeface="Tahoma" pitchFamily="34" charset="0"/>
                <a:cs typeface="Tahoma" pitchFamily="34" charset="0"/>
              </a:rPr>
              <a:t>conocer valores de media ni </a:t>
            </a:r>
            <a:r>
              <a:rPr lang="es-CO" sz="2000" dirty="0" smtClean="0">
                <a:latin typeface="Tahoma" pitchFamily="34" charset="0"/>
                <a:ea typeface="Tahoma" pitchFamily="34" charset="0"/>
                <a:cs typeface="Tahoma" pitchFamily="34" charset="0"/>
              </a:rPr>
              <a:t>desviación </a:t>
            </a:r>
            <a:r>
              <a:rPr lang="es-CO" sz="2000" dirty="0">
                <a:latin typeface="Tahoma" pitchFamily="34" charset="0"/>
                <a:ea typeface="Tahoma" pitchFamily="34" charset="0"/>
                <a:cs typeface="Tahoma" pitchFamily="34" charset="0"/>
              </a:rPr>
              <a:t>estándar, cualquier valor es típico; no hay razones para que 0 no lo sea.</a:t>
            </a:r>
          </a:p>
        </p:txBody>
      </p:sp>
      <p:sp>
        <p:nvSpPr>
          <p:cNvPr id="4" name="3 Rectángulo redondeado"/>
          <p:cNvSpPr/>
          <p:nvPr/>
        </p:nvSpPr>
        <p:spPr>
          <a:xfrm>
            <a:off x="467544" y="3266982"/>
            <a:ext cx="8136904" cy="594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17305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268760"/>
            <a:ext cx="8229600" cy="4968552"/>
          </a:xfrm>
        </p:spPr>
        <p:txBody>
          <a:bodyPr>
            <a:noAutofit/>
          </a:bodyPr>
          <a:lstStyle/>
          <a:p>
            <a:pPr marL="355600" indent="-355600" algn="just">
              <a:lnSpc>
                <a:spcPct val="150000"/>
              </a:lnSpc>
              <a:spcBef>
                <a:spcPts val="0"/>
              </a:spcBef>
              <a:buNone/>
            </a:pPr>
            <a:r>
              <a:rPr lang="es-CO" sz="2000" b="1" dirty="0" smtClean="0">
                <a:latin typeface="Tahoma" pitchFamily="34" charset="0"/>
                <a:ea typeface="Tahoma" pitchFamily="34" charset="0"/>
                <a:cs typeface="Tahoma" pitchFamily="34" charset="0"/>
              </a:rPr>
              <a:t>8. </a:t>
            </a:r>
            <a:r>
              <a:rPr lang="es-CO" sz="2000" dirty="0" smtClean="0">
                <a:latin typeface="Tahoma" pitchFamily="34" charset="0"/>
                <a:ea typeface="Tahoma" pitchFamily="34" charset="0"/>
                <a:cs typeface="Tahoma" pitchFamily="34" charset="0"/>
              </a:rPr>
              <a:t>A </a:t>
            </a:r>
            <a:r>
              <a:rPr lang="es-CO" sz="2000" dirty="0">
                <a:latin typeface="Tahoma" pitchFamily="34" charset="0"/>
                <a:ea typeface="Tahoma" pitchFamily="34" charset="0"/>
                <a:cs typeface="Tahoma" pitchFamily="34" charset="0"/>
              </a:rPr>
              <a:t>un arquitecto se le asignó la </a:t>
            </a:r>
            <a:r>
              <a:rPr lang="es-CO" sz="2000" dirty="0" smtClean="0">
                <a:latin typeface="Tahoma" pitchFamily="34" charset="0"/>
                <a:ea typeface="Tahoma" pitchFamily="34" charset="0"/>
                <a:cs typeface="Tahoma" pitchFamily="34" charset="0"/>
              </a:rPr>
              <a:t>elaboración </a:t>
            </a:r>
            <a:r>
              <a:rPr lang="es-CO" sz="2000" dirty="0">
                <a:latin typeface="Tahoma" pitchFamily="34" charset="0"/>
                <a:ea typeface="Tahoma" pitchFamily="34" charset="0"/>
                <a:cs typeface="Tahoma" pitchFamily="34" charset="0"/>
              </a:rPr>
              <a:t>de los planos de un parque </a:t>
            </a:r>
            <a:r>
              <a:rPr lang="es-CO" sz="2000" dirty="0" smtClean="0">
                <a:latin typeface="Tahoma" pitchFamily="34" charset="0"/>
                <a:ea typeface="Tahoma" pitchFamily="34" charset="0"/>
                <a:cs typeface="Tahoma" pitchFamily="34" charset="0"/>
              </a:rPr>
              <a:t>infantil localizado </a:t>
            </a:r>
            <a:r>
              <a:rPr lang="es-CO" sz="2000" dirty="0">
                <a:latin typeface="Tahoma" pitchFamily="34" charset="0"/>
                <a:ea typeface="Tahoma" pitchFamily="34" charset="0"/>
                <a:cs typeface="Tahoma" pitchFamily="34" charset="0"/>
              </a:rPr>
              <a:t>en un terreno cuadrado. El </a:t>
            </a:r>
            <a:r>
              <a:rPr lang="es-CO" sz="2000" dirty="0" smtClean="0">
                <a:latin typeface="Tahoma" pitchFamily="34" charset="0"/>
                <a:ea typeface="Tahoma" pitchFamily="34" charset="0"/>
                <a:cs typeface="Tahoma" pitchFamily="34" charset="0"/>
              </a:rPr>
              <a:t>arquitecto </a:t>
            </a:r>
            <a:r>
              <a:rPr lang="es-CO" sz="2000" dirty="0">
                <a:latin typeface="Tahoma" pitchFamily="34" charset="0"/>
                <a:ea typeface="Tahoma" pitchFamily="34" charset="0"/>
                <a:cs typeface="Tahoma" pitchFamily="34" charset="0"/>
              </a:rPr>
              <a:t>debe decidir la ubicación de la rueda giratoria. Para esto, modela en el primer cuadrante de un plano cartesiano, que corresponde al piso del parque, una rueda cuyo diámetro mide la tercera parte del tamaño del lado del parque y su </a:t>
            </a:r>
            <a:r>
              <a:rPr lang="es-CO" sz="2000" dirty="0" smtClean="0">
                <a:latin typeface="Tahoma" pitchFamily="34" charset="0"/>
                <a:ea typeface="Tahoma" pitchFamily="34" charset="0"/>
                <a:cs typeface="Tahoma" pitchFamily="34" charset="0"/>
              </a:rPr>
              <a:t>centro </a:t>
            </a:r>
            <a:r>
              <a:rPr lang="es-CO" sz="2000" dirty="0">
                <a:latin typeface="Tahoma" pitchFamily="34" charset="0"/>
                <a:ea typeface="Tahoma" pitchFamily="34" charset="0"/>
                <a:cs typeface="Tahoma" pitchFamily="34" charset="0"/>
              </a:rPr>
              <a:t>se encuentra en el centro del parque. Si el parque mide 12 m de lado, ¿cuál es el plano que dibujó el </a:t>
            </a:r>
            <a:r>
              <a:rPr lang="es-CO" sz="2000" dirty="0" smtClean="0">
                <a:latin typeface="Tahoma" pitchFamily="34" charset="0"/>
                <a:ea typeface="Tahoma" pitchFamily="34" charset="0"/>
                <a:cs typeface="Tahoma" pitchFamily="34" charset="0"/>
              </a:rPr>
              <a:t>arquitecto?</a:t>
            </a:r>
            <a:endParaRPr lang="es-CO"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08051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pic>
        <p:nvPicPr>
          <p:cNvPr id="5" name="Picture 2" descr="D:\Mis Documentos\ANJUSO\TRABAJOS\NOLBERTO CHAZATAR\2015\ICFES 2015\PRIMERA SESION\20150402091554529_000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01902" cy="545894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22980" y="937751"/>
            <a:ext cx="461537" cy="3139321"/>
          </a:xfrm>
          <a:prstGeom prst="rect">
            <a:avLst/>
          </a:prstGeom>
        </p:spPr>
        <p:txBody>
          <a:bodyPr wrap="none">
            <a:spAutoFit/>
          </a:bodyPr>
          <a:lstStyle/>
          <a:p>
            <a:r>
              <a:rPr lang="es-CO" dirty="0">
                <a:latin typeface="Tahoma" pitchFamily="34" charset="0"/>
                <a:ea typeface="Tahoma" pitchFamily="34" charset="0"/>
                <a:cs typeface="Tahoma" pitchFamily="34" charset="0"/>
              </a:rPr>
              <a:t>A</a:t>
            </a:r>
            <a:r>
              <a:rPr lang="es-CO" dirty="0" smtClean="0">
                <a:latin typeface="Tahoma" pitchFamily="34" charset="0"/>
                <a:ea typeface="Tahoma" pitchFamily="34" charset="0"/>
                <a:cs typeface="Tahoma" pitchFamily="34" charset="0"/>
              </a:rPr>
              <a:t>.</a:t>
            </a: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r>
              <a:rPr lang="es-CO" dirty="0" smtClean="0">
                <a:latin typeface="Tahoma" pitchFamily="34" charset="0"/>
                <a:ea typeface="Tahoma" pitchFamily="34" charset="0"/>
                <a:cs typeface="Tahoma" pitchFamily="34" charset="0"/>
              </a:rPr>
              <a:t>B. </a:t>
            </a:r>
            <a:endParaRPr lang="es-CO" dirty="0"/>
          </a:p>
        </p:txBody>
      </p:sp>
      <p:sp>
        <p:nvSpPr>
          <p:cNvPr id="7" name="6 Rectángulo"/>
          <p:cNvSpPr/>
          <p:nvPr/>
        </p:nvSpPr>
        <p:spPr>
          <a:xfrm>
            <a:off x="4788024" y="937751"/>
            <a:ext cx="479106" cy="3139321"/>
          </a:xfrm>
          <a:prstGeom prst="rect">
            <a:avLst/>
          </a:prstGeom>
        </p:spPr>
        <p:txBody>
          <a:bodyPr wrap="none">
            <a:spAutoFit/>
          </a:bodyPr>
          <a:lstStyle/>
          <a:p>
            <a:r>
              <a:rPr lang="es-CO" dirty="0" smtClean="0">
                <a:latin typeface="Tahoma" pitchFamily="34" charset="0"/>
                <a:ea typeface="Tahoma" pitchFamily="34" charset="0"/>
                <a:cs typeface="Tahoma" pitchFamily="34" charset="0"/>
              </a:rPr>
              <a:t>C.</a:t>
            </a: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r>
              <a:rPr lang="es-CO" dirty="0" smtClean="0">
                <a:latin typeface="Tahoma" pitchFamily="34" charset="0"/>
                <a:ea typeface="Tahoma" pitchFamily="34" charset="0"/>
                <a:cs typeface="Tahoma" pitchFamily="34" charset="0"/>
              </a:rPr>
              <a:t>D. </a:t>
            </a:r>
            <a:endParaRPr lang="es-CO" dirty="0"/>
          </a:p>
        </p:txBody>
      </p:sp>
      <p:sp>
        <p:nvSpPr>
          <p:cNvPr id="8" name="7 Rectángulo redondeado"/>
          <p:cNvSpPr/>
          <p:nvPr/>
        </p:nvSpPr>
        <p:spPr>
          <a:xfrm>
            <a:off x="393708" y="3566182"/>
            <a:ext cx="720080" cy="522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109842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836712"/>
                <a:ext cx="8229600" cy="5616624"/>
              </a:xfrm>
            </p:spPr>
            <p:txBody>
              <a:bodyPr>
                <a:noAutofit/>
              </a:bodyPr>
              <a:lstStyle/>
              <a:p>
                <a:pPr marL="355600" indent="-355600" algn="just">
                  <a:spcBef>
                    <a:spcPts val="0"/>
                  </a:spcBef>
                  <a:buNone/>
                </a:pPr>
                <a:r>
                  <a:rPr lang="es-CO" sz="2000" b="1" dirty="0" smtClean="0">
                    <a:latin typeface="Tahoma" pitchFamily="34" charset="0"/>
                    <a:ea typeface="Tahoma" pitchFamily="34" charset="0"/>
                    <a:cs typeface="Tahoma" pitchFamily="34" charset="0"/>
                  </a:rPr>
                  <a:t>9. </a:t>
                </a:r>
                <a:r>
                  <a:rPr lang="es-CO" sz="2000" dirty="0">
                    <a:latin typeface="Tahoma" pitchFamily="34" charset="0"/>
                    <a:ea typeface="Tahoma" pitchFamily="34" charset="0"/>
                    <a:cs typeface="Tahoma" pitchFamily="34" charset="0"/>
                  </a:rPr>
                  <a:t>Un aparato electrónico compuesto por </a:t>
                </a:r>
                <a:r>
                  <a:rPr lang="es-CO" sz="2000" dirty="0" smtClean="0">
                    <a:latin typeface="Tahoma" pitchFamily="34" charset="0"/>
                    <a:ea typeface="Tahoma" pitchFamily="34" charset="0"/>
                    <a:cs typeface="Tahoma" pitchFamily="34" charset="0"/>
                  </a:rPr>
                  <a:t>cuatro </a:t>
                </a:r>
                <a:r>
                  <a:rPr lang="es-CO" sz="2000" dirty="0">
                    <a:latin typeface="Tahoma" pitchFamily="34" charset="0"/>
                    <a:ea typeface="Tahoma" pitchFamily="34" charset="0"/>
                    <a:cs typeface="Tahoma" pitchFamily="34" charset="0"/>
                  </a:rPr>
                  <a:t>partes P, Q, </a:t>
                </a:r>
                <a:r>
                  <a:rPr lang="es-CO" sz="2000" dirty="0" smtClean="0">
                    <a:latin typeface="Tahoma" pitchFamily="34" charset="0"/>
                    <a:ea typeface="Tahoma" pitchFamily="34" charset="0"/>
                    <a:cs typeface="Tahoma" pitchFamily="34" charset="0"/>
                  </a:rPr>
                  <a:t>R y </a:t>
                </a:r>
                <a:r>
                  <a:rPr lang="es-CO" sz="2000" dirty="0">
                    <a:latin typeface="Tahoma" pitchFamily="34" charset="0"/>
                    <a:ea typeface="Tahoma" pitchFamily="34" charset="0"/>
                    <a:cs typeface="Tahoma" pitchFamily="34" charset="0"/>
                  </a:rPr>
                  <a:t>S, solamente funciona </a:t>
                </a:r>
                <a:r>
                  <a:rPr lang="es-CO" sz="2000" dirty="0" smtClean="0">
                    <a:latin typeface="Tahoma" pitchFamily="34" charset="0"/>
                    <a:ea typeface="Tahoma" pitchFamily="34" charset="0"/>
                    <a:cs typeface="Tahoma" pitchFamily="34" charset="0"/>
                  </a:rPr>
                  <a:t>cuando </a:t>
                </a:r>
                <a:r>
                  <a:rPr lang="es-CO" sz="2000" dirty="0">
                    <a:latin typeface="Tahoma" pitchFamily="34" charset="0"/>
                    <a:ea typeface="Tahoma" pitchFamily="34" charset="0"/>
                    <a:cs typeface="Tahoma" pitchFamily="34" charset="0"/>
                  </a:rPr>
                  <a:t>estas se colocan en orden </a:t>
                </a:r>
                <a:r>
                  <a:rPr lang="es-CO" sz="2000" dirty="0" smtClean="0">
                    <a:latin typeface="Tahoma" pitchFamily="34" charset="0"/>
                    <a:ea typeface="Tahoma" pitchFamily="34" charset="0"/>
                    <a:cs typeface="Tahoma" pitchFamily="34" charset="0"/>
                  </a:rPr>
                  <a:t>empezando </a:t>
                </a:r>
                <a:r>
                  <a:rPr lang="es-CO" sz="2000" dirty="0">
                    <a:latin typeface="Tahoma" pitchFamily="34" charset="0"/>
                    <a:ea typeface="Tahoma" pitchFamily="34" charset="0"/>
                    <a:cs typeface="Tahoma" pitchFamily="34" charset="0"/>
                  </a:rPr>
                  <a:t>por aquellas que más corriente dejan </a:t>
                </a:r>
                <a:r>
                  <a:rPr lang="es-CO" sz="2000" dirty="0" smtClean="0">
                    <a:latin typeface="Tahoma" pitchFamily="34" charset="0"/>
                    <a:ea typeface="Tahoma" pitchFamily="34" charset="0"/>
                    <a:cs typeface="Tahoma" pitchFamily="34" charset="0"/>
                  </a:rPr>
                  <a:t>pasar </a:t>
                </a:r>
                <a:r>
                  <a:rPr lang="es-CO" sz="2000" dirty="0">
                    <a:latin typeface="Tahoma" pitchFamily="34" charset="0"/>
                    <a:ea typeface="Tahoma" pitchFamily="34" charset="0"/>
                    <a:cs typeface="Tahoma" pitchFamily="34" charset="0"/>
                  </a:rPr>
                  <a:t>a las que menos corriente dejan pasar. </a:t>
                </a:r>
                <a:r>
                  <a:rPr lang="es-CO" sz="2000" dirty="0" smtClean="0">
                    <a:latin typeface="Tahoma" pitchFamily="34" charset="0"/>
                    <a:ea typeface="Tahoma" pitchFamily="34" charset="0"/>
                    <a:cs typeface="Tahoma" pitchFamily="34" charset="0"/>
                  </a:rPr>
                  <a:t>Un </a:t>
                </a:r>
                <a:r>
                  <a:rPr lang="es-CO" sz="2000" dirty="0">
                    <a:latin typeface="Tahoma" pitchFamily="34" charset="0"/>
                    <a:ea typeface="Tahoma" pitchFamily="34" charset="0"/>
                    <a:cs typeface="Tahoma" pitchFamily="34" charset="0"/>
                  </a:rPr>
                  <a:t>electricista que desea armar el </a:t>
                </a:r>
                <a:r>
                  <a:rPr lang="es-CO" sz="2000" dirty="0" smtClean="0">
                    <a:latin typeface="Tahoma" pitchFamily="34" charset="0"/>
                    <a:ea typeface="Tahoma" pitchFamily="34" charset="0"/>
                    <a:cs typeface="Tahoma" pitchFamily="34" charset="0"/>
                  </a:rPr>
                  <a:t>aparato </a:t>
                </a:r>
                <a:r>
                  <a:rPr lang="es-CO" sz="2000" dirty="0">
                    <a:latin typeface="Tahoma" pitchFamily="34" charset="0"/>
                    <a:ea typeface="Tahoma" pitchFamily="34" charset="0"/>
                    <a:cs typeface="Tahoma" pitchFamily="34" charset="0"/>
                  </a:rPr>
                  <a:t>mide el paso de corriente de cada parte </a:t>
                </a:r>
                <a:r>
                  <a:rPr lang="es-CO" sz="2000" dirty="0" smtClean="0">
                    <a:latin typeface="Tahoma" pitchFamily="34" charset="0"/>
                    <a:ea typeface="Tahoma" pitchFamily="34" charset="0"/>
                    <a:cs typeface="Tahoma" pitchFamily="34" charset="0"/>
                  </a:rPr>
                  <a:t>obteniendo </a:t>
                </a:r>
                <a:r>
                  <a:rPr lang="es-CO" sz="2000" dirty="0">
                    <a:latin typeface="Tahoma" pitchFamily="34" charset="0"/>
                    <a:ea typeface="Tahoma" pitchFamily="34" charset="0"/>
                    <a:cs typeface="Tahoma" pitchFamily="34" charset="0"/>
                  </a:rPr>
                  <a:t>las siguientes medidas</a:t>
                </a:r>
                <a:r>
                  <a:rPr lang="es-CO" sz="2000" dirty="0" smtClean="0">
                    <a:latin typeface="Tahoma" pitchFamily="34" charset="0"/>
                    <a:ea typeface="Tahoma" pitchFamily="34" charset="0"/>
                    <a:cs typeface="Tahoma" pitchFamily="34" charset="0"/>
                  </a:rPr>
                  <a:t>:</a:t>
                </a:r>
              </a:p>
              <a:p>
                <a:pPr marL="355600" indent="-355600" algn="just">
                  <a:spcBef>
                    <a:spcPts val="0"/>
                  </a:spcBef>
                  <a:buNone/>
                </a:pPr>
                <a:endParaRPr lang="es-CO" sz="1000" dirty="0">
                  <a:latin typeface="Tahoma" pitchFamily="34" charset="0"/>
                  <a:ea typeface="Tahoma" pitchFamily="34" charset="0"/>
                  <a:cs typeface="Tahoma" pitchFamily="34" charset="0"/>
                </a:endParaRPr>
              </a:p>
              <a:p>
                <a:pPr marL="355600" indent="-355600" algn="just">
                  <a:spcBef>
                    <a:spcPts val="0"/>
                  </a:spcBef>
                  <a:buNone/>
                </a:pPr>
                <a:r>
                  <a:rPr lang="es-CO" sz="2000" dirty="0" smtClean="0">
                    <a:latin typeface="Tahoma" pitchFamily="34" charset="0"/>
                    <a:ea typeface="Tahoma" pitchFamily="34" charset="0"/>
                    <a:cs typeface="Tahoma" pitchFamily="34" charset="0"/>
                  </a:rPr>
                  <a:t>	</a:t>
                </a:r>
                <a14:m>
                  <m:oMath xmlns:m="http://schemas.openxmlformats.org/officeDocument/2006/math">
                    <m:r>
                      <a:rPr lang="es-CO" sz="2400" b="0" i="1" smtClean="0">
                        <a:latin typeface="Cambria Math"/>
                        <a:ea typeface="Tahoma" pitchFamily="34" charset="0"/>
                        <a:cs typeface="Tahoma" pitchFamily="34" charset="0"/>
                      </a:rPr>
                      <m:t>𝑃</m:t>
                    </m:r>
                    <m:r>
                      <a:rPr lang="es-CO" sz="2400" b="0" i="1" smtClean="0">
                        <a:latin typeface="Cambria Math"/>
                        <a:ea typeface="Tahoma" pitchFamily="34" charset="0"/>
                        <a:cs typeface="Tahoma" pitchFamily="34" charset="0"/>
                      </a:rPr>
                      <m:t>=</m:t>
                    </m:r>
                    <m:f>
                      <m:fPr>
                        <m:ctrlPr>
                          <a:rPr lang="es-CO" sz="2400" b="0" i="1" smtClean="0">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100</m:t>
                        </m:r>
                      </m:num>
                      <m:den>
                        <m:r>
                          <a:rPr lang="es-CO" sz="2400" b="0" i="1" smtClean="0">
                            <a:latin typeface="Cambria Math"/>
                            <a:ea typeface="Tahoma" pitchFamily="34" charset="0"/>
                            <a:cs typeface="Tahoma" pitchFamily="34" charset="0"/>
                          </a:rPr>
                          <m:t>6</m:t>
                        </m:r>
                      </m:den>
                    </m:f>
                  </m:oMath>
                </a14:m>
                <a:r>
                  <a:rPr lang="es-CO" sz="2000" dirty="0" smtClean="0">
                    <a:latin typeface="Tahoma" pitchFamily="34" charset="0"/>
                    <a:ea typeface="Tahoma" pitchFamily="34" charset="0"/>
                    <a:cs typeface="Tahoma" pitchFamily="34" charset="0"/>
                  </a:rPr>
                  <a:t>	</a:t>
                </a:r>
                <a:r>
                  <a:rPr lang="es-CO" sz="2000" dirty="0">
                    <a:ea typeface="Tahoma" pitchFamily="34" charset="0"/>
                    <a:cs typeface="Tahoma" pitchFamily="34" charset="0"/>
                  </a:rPr>
                  <a:t> </a:t>
                </a:r>
                <a:r>
                  <a:rPr lang="es-CO" sz="2000" dirty="0" smtClean="0">
                    <a:ea typeface="Tahoma" pitchFamily="34" charset="0"/>
                    <a:cs typeface="Tahoma" pitchFamily="34" charset="0"/>
                  </a:rPr>
                  <a:t>	</a:t>
                </a:r>
                <a14:m>
                  <m:oMath xmlns:m="http://schemas.openxmlformats.org/officeDocument/2006/math">
                    <m:r>
                      <m:rPr>
                        <m:sty m:val="p"/>
                      </m:rPr>
                      <a:rPr lang="es-CO" sz="2000" b="0" i="0" smtClean="0">
                        <a:latin typeface="Cambria Math"/>
                        <a:ea typeface="Tahoma" pitchFamily="34" charset="0"/>
                        <a:cs typeface="Tahoma" pitchFamily="34" charset="0"/>
                      </a:rPr>
                      <m:t>Q</m:t>
                    </m:r>
                    <m:r>
                      <a:rPr lang="es-CO" sz="2000" i="1">
                        <a:latin typeface="Cambria Math"/>
                        <a:ea typeface="Tahoma" pitchFamily="34" charset="0"/>
                        <a:cs typeface="Tahoma" pitchFamily="34" charset="0"/>
                      </a:rPr>
                      <m:t>=</m:t>
                    </m:r>
                    <m:r>
                      <a:rPr lang="es-CO" sz="2000" b="0" i="1" smtClean="0">
                        <a:latin typeface="Cambria Math"/>
                        <a:ea typeface="Tahoma" pitchFamily="34" charset="0"/>
                        <a:cs typeface="Tahoma" pitchFamily="34" charset="0"/>
                      </a:rPr>
                      <m:t>11,</m:t>
                    </m:r>
                    <m:acc>
                      <m:accPr>
                        <m:chr m:val="̅"/>
                        <m:ctrlPr>
                          <a:rPr lang="es-CO" sz="2000" b="0" i="1" smtClean="0">
                            <a:latin typeface="Cambria Math"/>
                            <a:ea typeface="Tahoma" pitchFamily="34" charset="0"/>
                            <a:cs typeface="Tahoma" pitchFamily="34" charset="0"/>
                          </a:rPr>
                        </m:ctrlPr>
                      </m:accPr>
                      <m:e>
                        <m:r>
                          <a:rPr lang="es-CO" sz="2000" b="0" i="1" smtClean="0">
                            <a:latin typeface="Cambria Math"/>
                            <a:ea typeface="Tahoma" pitchFamily="34" charset="0"/>
                            <a:cs typeface="Tahoma" pitchFamily="34" charset="0"/>
                          </a:rPr>
                          <m:t>1</m:t>
                        </m:r>
                      </m:e>
                    </m:acc>
                  </m:oMath>
                </a14:m>
                <a:r>
                  <a:rPr lang="es-CO" sz="2000" dirty="0" smtClean="0">
                    <a:latin typeface="Tahoma" pitchFamily="34" charset="0"/>
                    <a:ea typeface="Tahoma" pitchFamily="34" charset="0"/>
                    <a:cs typeface="Tahoma" pitchFamily="34" charset="0"/>
                  </a:rPr>
                  <a:t>	  </a:t>
                </a:r>
                <a:r>
                  <a:rPr lang="es-CO" sz="2000" dirty="0" smtClean="0">
                    <a:ea typeface="Tahoma" pitchFamily="34" charset="0"/>
                    <a:cs typeface="Tahoma" pitchFamily="34" charset="0"/>
                  </a:rPr>
                  <a:t> </a:t>
                </a:r>
                <a14:m>
                  <m:oMath xmlns:m="http://schemas.openxmlformats.org/officeDocument/2006/math">
                    <m:r>
                      <a:rPr lang="es-CO" sz="2000" b="0" i="1" smtClean="0">
                        <a:latin typeface="Cambria Math"/>
                        <a:ea typeface="Tahoma" pitchFamily="34" charset="0"/>
                        <a:cs typeface="Tahoma" pitchFamily="34" charset="0"/>
                      </a:rPr>
                      <m:t>𝑅</m:t>
                    </m:r>
                    <m:r>
                      <a:rPr lang="es-CO" sz="2000" i="1">
                        <a:latin typeface="Cambria Math"/>
                        <a:ea typeface="Tahoma" pitchFamily="34" charset="0"/>
                        <a:cs typeface="Tahoma" pitchFamily="34" charset="0"/>
                      </a:rPr>
                      <m:t>=</m:t>
                    </m:r>
                    <m:f>
                      <m:fPr>
                        <m:ctrlPr>
                          <a:rPr lang="es-CO" sz="2000" i="1">
                            <a:latin typeface="Cambria Math"/>
                            <a:ea typeface="Tahoma" pitchFamily="34" charset="0"/>
                            <a:cs typeface="Tahoma" pitchFamily="34" charset="0"/>
                          </a:rPr>
                        </m:ctrlPr>
                      </m:fPr>
                      <m:num>
                        <m:r>
                          <a:rPr lang="es-CO" sz="2000" i="1">
                            <a:latin typeface="Cambria Math"/>
                            <a:ea typeface="Tahoma" pitchFamily="34" charset="0"/>
                            <a:cs typeface="Tahoma" pitchFamily="34" charset="0"/>
                          </a:rPr>
                          <m:t>100</m:t>
                        </m:r>
                      </m:num>
                      <m:den>
                        <m:r>
                          <a:rPr lang="es-CO" sz="2000" b="0" i="1" smtClean="0">
                            <a:latin typeface="Cambria Math"/>
                            <a:ea typeface="Tahoma" pitchFamily="34" charset="0"/>
                            <a:cs typeface="Tahoma" pitchFamily="34" charset="0"/>
                          </a:rPr>
                          <m:t>3</m:t>
                        </m:r>
                      </m:den>
                    </m:f>
                  </m:oMath>
                </a14:m>
                <a:r>
                  <a:rPr lang="es-CO" sz="2000" dirty="0" smtClean="0">
                    <a:latin typeface="Tahoma" pitchFamily="34" charset="0"/>
                    <a:ea typeface="Tahoma" pitchFamily="34" charset="0"/>
                    <a:cs typeface="Tahoma" pitchFamily="34" charset="0"/>
                  </a:rPr>
                  <a:t>	</a:t>
                </a:r>
                <a14:m>
                  <m:oMath xmlns:m="http://schemas.openxmlformats.org/officeDocument/2006/math">
                    <m:r>
                      <a:rPr lang="es-CO" sz="2000" b="0" i="0" smtClean="0">
                        <a:latin typeface="Cambria Math"/>
                        <a:ea typeface="Tahoma" pitchFamily="34" charset="0"/>
                        <a:cs typeface="Tahoma" pitchFamily="34" charset="0"/>
                      </a:rPr>
                      <m:t>      </m:t>
                    </m:r>
                    <m:r>
                      <m:rPr>
                        <m:sty m:val="p"/>
                      </m:rPr>
                      <a:rPr lang="es-CO" sz="2000" b="0" i="0" smtClean="0">
                        <a:latin typeface="Cambria Math"/>
                        <a:ea typeface="Tahoma" pitchFamily="34" charset="0"/>
                        <a:cs typeface="Tahoma" pitchFamily="34" charset="0"/>
                      </a:rPr>
                      <m:t>S</m:t>
                    </m:r>
                    <m:r>
                      <a:rPr lang="es-CO" sz="2000" i="1">
                        <a:latin typeface="Cambria Math"/>
                        <a:ea typeface="Tahoma" pitchFamily="34" charset="0"/>
                        <a:cs typeface="Tahoma" pitchFamily="34" charset="0"/>
                      </a:rPr>
                      <m:t>=</m:t>
                    </m:r>
                    <m:r>
                      <a:rPr lang="es-CO" sz="2000" b="0" i="1" smtClean="0">
                        <a:latin typeface="Cambria Math"/>
                        <a:ea typeface="Tahoma" pitchFamily="34" charset="0"/>
                        <a:cs typeface="Tahoma" pitchFamily="34" charset="0"/>
                      </a:rPr>
                      <m:t>8</m:t>
                    </m:r>
                    <m:r>
                      <a:rPr lang="es-CO" sz="2000" i="1">
                        <a:latin typeface="Cambria Math"/>
                        <a:ea typeface="Tahoma" pitchFamily="34" charset="0"/>
                        <a:cs typeface="Tahoma" pitchFamily="34" charset="0"/>
                      </a:rPr>
                      <m:t>,</m:t>
                    </m:r>
                    <m:acc>
                      <m:accPr>
                        <m:chr m:val="̅"/>
                        <m:ctrlPr>
                          <a:rPr lang="es-CO" sz="2000" i="1">
                            <a:latin typeface="Cambria Math"/>
                            <a:ea typeface="Tahoma" pitchFamily="34" charset="0"/>
                            <a:cs typeface="Tahoma" pitchFamily="34" charset="0"/>
                          </a:rPr>
                        </m:ctrlPr>
                      </m:accPr>
                      <m:e>
                        <m:r>
                          <a:rPr lang="es-CO" sz="2000" b="0" i="1" smtClean="0">
                            <a:latin typeface="Cambria Math"/>
                            <a:ea typeface="Tahoma" pitchFamily="34" charset="0"/>
                            <a:cs typeface="Tahoma" pitchFamily="34" charset="0"/>
                          </a:rPr>
                          <m:t>3</m:t>
                        </m:r>
                      </m:e>
                    </m:acc>
                  </m:oMath>
                </a14:m>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¿En qué orden debe el electricista colocar las partes del dispositivo para que este funcione</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1000" dirty="0">
                  <a:latin typeface="Tahoma" pitchFamily="34" charset="0"/>
                  <a:ea typeface="Tahoma" pitchFamily="34" charset="0"/>
                  <a:cs typeface="Tahoma" pitchFamily="34" charset="0"/>
                </a:endParaRP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A.   S</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Q, P y </a:t>
                </a:r>
                <a:r>
                  <a:rPr lang="es-CO" sz="2000" dirty="0">
                    <a:latin typeface="Tahoma" pitchFamily="34" charset="0"/>
                    <a:ea typeface="Tahoma" pitchFamily="34" charset="0"/>
                    <a:cs typeface="Tahoma" pitchFamily="34" charset="0"/>
                  </a:rPr>
                  <a:t>R.</a:t>
                </a: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B.   P</a:t>
                </a:r>
                <a:r>
                  <a:rPr lang="es-CO" sz="2000" dirty="0">
                    <a:latin typeface="Tahoma" pitchFamily="34" charset="0"/>
                    <a:ea typeface="Tahoma" pitchFamily="34" charset="0"/>
                    <a:cs typeface="Tahoma" pitchFamily="34" charset="0"/>
                  </a:rPr>
                  <a:t>, R, Q y S.</a:t>
                </a: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C.   R, P, Q y </a:t>
                </a:r>
                <a:r>
                  <a:rPr lang="es-CO" sz="2000" dirty="0">
                    <a:latin typeface="Tahoma" pitchFamily="34" charset="0"/>
                    <a:ea typeface="Tahoma" pitchFamily="34" charset="0"/>
                    <a:cs typeface="Tahoma" pitchFamily="34" charset="0"/>
                  </a:rPr>
                  <a:t>S.</a:t>
                </a: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D.   Q</a:t>
                </a:r>
                <a:r>
                  <a:rPr lang="es-CO" sz="2000" dirty="0">
                    <a:latin typeface="Tahoma" pitchFamily="34" charset="0"/>
                    <a:ea typeface="Tahoma" pitchFamily="34" charset="0"/>
                    <a:cs typeface="Tahoma" pitchFamily="34" charset="0"/>
                  </a:rPr>
                  <a:t>, S, R y P</a:t>
                </a:r>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836712"/>
                <a:ext cx="8229600" cy="5616624"/>
              </a:xfrm>
              <a:blipFill rotWithShape="1">
                <a:blip r:embed="rId2"/>
                <a:stretch>
                  <a:fillRect l="-741" t="-542" r="-741"/>
                </a:stretch>
              </a:blipFill>
            </p:spPr>
            <p:txBody>
              <a:bodyPr/>
              <a:lstStyle/>
              <a:p>
                <a:r>
                  <a:rPr lang="es-CO">
                    <a:noFill/>
                  </a:rPr>
                  <a:t> </a:t>
                </a:r>
              </a:p>
            </p:txBody>
          </p:sp>
        </mc:Fallback>
      </mc:AlternateContent>
      <p:sp>
        <p:nvSpPr>
          <p:cNvPr id="4" name="3 Rectángulo redondeado"/>
          <p:cNvSpPr/>
          <p:nvPr/>
        </p:nvSpPr>
        <p:spPr>
          <a:xfrm>
            <a:off x="467544" y="5517232"/>
            <a:ext cx="2016224" cy="234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78547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80728"/>
            <a:ext cx="8229600" cy="4896544"/>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10</a:t>
            </a:r>
            <a:r>
              <a:rPr lang="es-CO" sz="2000" b="1"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Según un grupo de especialistas, un pozo de petróleo tiene la forma que se observa en la </a:t>
            </a:r>
            <a:r>
              <a:rPr lang="es-CO" sz="2000" dirty="0" smtClean="0">
                <a:latin typeface="Tahoma" pitchFamily="34" charset="0"/>
                <a:ea typeface="Tahoma" pitchFamily="34" charset="0"/>
                <a:cs typeface="Tahoma" pitchFamily="34" charset="0"/>
              </a:rPr>
              <a:t>figura.</a:t>
            </a:r>
            <a:endParaRPr lang="es-CO" sz="2000" dirty="0">
              <a:latin typeface="Tahoma" pitchFamily="34" charset="0"/>
              <a:ea typeface="Tahoma" pitchFamily="34" charset="0"/>
              <a:cs typeface="Tahoma" pitchFamily="34" charset="0"/>
            </a:endParaRPr>
          </a:p>
        </p:txBody>
      </p:sp>
      <p:pic>
        <p:nvPicPr>
          <p:cNvPr id="11266" name="Picture 2" descr="D:\Mis Documentos\ANJUSO\TRABAJOS\NOLBERTO CHAZATAR\2015\ICFES 2015\PRIMERA SESION\20150402091554529_000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1720" y="2060848"/>
            <a:ext cx="5382766" cy="389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9162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80728"/>
                <a:ext cx="8229600" cy="4896544"/>
              </a:xfrm>
            </p:spPr>
            <p:txBody>
              <a:bodyPr>
                <a:noAutofit/>
              </a:bodyPr>
              <a:lstStyle/>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Se conocen las medidas del pozo completo, es decir: M = 200 m,                N </a:t>
                </a:r>
                <a:r>
                  <a:rPr lang="es-CO" sz="2000" dirty="0">
                    <a:latin typeface="Tahoma" pitchFamily="34" charset="0"/>
                    <a:ea typeface="Tahoma" pitchFamily="34" charset="0"/>
                    <a:cs typeface="Tahoma" pitchFamily="34" charset="0"/>
                  </a:rPr>
                  <a:t>= 150 m y O = 180 m. Además los segmentos O y O' son </a:t>
                </a:r>
                <a:r>
                  <a:rPr lang="es-CO" sz="2000" dirty="0" smtClean="0">
                    <a:latin typeface="Tahoma" pitchFamily="34" charset="0"/>
                    <a:ea typeface="Tahoma" pitchFamily="34" charset="0"/>
                    <a:cs typeface="Tahoma" pitchFamily="34" charset="0"/>
                  </a:rPr>
                  <a:t>paralelos </a:t>
                </a:r>
                <a:r>
                  <a:rPr lang="es-CO" sz="2000" dirty="0">
                    <a:latin typeface="Tahoma" pitchFamily="34" charset="0"/>
                    <a:ea typeface="Tahoma" pitchFamily="34" charset="0"/>
                    <a:cs typeface="Tahoma" pitchFamily="34" charset="0"/>
                  </a:rPr>
                  <a:t>y se conoce que la longitud de O' = 100 m. Las medidas de </a:t>
                </a:r>
                <a:r>
                  <a:rPr lang="es-CO" sz="2000" dirty="0" smtClean="0">
                    <a:latin typeface="Tahoma" pitchFamily="34" charset="0"/>
                    <a:ea typeface="Tahoma" pitchFamily="34" charset="0"/>
                    <a:cs typeface="Tahoma" pitchFamily="34" charset="0"/>
                  </a:rPr>
                  <a:t>M‘ y </a:t>
                </a:r>
                <a:r>
                  <a:rPr lang="es-CO" sz="2000" dirty="0">
                    <a:latin typeface="Tahoma" pitchFamily="34" charset="0"/>
                    <a:ea typeface="Tahoma" pitchFamily="34" charset="0"/>
                    <a:cs typeface="Tahoma" pitchFamily="34" charset="0"/>
                  </a:rPr>
                  <a:t>N' son, respectivamente</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r>
                  <a:rPr lang="es-CO" sz="2000" dirty="0">
                    <a:latin typeface="Tahoma" pitchFamily="34" charset="0"/>
                    <a:ea typeface="Tahoma" pitchFamily="34" charset="0"/>
                    <a:cs typeface="Tahoma" pitchFamily="34" charset="0"/>
                  </a:rPr>
                  <a:t>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a:t>
                </a:r>
                <a14:m>
                  <m:oMath xmlns:m="http://schemas.openxmlformats.org/officeDocument/2006/math">
                    <m:f>
                      <m:fPr>
                        <m:ctrlPr>
                          <a:rPr lang="es-CO" sz="2800" i="1" smtClean="0">
                            <a:latin typeface="Cambria Math"/>
                            <a:ea typeface="Tahoma" pitchFamily="34" charset="0"/>
                            <a:cs typeface="Tahoma" pitchFamily="34" charset="0"/>
                          </a:rPr>
                        </m:ctrlPr>
                      </m:fPr>
                      <m:num>
                        <m:r>
                          <a:rPr lang="es-CO" sz="2800" b="0" i="1" smtClean="0">
                            <a:latin typeface="Cambria Math"/>
                            <a:ea typeface="Tahoma" pitchFamily="34" charset="0"/>
                            <a:cs typeface="Tahoma" pitchFamily="34" charset="0"/>
                          </a:rPr>
                          <m:t>1.000</m:t>
                        </m:r>
                      </m:num>
                      <m:den>
                        <m:r>
                          <a:rPr lang="es-CO" sz="2800" b="0" i="1" smtClean="0">
                            <a:latin typeface="Cambria Math"/>
                            <a:ea typeface="Tahoma" pitchFamily="34" charset="0"/>
                            <a:cs typeface="Tahoma" pitchFamily="34" charset="0"/>
                          </a:rPr>
                          <m:t>9</m:t>
                        </m:r>
                      </m:den>
                    </m:f>
                  </m:oMath>
                </a14:m>
                <a:r>
                  <a:rPr lang="es-CO" sz="2400" dirty="0" smtClean="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y  </a:t>
                </a:r>
                <a14:m>
                  <m:oMath xmlns:m="http://schemas.openxmlformats.org/officeDocument/2006/math">
                    <m:f>
                      <m:fPr>
                        <m:ctrlPr>
                          <a:rPr lang="es-CO" sz="2800" i="1">
                            <a:latin typeface="Cambria Math"/>
                            <a:ea typeface="Tahoma" pitchFamily="34" charset="0"/>
                            <a:cs typeface="Tahoma" pitchFamily="34" charset="0"/>
                          </a:rPr>
                        </m:ctrlPr>
                      </m:fPr>
                      <m:num>
                        <m:r>
                          <a:rPr lang="es-CO" sz="2800" b="0" i="1" smtClean="0">
                            <a:latin typeface="Cambria Math"/>
                            <a:ea typeface="Tahoma" pitchFamily="34" charset="0"/>
                            <a:cs typeface="Tahoma" pitchFamily="34" charset="0"/>
                          </a:rPr>
                          <m:t>25</m:t>
                        </m:r>
                        <m:r>
                          <a:rPr lang="es-CO" sz="2800" i="1">
                            <a:latin typeface="Cambria Math"/>
                            <a:ea typeface="Tahoma" pitchFamily="34" charset="0"/>
                            <a:cs typeface="Tahoma" pitchFamily="34" charset="0"/>
                          </a:rPr>
                          <m:t>0</m:t>
                        </m:r>
                      </m:num>
                      <m:den>
                        <m:r>
                          <a:rPr lang="es-CO" sz="2800" b="0" i="1" smtClean="0">
                            <a:latin typeface="Cambria Math"/>
                            <a:ea typeface="Tahoma" pitchFamily="34" charset="0"/>
                            <a:cs typeface="Tahoma" pitchFamily="34" charset="0"/>
                          </a:rPr>
                          <m:t>3</m:t>
                        </m:r>
                      </m:den>
                    </m:f>
                  </m:oMath>
                </a14:m>
                <a:r>
                  <a:rPr lang="es-CO" sz="2400"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		C</a:t>
                </a:r>
                <a:r>
                  <a:rPr lang="es-CO" sz="2000" dirty="0" smtClean="0">
                    <a:latin typeface="Tahoma" pitchFamily="34" charset="0"/>
                    <a:ea typeface="Tahoma" pitchFamily="34" charset="0"/>
                    <a:cs typeface="Tahoma" pitchFamily="34" charset="0"/>
                  </a:rPr>
                  <a:t>. </a:t>
                </a:r>
                <a14:m>
                  <m:oMath xmlns:m="http://schemas.openxmlformats.org/officeDocument/2006/math">
                    <m:f>
                      <m:fPr>
                        <m:ctrlPr>
                          <a:rPr lang="es-CO" sz="2800" i="1">
                            <a:latin typeface="Cambria Math"/>
                            <a:ea typeface="Tahoma" pitchFamily="34" charset="0"/>
                            <a:cs typeface="Tahoma" pitchFamily="34" charset="0"/>
                          </a:rPr>
                        </m:ctrlPr>
                      </m:fPr>
                      <m:num>
                        <m:r>
                          <a:rPr lang="es-CO" sz="2800" i="1">
                            <a:latin typeface="Cambria Math"/>
                            <a:ea typeface="Tahoma" pitchFamily="34" charset="0"/>
                            <a:cs typeface="Tahoma" pitchFamily="34" charset="0"/>
                          </a:rPr>
                          <m:t>1.000</m:t>
                        </m:r>
                      </m:num>
                      <m:den>
                        <m:r>
                          <a:rPr lang="es-CO" sz="2800" i="1">
                            <a:latin typeface="Cambria Math"/>
                            <a:ea typeface="Tahoma" pitchFamily="34" charset="0"/>
                            <a:cs typeface="Tahoma" pitchFamily="34" charset="0"/>
                          </a:rPr>
                          <m:t>9</m:t>
                        </m:r>
                      </m:den>
                    </m:f>
                  </m:oMath>
                </a14:m>
                <a:r>
                  <a:rPr lang="es-CO" sz="1800" dirty="0">
                    <a:latin typeface="Tahoma" pitchFamily="34" charset="0"/>
                    <a:ea typeface="Tahoma" pitchFamily="34" charset="0"/>
                    <a:cs typeface="Tahoma" pitchFamily="34" charset="0"/>
                  </a:rPr>
                  <a:t> </a:t>
                </a:r>
                <a:r>
                  <a:rPr lang="es-CO" sz="1600" dirty="0">
                    <a:latin typeface="Tahoma" pitchFamily="34" charset="0"/>
                    <a:ea typeface="Tahoma" pitchFamily="34" charset="0"/>
                    <a:cs typeface="Tahoma" pitchFamily="34" charset="0"/>
                  </a:rPr>
                  <a:t>y  </a:t>
                </a:r>
                <a14:m>
                  <m:oMath xmlns:m="http://schemas.openxmlformats.org/officeDocument/2006/math">
                    <m:f>
                      <m:fPr>
                        <m:ctrlPr>
                          <a:rPr lang="es-CO" sz="2800" i="1">
                            <a:latin typeface="Cambria Math"/>
                            <a:ea typeface="Tahoma" pitchFamily="34" charset="0"/>
                            <a:cs typeface="Tahoma" pitchFamily="34" charset="0"/>
                          </a:rPr>
                        </m:ctrlPr>
                      </m:fPr>
                      <m:num>
                        <m:r>
                          <a:rPr lang="es-CO" sz="2800" b="0" i="1" smtClean="0">
                            <a:latin typeface="Cambria Math"/>
                            <a:ea typeface="Tahoma" pitchFamily="34" charset="0"/>
                            <a:cs typeface="Tahoma" pitchFamily="34" charset="0"/>
                          </a:rPr>
                          <m:t>2.700</m:t>
                        </m:r>
                      </m:num>
                      <m:den>
                        <m:r>
                          <a:rPr lang="es-CO" sz="2800" b="0" i="1" smtClean="0">
                            <a:latin typeface="Cambria Math"/>
                            <a:ea typeface="Tahoma" pitchFamily="34" charset="0"/>
                            <a:cs typeface="Tahoma" pitchFamily="34" charset="0"/>
                          </a:rPr>
                          <m:t>10</m:t>
                        </m:r>
                      </m:den>
                    </m:f>
                  </m:oMath>
                </a14:m>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a:t>
                </a:r>
                <a14:m>
                  <m:oMath xmlns:m="http://schemas.openxmlformats.org/officeDocument/2006/math">
                    <m:f>
                      <m:fPr>
                        <m:ctrlPr>
                          <a:rPr lang="es-CO" sz="2800" i="1" smtClean="0">
                            <a:latin typeface="Cambria Math"/>
                            <a:ea typeface="Tahoma" pitchFamily="34" charset="0"/>
                            <a:cs typeface="Tahoma" pitchFamily="34" charset="0"/>
                          </a:rPr>
                        </m:ctrlPr>
                      </m:fPr>
                      <m:num>
                        <m:r>
                          <a:rPr lang="es-CO" sz="2800" i="1">
                            <a:latin typeface="Cambria Math"/>
                            <a:ea typeface="Tahoma" pitchFamily="34" charset="0"/>
                            <a:cs typeface="Tahoma" pitchFamily="34" charset="0"/>
                          </a:rPr>
                          <m:t>250</m:t>
                        </m:r>
                      </m:num>
                      <m:den>
                        <m:r>
                          <a:rPr lang="es-CO" sz="2800" i="1">
                            <a:latin typeface="Cambria Math"/>
                            <a:ea typeface="Tahoma" pitchFamily="34" charset="0"/>
                            <a:cs typeface="Tahoma" pitchFamily="34" charset="0"/>
                          </a:rPr>
                          <m:t>3</m:t>
                        </m:r>
                      </m:den>
                    </m:f>
                  </m:oMath>
                </a14:m>
                <a:r>
                  <a:rPr lang="es-CO" sz="2000" dirty="0">
                    <a:latin typeface="Tahoma" pitchFamily="34" charset="0"/>
                    <a:ea typeface="Tahoma" pitchFamily="34" charset="0"/>
                    <a:cs typeface="Tahoma" pitchFamily="34" charset="0"/>
                  </a:rPr>
                  <a:t>	y </a:t>
                </a:r>
                <a:r>
                  <a:rPr lang="es-CO" sz="2000" dirty="0" smtClean="0">
                    <a:ea typeface="Tahoma" pitchFamily="34" charset="0"/>
                    <a:cs typeface="Tahoma" pitchFamily="34" charset="0"/>
                  </a:rPr>
                  <a:t> </a:t>
                </a:r>
                <a14:m>
                  <m:oMath xmlns:m="http://schemas.openxmlformats.org/officeDocument/2006/math">
                    <m:f>
                      <m:fPr>
                        <m:ctrlPr>
                          <a:rPr lang="es-CO" sz="2800" i="1">
                            <a:latin typeface="Cambria Math"/>
                            <a:ea typeface="Tahoma" pitchFamily="34" charset="0"/>
                            <a:cs typeface="Tahoma" pitchFamily="34" charset="0"/>
                          </a:rPr>
                        </m:ctrlPr>
                      </m:fPr>
                      <m:num>
                        <m:r>
                          <a:rPr lang="es-CO" sz="2800" i="1">
                            <a:latin typeface="Cambria Math"/>
                            <a:ea typeface="Tahoma" pitchFamily="34" charset="0"/>
                            <a:cs typeface="Tahoma" pitchFamily="34" charset="0"/>
                          </a:rPr>
                          <m:t>1.000</m:t>
                        </m:r>
                      </m:num>
                      <m:den>
                        <m:r>
                          <a:rPr lang="es-CO" sz="2800" i="1">
                            <a:latin typeface="Cambria Math"/>
                            <a:ea typeface="Tahoma" pitchFamily="34" charset="0"/>
                            <a:cs typeface="Tahoma" pitchFamily="34" charset="0"/>
                          </a:rPr>
                          <m:t>9</m:t>
                        </m:r>
                      </m:den>
                    </m:f>
                    <m:r>
                      <a:rPr lang="es-CO" sz="2800" i="1">
                        <a:latin typeface="Cambria Math"/>
                        <a:ea typeface="Tahoma" pitchFamily="34" charset="0"/>
                        <a:cs typeface="Tahoma" pitchFamily="34" charset="0"/>
                      </a:rPr>
                      <m:t> </m:t>
                    </m:r>
                  </m:oMath>
                </a14:m>
                <a:r>
                  <a:rPr lang="es-CO" sz="2000" dirty="0" smtClean="0">
                    <a:latin typeface="Tahoma" pitchFamily="34" charset="0"/>
                    <a:ea typeface="Tahoma" pitchFamily="34" charset="0"/>
                    <a:cs typeface="Tahoma" pitchFamily="34" charset="0"/>
                  </a:rPr>
                  <a:t>		D. </a:t>
                </a:r>
                <a14:m>
                  <m:oMath xmlns:m="http://schemas.openxmlformats.org/officeDocument/2006/math">
                    <m:f>
                      <m:fPr>
                        <m:ctrlPr>
                          <a:rPr lang="es-CO" sz="2800" i="1">
                            <a:latin typeface="Cambria Math"/>
                            <a:ea typeface="Tahoma" pitchFamily="34" charset="0"/>
                            <a:cs typeface="Tahoma" pitchFamily="34" charset="0"/>
                          </a:rPr>
                        </m:ctrlPr>
                      </m:fPr>
                      <m:num>
                        <m:r>
                          <a:rPr lang="es-CO" sz="2800" b="0" i="1" smtClean="0">
                            <a:latin typeface="Cambria Math"/>
                            <a:ea typeface="Tahoma" pitchFamily="34" charset="0"/>
                            <a:cs typeface="Tahoma" pitchFamily="34" charset="0"/>
                          </a:rPr>
                          <m:t>3</m:t>
                        </m:r>
                        <m:r>
                          <a:rPr lang="es-CO" sz="2800" i="1">
                            <a:latin typeface="Cambria Math"/>
                            <a:ea typeface="Tahoma" pitchFamily="34" charset="0"/>
                            <a:cs typeface="Tahoma" pitchFamily="34" charset="0"/>
                          </a:rPr>
                          <m:t>.</m:t>
                        </m:r>
                        <m:r>
                          <a:rPr lang="es-CO" sz="2800" b="0" i="1" smtClean="0">
                            <a:latin typeface="Cambria Math"/>
                            <a:ea typeface="Tahoma" pitchFamily="34" charset="0"/>
                            <a:cs typeface="Tahoma" pitchFamily="34" charset="0"/>
                          </a:rPr>
                          <m:t>6</m:t>
                        </m:r>
                        <m:r>
                          <a:rPr lang="es-CO" sz="2800" i="1">
                            <a:latin typeface="Cambria Math"/>
                            <a:ea typeface="Tahoma" pitchFamily="34" charset="0"/>
                            <a:cs typeface="Tahoma" pitchFamily="34" charset="0"/>
                          </a:rPr>
                          <m:t>00</m:t>
                        </m:r>
                      </m:num>
                      <m:den>
                        <m:r>
                          <a:rPr lang="es-CO" sz="2800" b="0" i="1" smtClean="0">
                            <a:latin typeface="Cambria Math"/>
                            <a:ea typeface="Tahoma" pitchFamily="34" charset="0"/>
                            <a:cs typeface="Tahoma" pitchFamily="34" charset="0"/>
                          </a:rPr>
                          <m:t>10</m:t>
                        </m:r>
                      </m:den>
                    </m:f>
                  </m:oMath>
                </a14:m>
                <a:r>
                  <a:rPr lang="es-CO" sz="2400" dirty="0">
                    <a:latin typeface="Tahoma" pitchFamily="34" charset="0"/>
                    <a:ea typeface="Tahoma" pitchFamily="34" charset="0"/>
                    <a:cs typeface="Tahoma" pitchFamily="34" charset="0"/>
                  </a:rPr>
                  <a:t> </a:t>
                </a:r>
                <a:r>
                  <a:rPr lang="es-CO" sz="1600" dirty="0">
                    <a:latin typeface="Tahoma" pitchFamily="34" charset="0"/>
                    <a:ea typeface="Tahoma" pitchFamily="34" charset="0"/>
                    <a:cs typeface="Tahoma" pitchFamily="34" charset="0"/>
                  </a:rPr>
                  <a:t>y  </a:t>
                </a:r>
                <a14:m>
                  <m:oMath xmlns:m="http://schemas.openxmlformats.org/officeDocument/2006/math">
                    <m:f>
                      <m:fPr>
                        <m:ctrlPr>
                          <a:rPr lang="es-CO" sz="2800" i="1">
                            <a:latin typeface="Cambria Math"/>
                            <a:ea typeface="Tahoma" pitchFamily="34" charset="0"/>
                            <a:cs typeface="Tahoma" pitchFamily="34" charset="0"/>
                          </a:rPr>
                        </m:ctrlPr>
                      </m:fPr>
                      <m:num>
                        <m:r>
                          <a:rPr lang="es-CO" sz="2800" i="1">
                            <a:latin typeface="Cambria Math"/>
                            <a:ea typeface="Tahoma" pitchFamily="34" charset="0"/>
                            <a:cs typeface="Tahoma" pitchFamily="34" charset="0"/>
                          </a:rPr>
                          <m:t>250</m:t>
                        </m:r>
                      </m:num>
                      <m:den>
                        <m:r>
                          <a:rPr lang="es-CO" sz="2800" i="1">
                            <a:latin typeface="Cambria Math"/>
                            <a:ea typeface="Tahoma" pitchFamily="34" charset="0"/>
                            <a:cs typeface="Tahoma" pitchFamily="34" charset="0"/>
                          </a:rPr>
                          <m:t>3</m:t>
                        </m:r>
                      </m:den>
                    </m:f>
                  </m:oMath>
                </a14:m>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80728"/>
                <a:ext cx="8229600" cy="4896544"/>
              </a:xfrm>
              <a:blipFill rotWithShape="1">
                <a:blip r:embed="rId2"/>
                <a:stretch>
                  <a:fillRect l="-741" r="-741"/>
                </a:stretch>
              </a:blipFill>
            </p:spPr>
            <p:txBody>
              <a:bodyPr/>
              <a:lstStyle/>
              <a:p>
                <a:r>
                  <a:rPr lang="es-CO">
                    <a:noFill/>
                  </a:rPr>
                  <a:t> </a:t>
                </a:r>
              </a:p>
            </p:txBody>
          </p:sp>
        </mc:Fallback>
      </mc:AlternateContent>
      <p:sp>
        <p:nvSpPr>
          <p:cNvPr id="4" name="3 Rectángulo redondeado"/>
          <p:cNvSpPr/>
          <p:nvPr/>
        </p:nvSpPr>
        <p:spPr>
          <a:xfrm>
            <a:off x="467544" y="2924944"/>
            <a:ext cx="2160240" cy="1026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8056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472608"/>
          </a:xfrm>
        </p:spPr>
        <p:txBody>
          <a:bodyPr>
            <a:noAutofit/>
          </a:bodyPr>
          <a:lstStyle/>
          <a:p>
            <a:pPr marL="534988" indent="-534988" algn="just">
              <a:spcBef>
                <a:spcPts val="0"/>
              </a:spcBef>
              <a:buNone/>
            </a:pPr>
            <a:r>
              <a:rPr lang="es-CO" sz="2000" b="1" dirty="0" smtClean="0">
                <a:latin typeface="Tahoma" pitchFamily="34" charset="0"/>
                <a:ea typeface="Tahoma" pitchFamily="34" charset="0"/>
                <a:cs typeface="Tahoma" pitchFamily="34" charset="0"/>
              </a:rPr>
              <a:t>11. </a:t>
            </a:r>
            <a:r>
              <a:rPr lang="es-CO" sz="2000" dirty="0" smtClean="0">
                <a:latin typeface="Tahoma" pitchFamily="34" charset="0"/>
                <a:ea typeface="Tahoma" pitchFamily="34" charset="0"/>
                <a:cs typeface="Tahoma" pitchFamily="34" charset="0"/>
              </a:rPr>
              <a:t>Un </a:t>
            </a:r>
            <a:r>
              <a:rPr lang="es-CO" sz="2000" dirty="0">
                <a:latin typeface="Tahoma" pitchFamily="34" charset="0"/>
                <a:ea typeface="Tahoma" pitchFamily="34" charset="0"/>
                <a:cs typeface="Tahoma" pitchFamily="34" charset="0"/>
              </a:rPr>
              <a:t>niño mira el reloj de pared y se da cuenta de que son exactamente las 10:10. Le pregunta a su padre: "¿Cuántas </a:t>
            </a:r>
            <a:r>
              <a:rPr lang="es-CO" sz="2000" dirty="0" smtClean="0">
                <a:latin typeface="Tahoma" pitchFamily="34" charset="0"/>
                <a:ea typeface="Tahoma" pitchFamily="34" charset="0"/>
                <a:cs typeface="Tahoma" pitchFamily="34" charset="0"/>
              </a:rPr>
              <a:t>veces: </a:t>
            </a:r>
            <a:r>
              <a:rPr lang="es-CO" sz="2000" dirty="0">
                <a:latin typeface="Tahoma" pitchFamily="34" charset="0"/>
                <a:ea typeface="Tahoma" pitchFamily="34" charset="0"/>
                <a:cs typeface="Tahoma" pitchFamily="34" charset="0"/>
              </a:rPr>
              <a:t>se cruzarán el horario y el segundero </a:t>
            </a:r>
            <a:r>
              <a:rPr lang="es-CO" sz="2000" dirty="0" smtClean="0">
                <a:latin typeface="Tahoma" pitchFamily="34" charset="0"/>
                <a:ea typeface="Tahoma" pitchFamily="34" charset="0"/>
                <a:cs typeface="Tahoma" pitchFamily="34" charset="0"/>
              </a:rPr>
              <a:t>dentro </a:t>
            </a:r>
            <a:r>
              <a:rPr lang="es-CO" sz="2000" dirty="0">
                <a:latin typeface="Tahoma" pitchFamily="34" charset="0"/>
                <a:ea typeface="Tahoma" pitchFamily="34" charset="0"/>
                <a:cs typeface="Tahoma" pitchFamily="34" charset="0"/>
              </a:rPr>
              <a:t>de una hora y cincuenta segundos?" </a:t>
            </a:r>
            <a:r>
              <a:rPr lang="es-CO" sz="2000" dirty="0" smtClean="0">
                <a:latin typeface="Tahoma" pitchFamily="34" charset="0"/>
                <a:ea typeface="Tahoma" pitchFamily="34" charset="0"/>
                <a:cs typeface="Tahoma" pitchFamily="34" charset="0"/>
              </a:rPr>
              <a:t>El </a:t>
            </a:r>
            <a:r>
              <a:rPr lang="es-CO" sz="2000" dirty="0">
                <a:latin typeface="Tahoma" pitchFamily="34" charset="0"/>
                <a:ea typeface="Tahoma" pitchFamily="34" charset="0"/>
                <a:cs typeface="Tahoma" pitchFamily="34" charset="0"/>
              </a:rPr>
              <a:t>padre le responde: "Se cruzan 61 veces".</a:t>
            </a:r>
          </a:p>
          <a:p>
            <a:pPr marL="0" indent="0" algn="just">
              <a:spcBef>
                <a:spcPts val="0"/>
              </a:spcBef>
              <a:buNone/>
            </a:pPr>
            <a:endParaRPr lang="es-CO" sz="20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Esta </a:t>
            </a:r>
            <a:r>
              <a:rPr lang="es-CO" sz="2000" dirty="0">
                <a:latin typeface="Tahoma" pitchFamily="34" charset="0"/>
                <a:ea typeface="Tahoma" pitchFamily="34" charset="0"/>
                <a:cs typeface="Tahoma" pitchFamily="34" charset="0"/>
              </a:rPr>
              <a:t>afirmación </a:t>
            </a:r>
            <a:r>
              <a:rPr lang="es-CO" sz="2000" dirty="0" smtClean="0">
                <a:latin typeface="Tahoma" pitchFamily="34" charset="0"/>
                <a:ea typeface="Tahoma" pitchFamily="34" charset="0"/>
                <a:cs typeface="Tahoma" pitchFamily="34" charset="0"/>
              </a:rPr>
              <a:t>es</a:t>
            </a:r>
          </a:p>
          <a:p>
            <a:pPr marL="0" indent="0" algn="just">
              <a:spcBef>
                <a:spcPts val="0"/>
              </a:spcBef>
              <a:buNone/>
            </a:pPr>
            <a:endParaRPr lang="es-CO" sz="2000" dirty="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A. correcta</a:t>
            </a:r>
            <a:r>
              <a:rPr lang="es-CO" sz="2000" dirty="0">
                <a:latin typeface="Tahoma" pitchFamily="34" charset="0"/>
                <a:ea typeface="Tahoma" pitchFamily="34" charset="0"/>
                <a:cs typeface="Tahoma" pitchFamily="34" charset="0"/>
              </a:rPr>
              <a:t>; en ese tiempo tanto el </a:t>
            </a:r>
            <a:r>
              <a:rPr lang="es-CO" sz="2000" dirty="0" smtClean="0">
                <a:latin typeface="Tahoma" pitchFamily="34" charset="0"/>
                <a:ea typeface="Tahoma" pitchFamily="34" charset="0"/>
                <a:cs typeface="Tahoma" pitchFamily="34" charset="0"/>
              </a:rPr>
              <a:t>horario </a:t>
            </a:r>
            <a:r>
              <a:rPr lang="es-CO" sz="2000" dirty="0">
                <a:latin typeface="Tahoma" pitchFamily="34" charset="0"/>
                <a:ea typeface="Tahoma" pitchFamily="34" charset="0"/>
                <a:cs typeface="Tahoma" pitchFamily="34" charset="0"/>
              </a:rPr>
              <a:t>como el segundero pasan </a:t>
            </a:r>
            <a:r>
              <a:rPr lang="es-CO" sz="2000" dirty="0" smtClean="0">
                <a:latin typeface="Tahoma" pitchFamily="34" charset="0"/>
                <a:ea typeface="Tahoma" pitchFamily="34" charset="0"/>
                <a:cs typeface="Tahoma" pitchFamily="34" charset="0"/>
              </a:rPr>
              <a:t>61 veces </a:t>
            </a:r>
            <a:r>
              <a:rPr lang="es-CO" sz="2000" dirty="0">
                <a:latin typeface="Tahoma" pitchFamily="34" charset="0"/>
                <a:ea typeface="Tahoma" pitchFamily="34" charset="0"/>
                <a:cs typeface="Tahoma" pitchFamily="34" charset="0"/>
              </a:rPr>
              <a:t>por el número 10, y en </a:t>
            </a:r>
            <a:r>
              <a:rPr lang="es-CO" sz="2000" dirty="0" smtClean="0">
                <a:latin typeface="Tahoma" pitchFamily="34" charset="0"/>
                <a:ea typeface="Tahoma" pitchFamily="34" charset="0"/>
                <a:cs typeface="Tahoma" pitchFamily="34" charset="0"/>
              </a:rPr>
              <a:t>cada vuelta </a:t>
            </a:r>
            <a:r>
              <a:rPr lang="es-CO" sz="2000" dirty="0">
                <a:latin typeface="Tahoma" pitchFamily="34" charset="0"/>
                <a:ea typeface="Tahoma" pitchFamily="34" charset="0"/>
                <a:cs typeface="Tahoma" pitchFamily="34" charset="0"/>
              </a:rPr>
              <a:t>se cruzan.	</a:t>
            </a:r>
            <a:endParaRPr lang="es-CO" sz="2000" dirty="0" smtClean="0">
              <a:latin typeface="Tahoma" pitchFamily="34" charset="0"/>
              <a:ea typeface="Tahoma" pitchFamily="34" charset="0"/>
              <a:cs typeface="Tahoma" pitchFamily="34" charset="0"/>
            </a:endParaRPr>
          </a:p>
          <a:p>
            <a:pPr marL="352425" indent="-352425" algn="just">
              <a:spcBef>
                <a:spcPts val="0"/>
              </a:spcBef>
              <a:buNone/>
            </a:pPr>
            <a:endParaRPr lang="es-CO" sz="2000" dirty="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B.	equivocada</a:t>
            </a:r>
            <a:r>
              <a:rPr lang="es-CO" sz="2000" dirty="0">
                <a:latin typeface="Tahoma" pitchFamily="34" charset="0"/>
                <a:ea typeface="Tahoma" pitchFamily="34" charset="0"/>
                <a:cs typeface="Tahoma" pitchFamily="34" charset="0"/>
              </a:rPr>
              <a:t>; en ese tiempo el </a:t>
            </a:r>
            <a:r>
              <a:rPr lang="es-CO" sz="2000" dirty="0" smtClean="0">
                <a:latin typeface="Tahoma" pitchFamily="34" charset="0"/>
                <a:ea typeface="Tahoma" pitchFamily="34" charset="0"/>
                <a:cs typeface="Tahoma" pitchFamily="34" charset="0"/>
              </a:rPr>
              <a:t>horario </a:t>
            </a:r>
            <a:r>
              <a:rPr lang="es-CO" sz="2000" dirty="0">
                <a:latin typeface="Tahoma" pitchFamily="34" charset="0"/>
                <a:ea typeface="Tahoma" pitchFamily="34" charset="0"/>
                <a:cs typeface="Tahoma" pitchFamily="34" charset="0"/>
              </a:rPr>
              <a:t>da 60 vueltas completas y el </a:t>
            </a:r>
            <a:r>
              <a:rPr lang="es-CO" sz="2000" dirty="0" smtClean="0">
                <a:latin typeface="Tahoma" pitchFamily="34" charset="0"/>
                <a:ea typeface="Tahoma" pitchFamily="34" charset="0"/>
                <a:cs typeface="Tahoma" pitchFamily="34" charset="0"/>
              </a:rPr>
              <a:t>segundero </a:t>
            </a:r>
            <a:r>
              <a:rPr lang="es-CO" sz="2000" dirty="0">
                <a:latin typeface="Tahoma" pitchFamily="34" charset="0"/>
                <a:ea typeface="Tahoma" pitchFamily="34" charset="0"/>
                <a:cs typeface="Tahoma" pitchFamily="34" charset="0"/>
              </a:rPr>
              <a:t>da solo una, luego en </a:t>
            </a:r>
            <a:r>
              <a:rPr lang="es-CO" sz="2000" dirty="0" smtClean="0">
                <a:latin typeface="Tahoma" pitchFamily="34" charset="0"/>
                <a:ea typeface="Tahoma" pitchFamily="34" charset="0"/>
                <a:cs typeface="Tahoma" pitchFamily="34" charset="0"/>
              </a:rPr>
              <a:t>una </a:t>
            </a:r>
            <a:r>
              <a:rPr lang="es-CO" sz="2000" dirty="0">
                <a:latin typeface="Tahoma" pitchFamily="34" charset="0"/>
                <a:ea typeface="Tahoma" pitchFamily="34" charset="0"/>
                <a:cs typeface="Tahoma" pitchFamily="34" charset="0"/>
              </a:rPr>
              <a:t>vuelta no sé cruzan. </a:t>
            </a:r>
            <a:endParaRPr lang="es-CO" sz="2000" dirty="0" smtClean="0">
              <a:latin typeface="Tahoma" pitchFamily="34" charset="0"/>
              <a:ea typeface="Tahoma" pitchFamily="34" charset="0"/>
              <a:cs typeface="Tahoma" pitchFamily="34" charset="0"/>
            </a:endParaRPr>
          </a:p>
          <a:p>
            <a:pPr marL="352425" indent="-352425" algn="just">
              <a:spcBef>
                <a:spcPts val="0"/>
              </a:spcBef>
              <a:buNone/>
            </a:pPr>
            <a:endParaRPr lang="es-CO" sz="2000" dirty="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C.	equivocada</a:t>
            </a:r>
            <a:r>
              <a:rPr lang="es-CO" sz="2000" dirty="0">
                <a:latin typeface="Tahoma" pitchFamily="34" charset="0"/>
                <a:ea typeface="Tahoma" pitchFamily="34" charset="0"/>
                <a:cs typeface="Tahoma" pitchFamily="34" charset="0"/>
              </a:rPr>
              <a:t>; en ese tiempo el </a:t>
            </a:r>
            <a:r>
              <a:rPr lang="es-CO" sz="2000" dirty="0" smtClean="0">
                <a:latin typeface="Tahoma" pitchFamily="34" charset="0"/>
                <a:ea typeface="Tahoma" pitchFamily="34" charset="0"/>
                <a:cs typeface="Tahoma" pitchFamily="34" charset="0"/>
              </a:rPr>
              <a:t>horario </a:t>
            </a:r>
            <a:r>
              <a:rPr lang="es-CO" sz="2000" dirty="0">
                <a:latin typeface="Tahoma" pitchFamily="34" charset="0"/>
                <a:ea typeface="Tahoma" pitchFamily="34" charset="0"/>
                <a:cs typeface="Tahoma" pitchFamily="34" charset="0"/>
              </a:rPr>
              <a:t>se ha movido, por lo que en la </a:t>
            </a:r>
            <a:r>
              <a:rPr lang="es-CO" sz="2000" dirty="0" smtClean="0">
                <a:latin typeface="Tahoma" pitchFamily="34" charset="0"/>
                <a:ea typeface="Tahoma" pitchFamily="34" charset="0"/>
                <a:cs typeface="Tahoma" pitchFamily="34" charset="0"/>
              </a:rPr>
              <a:t>última </a:t>
            </a:r>
            <a:r>
              <a:rPr lang="es-CO" sz="2000" dirty="0">
                <a:latin typeface="Tahoma" pitchFamily="34" charset="0"/>
                <a:ea typeface="Tahoma" pitchFamily="34" charset="0"/>
                <a:cs typeface="Tahoma" pitchFamily="34" charset="0"/>
              </a:rPr>
              <a:t>vuelta que da el </a:t>
            </a:r>
            <a:r>
              <a:rPr lang="es-CO" sz="2000" dirty="0" smtClean="0">
                <a:latin typeface="Tahoma" pitchFamily="34" charset="0"/>
                <a:ea typeface="Tahoma" pitchFamily="34" charset="0"/>
                <a:cs typeface="Tahoma" pitchFamily="34" charset="0"/>
              </a:rPr>
              <a:t>segundero </a:t>
            </a:r>
            <a:r>
              <a:rPr lang="es-CO" sz="2000" dirty="0">
                <a:latin typeface="Tahoma" pitchFamily="34" charset="0"/>
                <a:ea typeface="Tahoma" pitchFamily="34" charset="0"/>
                <a:cs typeface="Tahoma" pitchFamily="34" charset="0"/>
              </a:rPr>
              <a:t>no	</a:t>
            </a:r>
            <a:r>
              <a:rPr lang="es-CO" sz="2000" dirty="0" smtClean="0">
                <a:latin typeface="Tahoma" pitchFamily="34" charset="0"/>
                <a:ea typeface="Tahoma" pitchFamily="34" charset="0"/>
                <a:cs typeface="Tahoma" pitchFamily="34" charset="0"/>
              </a:rPr>
              <a:t>alcanzan </a:t>
            </a:r>
            <a:r>
              <a:rPr lang="es-CO" sz="2000" dirty="0">
                <a:latin typeface="Tahoma" pitchFamily="34" charset="0"/>
                <a:ea typeface="Tahoma" pitchFamily="34" charset="0"/>
                <a:cs typeface="Tahoma" pitchFamily="34" charset="0"/>
              </a:rPr>
              <a:t>a cruzarse</a:t>
            </a:r>
            <a:r>
              <a:rPr lang="es-CO" sz="2000" dirty="0" smtClean="0">
                <a:latin typeface="Tahoma" pitchFamily="34" charset="0"/>
                <a:ea typeface="Tahoma" pitchFamily="34" charset="0"/>
                <a:cs typeface="Tahoma" pitchFamily="34" charset="0"/>
              </a:rPr>
              <a:t>.</a:t>
            </a:r>
          </a:p>
          <a:p>
            <a:pPr marL="352425" indent="-352425" algn="just">
              <a:spcBef>
                <a:spcPts val="0"/>
              </a:spcBef>
              <a:buNone/>
            </a:pPr>
            <a:endParaRPr lang="es-CO" sz="2000" dirty="0">
              <a:latin typeface="Tahoma" pitchFamily="34" charset="0"/>
              <a:ea typeface="Tahoma" pitchFamily="34" charset="0"/>
              <a:cs typeface="Tahoma" pitchFamily="34" charset="0"/>
            </a:endParaRPr>
          </a:p>
          <a:p>
            <a:pPr marL="352425" indent="-352425" algn="just">
              <a:spcBef>
                <a:spcPts val="0"/>
              </a:spcBef>
              <a:buNone/>
            </a:pPr>
            <a:r>
              <a:rPr lang="es-CO" sz="2000" dirty="0">
                <a:latin typeface="Tahoma" pitchFamily="34" charset="0"/>
                <a:ea typeface="Tahoma" pitchFamily="34" charset="0"/>
                <a:cs typeface="Tahoma" pitchFamily="34" charset="0"/>
              </a:rPr>
              <a:t>D.	correcta; en ese tiempo el horario </a:t>
            </a:r>
            <a:r>
              <a:rPr lang="es-CO" sz="2000" dirty="0" smtClean="0">
                <a:latin typeface="Tahoma" pitchFamily="34" charset="0"/>
                <a:ea typeface="Tahoma" pitchFamily="34" charset="0"/>
                <a:cs typeface="Tahoma" pitchFamily="34" charset="0"/>
              </a:rPr>
              <a:t>no </a:t>
            </a:r>
            <a:r>
              <a:rPr lang="es-CO" sz="2000" dirty="0">
                <a:latin typeface="Tahoma" pitchFamily="34" charset="0"/>
                <a:ea typeface="Tahoma" pitchFamily="34" charset="0"/>
                <a:cs typeface="Tahoma" pitchFamily="34" charset="0"/>
              </a:rPr>
              <a:t>se mueve y el segundero lo </a:t>
            </a:r>
            <a:r>
              <a:rPr lang="es-CO" sz="2000" dirty="0" smtClean="0">
                <a:latin typeface="Tahoma" pitchFamily="34" charset="0"/>
                <a:ea typeface="Tahoma" pitchFamily="34" charset="0"/>
                <a:cs typeface="Tahoma" pitchFamily="34" charset="0"/>
              </a:rPr>
              <a:t>cruzará </a:t>
            </a:r>
            <a:r>
              <a:rPr lang="es-CO" sz="2000" dirty="0">
                <a:latin typeface="Tahoma" pitchFamily="34" charset="0"/>
                <a:ea typeface="Tahoma" pitchFamily="34" charset="0"/>
                <a:cs typeface="Tahoma" pitchFamily="34" charset="0"/>
              </a:rPr>
              <a:t>el número indicado de veces. </a:t>
            </a:r>
          </a:p>
        </p:txBody>
      </p:sp>
      <p:sp>
        <p:nvSpPr>
          <p:cNvPr id="4" name="3 Rectángulo redondeado"/>
          <p:cNvSpPr/>
          <p:nvPr/>
        </p:nvSpPr>
        <p:spPr>
          <a:xfrm>
            <a:off x="467544" y="5661248"/>
            <a:ext cx="82089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08065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92696"/>
                <a:ext cx="8229600" cy="2088232"/>
              </a:xfrm>
            </p:spPr>
            <p:txBody>
              <a:bodyPr>
                <a:noAutofit/>
              </a:bodyPr>
              <a:lstStyle/>
              <a:p>
                <a:pPr marL="444500" indent="-444500" algn="just">
                  <a:lnSpc>
                    <a:spcPct val="130000"/>
                  </a:lnSpc>
                  <a:spcBef>
                    <a:spcPts val="0"/>
                  </a:spcBef>
                  <a:buNone/>
                </a:pPr>
                <a:r>
                  <a:rPr lang="es-CO" sz="2000" b="1" dirty="0">
                    <a:latin typeface="Tahoma" pitchFamily="34" charset="0"/>
                    <a:ea typeface="Tahoma" pitchFamily="34" charset="0"/>
                    <a:cs typeface="Tahoma" pitchFamily="34" charset="0"/>
                  </a:rPr>
                  <a:t>12. </a:t>
                </a:r>
                <a:r>
                  <a:rPr lang="es-CO" sz="2000" dirty="0">
                    <a:latin typeface="Tahoma" pitchFamily="34" charset="0"/>
                    <a:ea typeface="Tahoma" pitchFamily="34" charset="0"/>
                    <a:cs typeface="Tahoma" pitchFamily="34" charset="0"/>
                  </a:rPr>
                  <a:t>Se realiza un experimento para hallar la </a:t>
                </a:r>
                <a:r>
                  <a:rPr lang="es-CO" sz="2000" dirty="0" smtClean="0">
                    <a:latin typeface="Tahoma" pitchFamily="34" charset="0"/>
                    <a:ea typeface="Tahoma" pitchFamily="34" charset="0"/>
                    <a:cs typeface="Tahoma" pitchFamily="34" charset="0"/>
                  </a:rPr>
                  <a:t>relación </a:t>
                </a:r>
                <a:r>
                  <a:rPr lang="es-CO" sz="2000" dirty="0">
                    <a:latin typeface="Tahoma" pitchFamily="34" charset="0"/>
                    <a:ea typeface="Tahoma" pitchFamily="34" charset="0"/>
                    <a:cs typeface="Tahoma" pitchFamily="34" charset="0"/>
                  </a:rPr>
                  <a:t>entre el peso de un conejo y la distancia que salta en metros. La gráfica muestra los resultados del experimento, donde en el eje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a:latin typeface="Tahoma" pitchFamily="34" charset="0"/>
                    <a:ea typeface="Tahoma" pitchFamily="34" charset="0"/>
                    <a:cs typeface="Tahoma" pitchFamily="34" charset="0"/>
                  </a:rPr>
                  <a:t> se encuentra el peso en kilogramos (kg) y en el eje </a:t>
                </a:r>
                <a14:m>
                  <m:oMath xmlns:m="http://schemas.openxmlformats.org/officeDocument/2006/math">
                    <m:r>
                      <a:rPr lang="es-CO" sz="2000" i="1" dirty="0" smtClean="0">
                        <a:latin typeface="Cambria Math"/>
                        <a:ea typeface="Tahoma" pitchFamily="34" charset="0"/>
                        <a:cs typeface="Tahoma" pitchFamily="34" charset="0"/>
                      </a:rPr>
                      <m:t>𝑦</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la distancia saltada en metros (m</a:t>
                </a:r>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92696"/>
                <a:ext cx="8229600" cy="2088232"/>
              </a:xfrm>
              <a:blipFill rotWithShape="1">
                <a:blip r:embed="rId2"/>
                <a:stretch>
                  <a:fillRect l="-741" r="-741" b="-2632"/>
                </a:stretch>
              </a:blipFill>
            </p:spPr>
            <p:txBody>
              <a:bodyPr/>
              <a:lstStyle/>
              <a:p>
                <a:r>
                  <a:rPr lang="es-CO">
                    <a:noFill/>
                  </a:rPr>
                  <a:t> </a:t>
                </a:r>
              </a:p>
            </p:txBody>
          </p:sp>
        </mc:Fallback>
      </mc:AlternateContent>
      <p:pic>
        <p:nvPicPr>
          <p:cNvPr id="12290" name="Picture 2" descr="D:\Mis Documentos\ANJUSO\TRABAJOS\NOLBERTO CHAZATAR\2015\ICFES 2015\PRIMERA SESION\20150402091554529_000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732" y="2981577"/>
            <a:ext cx="4824536" cy="350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3190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CONTENIDO</a:t>
            </a:r>
            <a:endParaRPr lang="es-CO"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46802108"/>
              </p:ext>
            </p:extLst>
          </p:nvPr>
        </p:nvGraphicFramePr>
        <p:xfrm>
          <a:off x="834988" y="2204864"/>
          <a:ext cx="7474024"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37331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052736"/>
            <a:ext cx="8229600" cy="5184576"/>
          </a:xfrm>
        </p:spPr>
        <p:txBody>
          <a:bodyPr>
            <a:noAutofit/>
          </a:bodyPr>
          <a:lstStyle/>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La línea señalada </a:t>
            </a:r>
            <a:r>
              <a:rPr lang="es-CO" sz="2000" dirty="0">
                <a:latin typeface="Tahoma" pitchFamily="34" charset="0"/>
                <a:ea typeface="Tahoma" pitchFamily="34" charset="0"/>
                <a:cs typeface="Tahoma" pitchFamily="34" charset="0"/>
              </a:rPr>
              <a:t>se ajusta a los puntos de </a:t>
            </a:r>
            <a:r>
              <a:rPr lang="es-CO" sz="2000" dirty="0" smtClean="0">
                <a:latin typeface="Tahoma" pitchFamily="34" charset="0"/>
                <a:ea typeface="Tahoma" pitchFamily="34" charset="0"/>
                <a:cs typeface="Tahoma" pitchFamily="34" charset="0"/>
              </a:rPr>
              <a:t>la gráfica </a:t>
            </a:r>
            <a:r>
              <a:rPr lang="es-CO" sz="2000" dirty="0">
                <a:latin typeface="Tahoma" pitchFamily="34" charset="0"/>
                <a:ea typeface="Tahoma" pitchFamily="34" charset="0"/>
                <a:cs typeface="Tahoma" pitchFamily="34" charset="0"/>
              </a:rPr>
              <a:t>de dispersión, puesto que las </a:t>
            </a:r>
            <a:r>
              <a:rPr lang="es-CO" sz="2000" dirty="0" smtClean="0">
                <a:latin typeface="Tahoma" pitchFamily="34" charset="0"/>
                <a:ea typeface="Tahoma" pitchFamily="34" charset="0"/>
                <a:cs typeface="Tahoma" pitchFamily="34" charset="0"/>
              </a:rPr>
              <a:t>variables</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A. están </a:t>
            </a:r>
            <a:r>
              <a:rPr lang="es-CO" sz="2000" dirty="0">
                <a:latin typeface="Tahoma" pitchFamily="34" charset="0"/>
                <a:ea typeface="Tahoma" pitchFamily="34" charset="0"/>
                <a:cs typeface="Tahoma" pitchFamily="34" charset="0"/>
              </a:rPr>
              <a:t>fuertemente </a:t>
            </a:r>
            <a:r>
              <a:rPr lang="es-CO" sz="2000" dirty="0" smtClean="0">
                <a:latin typeface="Tahoma" pitchFamily="34" charset="0"/>
                <a:ea typeface="Tahoma" pitchFamily="34" charset="0"/>
                <a:cs typeface="Tahoma" pitchFamily="34" charset="0"/>
              </a:rPr>
              <a:t>correlacionadas, y </a:t>
            </a:r>
            <a:r>
              <a:rPr lang="es-CO" sz="2000" dirty="0">
                <a:latin typeface="Tahoma" pitchFamily="34" charset="0"/>
                <a:ea typeface="Tahoma" pitchFamily="34" charset="0"/>
                <a:cs typeface="Tahoma" pitchFamily="34" charset="0"/>
              </a:rPr>
              <a:t>esta correlación es negativa.</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B. están </a:t>
            </a:r>
            <a:r>
              <a:rPr lang="es-CO" sz="2000" dirty="0">
                <a:latin typeface="Tahoma" pitchFamily="34" charset="0"/>
                <a:ea typeface="Tahoma" pitchFamily="34" charset="0"/>
                <a:cs typeface="Tahoma" pitchFamily="34" charset="0"/>
              </a:rPr>
              <a:t>débilmente correlacionadas, </a:t>
            </a:r>
            <a:r>
              <a:rPr lang="es-CO" sz="2000" dirty="0" smtClean="0">
                <a:latin typeface="Tahoma" pitchFamily="34" charset="0"/>
                <a:ea typeface="Tahoma" pitchFamily="34" charset="0"/>
                <a:cs typeface="Tahoma" pitchFamily="34" charset="0"/>
              </a:rPr>
              <a:t>y esta </a:t>
            </a:r>
            <a:r>
              <a:rPr lang="es-CO" sz="2000" dirty="0">
                <a:latin typeface="Tahoma" pitchFamily="34" charset="0"/>
                <a:ea typeface="Tahoma" pitchFamily="34" charset="0"/>
                <a:cs typeface="Tahoma" pitchFamily="34" charset="0"/>
              </a:rPr>
              <a:t>correlación es negativa.</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C. están </a:t>
            </a:r>
            <a:r>
              <a:rPr lang="es-CO" sz="2000" dirty="0">
                <a:latin typeface="Tahoma" pitchFamily="34" charset="0"/>
                <a:ea typeface="Tahoma" pitchFamily="34" charset="0"/>
                <a:cs typeface="Tahoma" pitchFamily="34" charset="0"/>
              </a:rPr>
              <a:t>fuertemente </a:t>
            </a:r>
            <a:r>
              <a:rPr lang="es-CO" sz="2000" dirty="0" smtClean="0">
                <a:latin typeface="Tahoma" pitchFamily="34" charset="0"/>
                <a:ea typeface="Tahoma" pitchFamily="34" charset="0"/>
                <a:cs typeface="Tahoma" pitchFamily="34" charset="0"/>
              </a:rPr>
              <a:t>correlacionadas, y </a:t>
            </a:r>
            <a:r>
              <a:rPr lang="es-CO" sz="2000" dirty="0">
                <a:latin typeface="Tahoma" pitchFamily="34" charset="0"/>
                <a:ea typeface="Tahoma" pitchFamily="34" charset="0"/>
                <a:cs typeface="Tahoma" pitchFamily="34" charset="0"/>
              </a:rPr>
              <a:t>esta correlación es positiva.</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D. están </a:t>
            </a:r>
            <a:r>
              <a:rPr lang="es-CO" sz="2000" dirty="0">
                <a:latin typeface="Tahoma" pitchFamily="34" charset="0"/>
                <a:ea typeface="Tahoma" pitchFamily="34" charset="0"/>
                <a:cs typeface="Tahoma" pitchFamily="34" charset="0"/>
              </a:rPr>
              <a:t>débilmente correlacionadas, </a:t>
            </a:r>
            <a:r>
              <a:rPr lang="es-CO" sz="2000" dirty="0" smtClean="0">
                <a:latin typeface="Tahoma" pitchFamily="34" charset="0"/>
                <a:ea typeface="Tahoma" pitchFamily="34" charset="0"/>
                <a:cs typeface="Tahoma" pitchFamily="34" charset="0"/>
              </a:rPr>
              <a:t>y esta </a:t>
            </a:r>
            <a:r>
              <a:rPr lang="es-CO" sz="2000" dirty="0">
                <a:latin typeface="Tahoma" pitchFamily="34" charset="0"/>
                <a:ea typeface="Tahoma" pitchFamily="34" charset="0"/>
                <a:cs typeface="Tahoma" pitchFamily="34" charset="0"/>
              </a:rPr>
              <a:t>correlación es positiva</a:t>
            </a:r>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467544" y="2492896"/>
            <a:ext cx="7848872" cy="234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977283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340768"/>
            <a:ext cx="8229600" cy="4896544"/>
          </a:xfrm>
        </p:spPr>
        <p:txBody>
          <a:bodyPr>
            <a:noAutofit/>
          </a:bodyPr>
          <a:lstStyle/>
          <a:p>
            <a:pPr marL="0" indent="0" algn="ctr">
              <a:lnSpc>
                <a:spcPct val="130000"/>
              </a:lnSpc>
              <a:spcBef>
                <a:spcPts val="0"/>
              </a:spcBef>
              <a:buNone/>
            </a:pPr>
            <a:r>
              <a:rPr lang="es-CO" sz="2000" b="1" dirty="0">
                <a:latin typeface="Tahoma" pitchFamily="34" charset="0"/>
                <a:ea typeface="Tahoma" pitchFamily="34" charset="0"/>
                <a:cs typeface="Tahoma" pitchFamily="34" charset="0"/>
              </a:rPr>
              <a:t>RESPONDA LAS PREGUNTAS 13 A 15 DE ACUERDO CON LA SIGUIENTE </a:t>
            </a:r>
            <a:r>
              <a:rPr lang="es-CO" sz="2000" b="1" dirty="0" smtClean="0">
                <a:latin typeface="Tahoma" pitchFamily="34" charset="0"/>
                <a:ea typeface="Tahoma" pitchFamily="34" charset="0"/>
                <a:cs typeface="Tahoma" pitchFamily="34" charset="0"/>
              </a:rPr>
              <a:t>INFORMACIÓN</a:t>
            </a:r>
          </a:p>
          <a:p>
            <a:pPr marL="0" indent="0" algn="ctr">
              <a:lnSpc>
                <a:spcPct val="130000"/>
              </a:lnSpc>
              <a:spcBef>
                <a:spcPts val="0"/>
              </a:spcBef>
              <a:buNone/>
            </a:pPr>
            <a:endParaRPr lang="es-CO" sz="2000" b="1"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En un </a:t>
            </a:r>
            <a:r>
              <a:rPr lang="es-CO" sz="2000" dirty="0">
                <a:latin typeface="Tahoma" pitchFamily="34" charset="0"/>
                <a:ea typeface="Tahoma" pitchFamily="34" charset="0"/>
                <a:cs typeface="Tahoma" pitchFamily="34" charset="0"/>
              </a:rPr>
              <a:t>boletín sobre el consumo cultural de un país se publicó el resultado de una encuesta, respecto al numero y porcentaje de hombres y mujeres de 12 años de </a:t>
            </a:r>
            <a:r>
              <a:rPr lang="es-CO" sz="2000" dirty="0" smtClean="0">
                <a:latin typeface="Tahoma" pitchFamily="34" charset="0"/>
                <a:ea typeface="Tahoma" pitchFamily="34" charset="0"/>
                <a:cs typeface="Tahoma" pitchFamily="34" charset="0"/>
              </a:rPr>
              <a:t>edad o </a:t>
            </a:r>
            <a:r>
              <a:rPr lang="es-CO" sz="2000" dirty="0">
                <a:latin typeface="Tahoma" pitchFamily="34" charset="0"/>
                <a:ea typeface="Tahoma" pitchFamily="34" charset="0"/>
                <a:cs typeface="Tahoma" pitchFamily="34" charset="0"/>
              </a:rPr>
              <a:t>más, que en los últimos 12 meses afirmaron leer libros y revistas (ver tabla 1), y la frecuencia con que leen libros tanto hombres como mujeres (ver tabla 2). Los hombres y mujeres que respondieron para la categoría Libros son los </a:t>
            </a:r>
            <a:r>
              <a:rPr lang="es-CO" sz="2000" dirty="0" smtClean="0">
                <a:latin typeface="Tahoma" pitchFamily="34" charset="0"/>
                <a:ea typeface="Tahoma" pitchFamily="34" charset="0"/>
                <a:cs typeface="Tahoma" pitchFamily="34" charset="0"/>
              </a:rPr>
              <a:t>mismos </a:t>
            </a:r>
            <a:r>
              <a:rPr lang="es-CO" sz="2000" dirty="0">
                <a:latin typeface="Tahoma" pitchFamily="34" charset="0"/>
                <a:ea typeface="Tahoma" pitchFamily="34" charset="0"/>
                <a:cs typeface="Tahoma" pitchFamily="34" charset="0"/>
              </a:rPr>
              <a:t>que respondieron para la categoría </a:t>
            </a:r>
            <a:r>
              <a:rPr lang="es-CO" sz="2000" dirty="0" smtClean="0">
                <a:latin typeface="Tahoma" pitchFamily="34" charset="0"/>
                <a:ea typeface="Tahoma" pitchFamily="34" charset="0"/>
                <a:cs typeface="Tahoma" pitchFamily="34" charset="0"/>
              </a:rPr>
              <a:t>Revistas.</a:t>
            </a:r>
            <a:endParaRPr lang="es-CO"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0860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503548" y="739767"/>
            <a:ext cx="8229600" cy="792088"/>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Total número y porcentaje de personas que afirmaron leer libros y </a:t>
            </a:r>
            <a:r>
              <a:rPr lang="es-CO" sz="2000" b="1" dirty="0" smtClean="0">
                <a:latin typeface="Tahoma" pitchFamily="34" charset="0"/>
                <a:ea typeface="Tahoma" pitchFamily="34" charset="0"/>
                <a:cs typeface="Tahoma" pitchFamily="34" charset="0"/>
              </a:rPr>
              <a:t>revistas</a:t>
            </a:r>
            <a:endParaRPr lang="es-CO" sz="2000" b="1" dirty="0">
              <a:latin typeface="Tahoma" pitchFamily="34" charset="0"/>
              <a:ea typeface="Tahoma" pitchFamily="34" charset="0"/>
              <a:cs typeface="Tahom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306556525"/>
              </p:ext>
            </p:extLst>
          </p:nvPr>
        </p:nvGraphicFramePr>
        <p:xfrm>
          <a:off x="549896" y="1531855"/>
          <a:ext cx="8136904" cy="1856793"/>
        </p:xfrm>
        <a:graphic>
          <a:graphicData uri="http://schemas.openxmlformats.org/drawingml/2006/table">
            <a:tbl>
              <a:tblPr>
                <a:tableStyleId>{5C22544A-7EE6-4342-B048-85BDC9FD1C3A}</a:tableStyleId>
              </a:tblPr>
              <a:tblGrid>
                <a:gridCol w="1577915"/>
                <a:gridCol w="1662445"/>
                <a:gridCol w="1494166"/>
                <a:gridCol w="1134126"/>
                <a:gridCol w="1134126"/>
                <a:gridCol w="1134126"/>
              </a:tblGrid>
              <a:tr h="304801">
                <a:tc rowSpan="2" gridSpan="2">
                  <a:txBody>
                    <a:bodyPr/>
                    <a:lstStyle/>
                    <a:p>
                      <a:pPr algn="ctr">
                        <a:lnSpc>
                          <a:spcPct val="100000"/>
                        </a:lnSpc>
                        <a:spcAft>
                          <a:spcPts val="0"/>
                        </a:spcAft>
                      </a:pPr>
                      <a:r>
                        <a:rPr lang="es-ES_tradnl" sz="2000" b="1" dirty="0">
                          <a:effectLst/>
                          <a:latin typeface="Arial" pitchFamily="34" charset="0"/>
                          <a:cs typeface="Arial" pitchFamily="34" charset="0"/>
                        </a:rPr>
                        <a:t>Lectura de libros y revistas</a:t>
                      </a:r>
                      <a:endParaRPr lang="es-CO" sz="2000" b="1" dirty="0">
                        <a:effectLst/>
                        <a:latin typeface="Arial" pitchFamily="34" charset="0"/>
                        <a:ea typeface="Times New Roman"/>
                        <a:cs typeface="Arial" pitchFamily="34" charset="0"/>
                      </a:endParaRPr>
                    </a:p>
                  </a:txBody>
                  <a:tcPr marL="25400" marR="25400"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hMerge="1">
                  <a:txBody>
                    <a:bodyPr/>
                    <a:lstStyle/>
                    <a:p>
                      <a:endParaRPr lang="es-CO"/>
                    </a:p>
                  </a:txBody>
                  <a:tcPr/>
                </a:tc>
                <a:tc gridSpan="4">
                  <a:txBody>
                    <a:bodyPr/>
                    <a:lstStyle/>
                    <a:p>
                      <a:pPr marL="618490" algn="ctr">
                        <a:lnSpc>
                          <a:spcPct val="100000"/>
                        </a:lnSpc>
                        <a:spcAft>
                          <a:spcPts val="0"/>
                        </a:spcAft>
                      </a:pPr>
                      <a:r>
                        <a:rPr lang="es-ES_tradnl" sz="2000" b="1" dirty="0">
                          <a:effectLst/>
                          <a:latin typeface="Arial" pitchFamily="34" charset="0"/>
                          <a:cs typeface="Arial" pitchFamily="34" charset="0"/>
                        </a:rPr>
                        <a:t>Año 2012</a:t>
                      </a:r>
                      <a:endParaRPr lang="es-CO" sz="2000" b="1"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279080">
                <a:tc gridSpan="2" vMerge="1">
                  <a:txBody>
                    <a:bodyPr/>
                    <a:lstStyle/>
                    <a:p>
                      <a:endParaRPr lang="es-CO"/>
                    </a:p>
                  </a:txBody>
                  <a:tcPr/>
                </a:tc>
                <a:tc hMerge="1" vMerge="1">
                  <a:txBody>
                    <a:bodyPr/>
                    <a:lstStyle/>
                    <a:p>
                      <a:endParaRPr lang="es-CO"/>
                    </a:p>
                  </a:txBody>
                  <a:tcPr/>
                </a:tc>
                <a:tc>
                  <a:txBody>
                    <a:bodyPr/>
                    <a:lstStyle/>
                    <a:p>
                      <a:pPr algn="ctr">
                        <a:lnSpc>
                          <a:spcPct val="100000"/>
                        </a:lnSpc>
                        <a:spcAft>
                          <a:spcPts val="0"/>
                        </a:spcAft>
                      </a:pPr>
                      <a:r>
                        <a:rPr lang="es-ES_tradnl" sz="2000" b="1" dirty="0">
                          <a:effectLst/>
                          <a:latin typeface="Arial" pitchFamily="34" charset="0"/>
                          <a:cs typeface="Arial" pitchFamily="34" charset="0"/>
                        </a:rPr>
                        <a:t>Hombres</a:t>
                      </a:r>
                      <a:endParaRPr lang="es-CO" sz="2000" b="1"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Arial" pitchFamily="34" charset="0"/>
                          <a:cs typeface="Arial" pitchFamily="34" charset="0"/>
                        </a:rPr>
                        <a:t>%</a:t>
                      </a:r>
                      <a:endParaRPr lang="es-CO" sz="2000" b="1"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Arial" pitchFamily="34" charset="0"/>
                          <a:cs typeface="Arial" pitchFamily="34" charset="0"/>
                        </a:rPr>
                        <a:t>Mujeres</a:t>
                      </a:r>
                      <a:endParaRPr lang="es-CO" sz="2000" b="1"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Arial" pitchFamily="34" charset="0"/>
                          <a:cs typeface="Arial" pitchFamily="34" charset="0"/>
                        </a:rPr>
                        <a:t>%</a:t>
                      </a:r>
                      <a:endParaRPr lang="es-CO" sz="2000" b="1"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79080">
                <a:tc rowSpan="2">
                  <a:txBody>
                    <a:bodyPr/>
                    <a:lstStyle/>
                    <a:p>
                      <a:pPr algn="ctr">
                        <a:lnSpc>
                          <a:spcPct val="100000"/>
                        </a:lnSpc>
                        <a:spcAft>
                          <a:spcPts val="0"/>
                        </a:spcAft>
                      </a:pPr>
                      <a:r>
                        <a:rPr lang="es-ES_tradnl" sz="2000" dirty="0">
                          <a:effectLst/>
                          <a:latin typeface="Arial" pitchFamily="34" charset="0"/>
                          <a:cs typeface="Arial" pitchFamily="34" charset="0"/>
                        </a:rPr>
                        <a:t>Libros</a:t>
                      </a:r>
                      <a:endParaRPr lang="es-CO" sz="2000" dirty="0">
                        <a:effectLst/>
                        <a:latin typeface="Arial" pitchFamily="34" charset="0"/>
                        <a:ea typeface="Times New Roman"/>
                        <a:cs typeface="Arial" pitchFamily="34" charset="0"/>
                      </a:endParaRPr>
                    </a:p>
                  </a:txBody>
                  <a:tcPr marL="25400" marR="25400"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Sí</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R="85090" algn="ctr">
                        <a:lnSpc>
                          <a:spcPct val="100000"/>
                        </a:lnSpc>
                        <a:spcAft>
                          <a:spcPts val="0"/>
                        </a:spcAft>
                      </a:pPr>
                      <a:r>
                        <a:rPr lang="es-ES_tradnl" sz="2000" dirty="0">
                          <a:effectLst/>
                          <a:latin typeface="Arial" pitchFamily="34" charset="0"/>
                          <a:cs typeface="Arial" pitchFamily="34" charset="0"/>
                        </a:rPr>
                        <a:t>5.793</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45,4</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7.207</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51,3</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79080">
                <a:tc vMerge="1">
                  <a:txBody>
                    <a:bodyPr/>
                    <a:lstStyle/>
                    <a:p>
                      <a:endParaRPr lang="es-CO"/>
                    </a:p>
                  </a:txBody>
                  <a:tcPr/>
                </a:tc>
                <a:tc>
                  <a:txBody>
                    <a:bodyPr/>
                    <a:lstStyle/>
                    <a:p>
                      <a:pPr algn="ctr">
                        <a:lnSpc>
                          <a:spcPct val="100000"/>
                        </a:lnSpc>
                        <a:spcAft>
                          <a:spcPts val="0"/>
                        </a:spcAft>
                      </a:pPr>
                      <a:r>
                        <a:rPr lang="es-ES_tradnl" sz="2000" dirty="0">
                          <a:effectLst/>
                          <a:latin typeface="Arial" pitchFamily="34" charset="0"/>
                          <a:cs typeface="Arial" pitchFamily="34" charset="0"/>
                        </a:rPr>
                        <a:t>No</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R="52070" algn="ctr">
                        <a:lnSpc>
                          <a:spcPct val="100000"/>
                        </a:lnSpc>
                        <a:spcAft>
                          <a:spcPts val="0"/>
                        </a:spcAft>
                      </a:pPr>
                      <a:r>
                        <a:rPr lang="es-ES_tradnl" sz="2000" dirty="0" smtClean="0">
                          <a:effectLst/>
                          <a:latin typeface="Arial" pitchFamily="34" charset="0"/>
                          <a:cs typeface="Arial" pitchFamily="34" charset="0"/>
                        </a:rPr>
                        <a:t>6.952</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54,6</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6.846</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48,7</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79080">
                <a:tc rowSpan="2">
                  <a:txBody>
                    <a:bodyPr/>
                    <a:lstStyle/>
                    <a:p>
                      <a:pPr algn="ctr">
                        <a:lnSpc>
                          <a:spcPct val="100000"/>
                        </a:lnSpc>
                        <a:spcAft>
                          <a:spcPts val="0"/>
                        </a:spcAft>
                      </a:pPr>
                      <a:r>
                        <a:rPr lang="es-ES_tradnl" sz="2000" dirty="0">
                          <a:effectLst/>
                          <a:latin typeface="Arial" pitchFamily="34" charset="0"/>
                          <a:cs typeface="Arial" pitchFamily="34" charset="0"/>
                        </a:rPr>
                        <a:t>Revistas</a:t>
                      </a:r>
                      <a:endParaRPr lang="es-CO" sz="2000" dirty="0">
                        <a:effectLst/>
                        <a:latin typeface="Arial" pitchFamily="34" charset="0"/>
                        <a:ea typeface="Times New Roman"/>
                        <a:cs typeface="Arial" pitchFamily="34" charset="0"/>
                      </a:endParaRPr>
                    </a:p>
                  </a:txBody>
                  <a:tcPr marL="25400" marR="25400"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Sí</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R="79375" algn="ctr">
                        <a:lnSpc>
                          <a:spcPct val="100000"/>
                        </a:lnSpc>
                        <a:spcAft>
                          <a:spcPts val="0"/>
                        </a:spcAft>
                      </a:pPr>
                      <a:r>
                        <a:rPr lang="es-ES_tradnl" sz="2000" dirty="0">
                          <a:effectLst/>
                          <a:latin typeface="Arial" pitchFamily="34" charset="0"/>
                          <a:cs typeface="Arial" pitchFamily="34" charset="0"/>
                        </a:rPr>
                        <a:t>5.651</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44,3</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7.849.</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55,8</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32792">
                <a:tc vMerge="1">
                  <a:txBody>
                    <a:bodyPr/>
                    <a:lstStyle/>
                    <a:p>
                      <a:endParaRPr lang="es-CO"/>
                    </a:p>
                  </a:txBody>
                  <a:tcPr/>
                </a:tc>
                <a:tc>
                  <a:txBody>
                    <a:bodyPr/>
                    <a:lstStyle/>
                    <a:p>
                      <a:pPr algn="ctr">
                        <a:lnSpc>
                          <a:spcPct val="100000"/>
                        </a:lnSpc>
                        <a:spcAft>
                          <a:spcPts val="0"/>
                        </a:spcAft>
                      </a:pPr>
                      <a:r>
                        <a:rPr lang="es-ES_tradnl" sz="2000" dirty="0">
                          <a:effectLst/>
                          <a:latin typeface="Arial" pitchFamily="34" charset="0"/>
                          <a:cs typeface="Arial" pitchFamily="34" charset="0"/>
                        </a:rPr>
                        <a:t>No</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R="73025" algn="ctr">
                        <a:lnSpc>
                          <a:spcPct val="100000"/>
                        </a:lnSpc>
                        <a:spcAft>
                          <a:spcPts val="0"/>
                        </a:spcAft>
                      </a:pPr>
                      <a:r>
                        <a:rPr lang="es-ES_tradnl" sz="2000" dirty="0">
                          <a:effectLst/>
                          <a:latin typeface="Arial" pitchFamily="34" charset="0"/>
                          <a:cs typeface="Arial" pitchFamily="34" charset="0"/>
                        </a:rPr>
                        <a:t>7.094</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55,7</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6.204</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Arial" pitchFamily="34" charset="0"/>
                          <a:cs typeface="Arial" pitchFamily="34" charset="0"/>
                        </a:rPr>
                        <a:t>44,2</a:t>
                      </a:r>
                      <a:endParaRPr lang="es-CO" sz="2000" dirty="0">
                        <a:effectLst/>
                        <a:latin typeface="Arial" pitchFamily="34" charset="0"/>
                        <a:ea typeface="Times New Roman"/>
                        <a:cs typeface="Arial"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bl>
          </a:graphicData>
        </a:graphic>
      </p:graphicFrame>
      <p:sp>
        <p:nvSpPr>
          <p:cNvPr id="5" name="4 Rectángulo"/>
          <p:cNvSpPr/>
          <p:nvPr/>
        </p:nvSpPr>
        <p:spPr>
          <a:xfrm>
            <a:off x="7524328" y="3332055"/>
            <a:ext cx="1426679" cy="456985"/>
          </a:xfrm>
          <a:prstGeom prst="rect">
            <a:avLst/>
          </a:prstGeom>
        </p:spPr>
        <p:txBody>
          <a:bodyPr vert="horz" lIns="91440" tIns="45720" rIns="91440" bIns="45720" rtlCol="0">
            <a:noAutofit/>
          </a:bodyPr>
          <a:lstStyle/>
          <a:p>
            <a:pPr algn="just">
              <a:lnSpc>
                <a:spcPct val="130000"/>
              </a:lnSpc>
              <a:buFont typeface="Arial" pitchFamily="34" charset="0"/>
              <a:buNone/>
            </a:pPr>
            <a:r>
              <a:rPr lang="es-ES_tradnl" sz="2000" b="1" dirty="0">
                <a:latin typeface="Tahoma" pitchFamily="34" charset="0"/>
                <a:ea typeface="Tahoma" pitchFamily="34" charset="0"/>
                <a:cs typeface="Tahoma" pitchFamily="34" charset="0"/>
              </a:rPr>
              <a:t>Tabla 1</a:t>
            </a:r>
            <a:endParaRPr lang="es-CO" sz="2000" b="1" dirty="0">
              <a:latin typeface="Tahoma" pitchFamily="34" charset="0"/>
              <a:ea typeface="Tahoma" pitchFamily="34" charset="0"/>
              <a:cs typeface="Tahoma" pitchFamily="34" charset="0"/>
            </a:endParaRPr>
          </a:p>
        </p:txBody>
      </p:sp>
      <p:sp>
        <p:nvSpPr>
          <p:cNvPr id="6" name="2 Marcador de contenido"/>
          <p:cNvSpPr txBox="1">
            <a:spLocks/>
          </p:cNvSpPr>
          <p:nvPr/>
        </p:nvSpPr>
        <p:spPr>
          <a:xfrm>
            <a:off x="503548" y="3914139"/>
            <a:ext cx="822960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30000"/>
              </a:lnSpc>
              <a:spcBef>
                <a:spcPts val="0"/>
              </a:spcBef>
              <a:buNone/>
            </a:pPr>
            <a:r>
              <a:rPr lang="es-CO" sz="2000" b="1" dirty="0">
                <a:latin typeface="Tahoma" pitchFamily="34" charset="0"/>
                <a:ea typeface="Tahoma" pitchFamily="34" charset="0"/>
                <a:cs typeface="Tahoma" pitchFamily="34" charset="0"/>
              </a:rPr>
              <a:t>Frecuencia de lectura de libros en los últimos 12 </a:t>
            </a:r>
            <a:r>
              <a:rPr lang="es-CO" sz="2000" b="1" dirty="0" smtClean="0">
                <a:latin typeface="Tahoma" pitchFamily="34" charset="0"/>
                <a:ea typeface="Tahoma" pitchFamily="34" charset="0"/>
                <a:cs typeface="Tahoma" pitchFamily="34" charset="0"/>
              </a:rPr>
              <a:t>meses</a:t>
            </a:r>
            <a:endParaRPr lang="es-CO" sz="2000" b="1" dirty="0">
              <a:latin typeface="Tahoma" pitchFamily="34" charset="0"/>
              <a:ea typeface="Tahoma" pitchFamily="34" charset="0"/>
              <a:cs typeface="Tahom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777537382"/>
              </p:ext>
            </p:extLst>
          </p:nvPr>
        </p:nvGraphicFramePr>
        <p:xfrm>
          <a:off x="913307" y="4384860"/>
          <a:ext cx="7410083" cy="1371600"/>
        </p:xfrm>
        <a:graphic>
          <a:graphicData uri="http://schemas.openxmlformats.org/drawingml/2006/table">
            <a:tbl>
              <a:tblPr>
                <a:tableStyleId>{5C22544A-7EE6-4342-B048-85BDC9FD1C3A}</a:tableStyleId>
              </a:tblPr>
              <a:tblGrid>
                <a:gridCol w="3417819"/>
                <a:gridCol w="974669"/>
                <a:gridCol w="1569678"/>
                <a:gridCol w="1447917"/>
              </a:tblGrid>
              <a:tr h="0">
                <a:tc>
                  <a:txBody>
                    <a:bodyPr/>
                    <a:lstStyle/>
                    <a:p>
                      <a:pPr algn="ctr">
                        <a:lnSpc>
                          <a:spcPct val="100000"/>
                        </a:lnSpc>
                        <a:spcAft>
                          <a:spcPts val="0"/>
                        </a:spcAft>
                      </a:pPr>
                      <a:r>
                        <a:rPr lang="es-ES_tradnl" sz="1800" b="1" dirty="0">
                          <a:effectLst/>
                          <a:latin typeface="Tahoma" pitchFamily="34" charset="0"/>
                          <a:ea typeface="Tahoma" pitchFamily="34" charset="0"/>
                          <a:cs typeface="Tahoma" pitchFamily="34" charset="0"/>
                        </a:rPr>
                        <a:t>Frecuencia de lectura de libros</a:t>
                      </a:r>
                      <a:endParaRPr lang="es-CO" sz="4000" b="1"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nSpc>
                          <a:spcPct val="100000"/>
                        </a:lnSpc>
                        <a:spcAft>
                          <a:spcPts val="0"/>
                        </a:spcAft>
                      </a:pPr>
                      <a:r>
                        <a:rPr lang="es-ES_tradnl" sz="1800" b="1" dirty="0">
                          <a:effectLst/>
                          <a:latin typeface="Tahoma" pitchFamily="34" charset="0"/>
                          <a:ea typeface="Tahoma" pitchFamily="34" charset="0"/>
                          <a:cs typeface="Tahoma" pitchFamily="34" charset="0"/>
                        </a:rPr>
                        <a:t>Total</a:t>
                      </a:r>
                      <a:endParaRPr lang="es-CO" sz="4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b="1" dirty="0">
                          <a:effectLst/>
                          <a:latin typeface="Tahoma" pitchFamily="34" charset="0"/>
                          <a:ea typeface="Tahoma" pitchFamily="34" charset="0"/>
                          <a:cs typeface="Tahoma" pitchFamily="34" charset="0"/>
                        </a:rPr>
                        <a:t>Hombres</a:t>
                      </a:r>
                      <a:endParaRPr lang="es-CO" sz="4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nSpc>
                          <a:spcPct val="100000"/>
                        </a:lnSpc>
                        <a:spcAft>
                          <a:spcPts val="0"/>
                        </a:spcAft>
                      </a:pPr>
                      <a:r>
                        <a:rPr lang="es-ES_tradnl" sz="1800" b="1" dirty="0">
                          <a:effectLst/>
                          <a:latin typeface="Tahoma" pitchFamily="34" charset="0"/>
                          <a:ea typeface="Tahoma" pitchFamily="34" charset="0"/>
                          <a:cs typeface="Tahoma" pitchFamily="34" charset="0"/>
                        </a:rPr>
                        <a:t>Mujeres</a:t>
                      </a:r>
                      <a:endParaRPr lang="es-CO" sz="4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0">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Todos los días</a:t>
                      </a:r>
                      <a:endParaRPr lang="es-CO" sz="4000" dirty="0">
                        <a:effectLst/>
                        <a:latin typeface="Tahoma" pitchFamily="34" charset="0"/>
                        <a:ea typeface="Tahoma" pitchFamily="34" charset="0"/>
                        <a:cs typeface="Tahoma" pitchFamily="34" charset="0"/>
                      </a:endParaRPr>
                    </a:p>
                  </a:txBody>
                  <a:tcPr marL="25400" marR="25400" marT="0" marB="0">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6.960</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3.003</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58750" algn="ctr">
                        <a:lnSpc>
                          <a:spcPct val="100000"/>
                        </a:lnSpc>
                        <a:spcAft>
                          <a:spcPts val="0"/>
                        </a:spcAft>
                      </a:pPr>
                      <a:r>
                        <a:rPr lang="es-ES_tradnl" sz="1800" dirty="0">
                          <a:effectLst/>
                          <a:latin typeface="Tahoma" pitchFamily="34" charset="0"/>
                          <a:ea typeface="Tahoma" pitchFamily="34" charset="0"/>
                          <a:cs typeface="Tahoma" pitchFamily="34" charset="0"/>
                        </a:rPr>
                        <a:t>3.957</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0">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Una vez al mes</a:t>
                      </a:r>
                      <a:endParaRPr lang="es-CO" sz="4000" dirty="0">
                        <a:effectLst/>
                        <a:latin typeface="Tahoma" pitchFamily="34" charset="0"/>
                        <a:ea typeface="Tahoma" pitchFamily="34" charset="0"/>
                        <a:cs typeface="Tahoma" pitchFamily="34" charset="0"/>
                      </a:endParaRPr>
                    </a:p>
                  </a:txBody>
                  <a:tcPr marL="25400" marR="25400" marT="0" marB="0">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4.037</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1.890</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64465" algn="ctr">
                        <a:lnSpc>
                          <a:spcPct val="100000"/>
                        </a:lnSpc>
                        <a:spcAft>
                          <a:spcPts val="0"/>
                        </a:spcAft>
                      </a:pPr>
                      <a:r>
                        <a:rPr lang="es-ES_tradnl" sz="1800" dirty="0">
                          <a:effectLst/>
                          <a:latin typeface="Tahoma" pitchFamily="34" charset="0"/>
                          <a:ea typeface="Tahoma" pitchFamily="34" charset="0"/>
                          <a:cs typeface="Tahoma" pitchFamily="34" charset="0"/>
                        </a:rPr>
                        <a:t>2.147</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0">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Por lo menos una vez al año</a:t>
                      </a:r>
                      <a:endParaRPr lang="es-CO" sz="4000" dirty="0">
                        <a:effectLst/>
                        <a:latin typeface="Tahoma" pitchFamily="34" charset="0"/>
                        <a:ea typeface="Tahoma" pitchFamily="34" charset="0"/>
                        <a:cs typeface="Tahoma" pitchFamily="34" charset="0"/>
                      </a:endParaRPr>
                    </a:p>
                  </a:txBody>
                  <a:tcPr marL="25400" marR="25400" marT="0" marB="0">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2.003</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900</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170815" algn="ctr">
                        <a:lnSpc>
                          <a:spcPct val="100000"/>
                        </a:lnSpc>
                        <a:spcAft>
                          <a:spcPts val="0"/>
                        </a:spcAft>
                      </a:pPr>
                      <a:r>
                        <a:rPr lang="es-ES_tradnl" sz="1800" dirty="0">
                          <a:effectLst/>
                          <a:latin typeface="Tahoma" pitchFamily="34" charset="0"/>
                          <a:ea typeface="Tahoma" pitchFamily="34" charset="0"/>
                          <a:cs typeface="Tahoma" pitchFamily="34" charset="0"/>
                        </a:rPr>
                        <a:t>1.103</a:t>
                      </a:r>
                      <a:endParaRPr lang="es-CO" sz="4000" dirty="0">
                        <a:effectLst/>
                        <a:latin typeface="Tahoma" pitchFamily="34" charset="0"/>
                        <a:ea typeface="Tahoma" pitchFamily="34" charset="0"/>
                        <a:cs typeface="Tahoma" pitchFamily="34" charset="0"/>
                      </a:endParaRPr>
                    </a:p>
                  </a:txBody>
                  <a:tcPr marL="25400" marR="25400" marT="0" marB="0">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bl>
          </a:graphicData>
        </a:graphic>
      </p:graphicFrame>
      <p:sp>
        <p:nvSpPr>
          <p:cNvPr id="8" name="7 Rectángulo"/>
          <p:cNvSpPr/>
          <p:nvPr/>
        </p:nvSpPr>
        <p:spPr>
          <a:xfrm>
            <a:off x="827584" y="5765481"/>
            <a:ext cx="6552728" cy="369332"/>
          </a:xfrm>
          <a:prstGeom prst="rect">
            <a:avLst/>
          </a:prstGeom>
        </p:spPr>
        <p:txBody>
          <a:bodyPr wrap="square">
            <a:spAutoFit/>
          </a:bodyPr>
          <a:lstStyle/>
          <a:p>
            <a:r>
              <a:rPr lang="es-ES_tradnl" dirty="0"/>
              <a:t>Tomado y adaptado de: DAME - Encuesta de consumo cultural 2012.</a:t>
            </a:r>
            <a:endParaRPr lang="es-CO" dirty="0"/>
          </a:p>
        </p:txBody>
      </p:sp>
      <p:sp>
        <p:nvSpPr>
          <p:cNvPr id="9" name="8 Rectángulo"/>
          <p:cNvSpPr/>
          <p:nvPr/>
        </p:nvSpPr>
        <p:spPr>
          <a:xfrm>
            <a:off x="7431922" y="5681004"/>
            <a:ext cx="1426679" cy="456985"/>
          </a:xfrm>
          <a:prstGeom prst="rect">
            <a:avLst/>
          </a:prstGeom>
        </p:spPr>
        <p:txBody>
          <a:bodyPr vert="horz" lIns="91440" tIns="45720" rIns="91440" bIns="45720" rtlCol="0">
            <a:noAutofit/>
          </a:bodyPr>
          <a:lstStyle/>
          <a:p>
            <a:pPr algn="just">
              <a:lnSpc>
                <a:spcPct val="130000"/>
              </a:lnSpc>
              <a:buFont typeface="Arial" pitchFamily="34" charset="0"/>
              <a:buNone/>
            </a:pPr>
            <a:r>
              <a:rPr lang="es-ES_tradnl" sz="2000" b="1" dirty="0">
                <a:latin typeface="Tahoma" pitchFamily="34" charset="0"/>
                <a:ea typeface="Tahoma" pitchFamily="34" charset="0"/>
                <a:cs typeface="Tahoma" pitchFamily="34" charset="0"/>
              </a:rPr>
              <a:t>Tabla </a:t>
            </a:r>
            <a:r>
              <a:rPr lang="es-ES_tradnl" sz="2000" b="1" dirty="0" smtClean="0">
                <a:latin typeface="Tahoma" pitchFamily="34" charset="0"/>
                <a:ea typeface="Tahoma" pitchFamily="34" charset="0"/>
                <a:cs typeface="Tahoma" pitchFamily="34" charset="0"/>
              </a:rPr>
              <a:t>2</a:t>
            </a:r>
            <a:endParaRPr lang="es-CO" sz="20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97054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827584" y="548680"/>
            <a:ext cx="7859216" cy="792088"/>
          </a:xfrm>
        </p:spPr>
        <p:txBody>
          <a:bodyPr>
            <a:noAutofit/>
          </a:bodyPr>
          <a:lstStyle/>
          <a:p>
            <a:pPr marL="534988" indent="-534988" algn="just">
              <a:spcBef>
                <a:spcPts val="0"/>
              </a:spcBef>
              <a:buNone/>
            </a:pPr>
            <a:r>
              <a:rPr lang="es-CO" sz="2000" b="1" dirty="0">
                <a:latin typeface="Tahoma" pitchFamily="34" charset="0"/>
                <a:ea typeface="Tahoma" pitchFamily="34" charset="0"/>
                <a:cs typeface="Tahoma" pitchFamily="34" charset="0"/>
              </a:rPr>
              <a:t>13. </a:t>
            </a:r>
            <a:r>
              <a:rPr lang="es-CO" sz="2000" dirty="0">
                <a:latin typeface="Tahoma" pitchFamily="34" charset="0"/>
                <a:ea typeface="Tahoma" pitchFamily="34" charset="0"/>
                <a:cs typeface="Tahoma" pitchFamily="34" charset="0"/>
              </a:rPr>
              <a:t>En el siguiente plan de acción se establece como hallar el porcentaje de hombres y mujeres que leyeron revistas.</a:t>
            </a:r>
          </a:p>
        </p:txBody>
      </p:sp>
      <p:graphicFrame>
        <p:nvGraphicFramePr>
          <p:cNvPr id="4" name="3 Diagrama"/>
          <p:cNvGraphicFramePr/>
          <p:nvPr>
            <p:extLst>
              <p:ext uri="{D42A27DB-BD31-4B8C-83A1-F6EECF244321}">
                <p14:modId xmlns:p14="http://schemas.microsoft.com/office/powerpoint/2010/main" val="1420945385"/>
              </p:ext>
            </p:extLst>
          </p:nvPr>
        </p:nvGraphicFramePr>
        <p:xfrm>
          <a:off x="467544" y="1668870"/>
          <a:ext cx="8136904"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015859" y="1268760"/>
            <a:ext cx="1035861" cy="400110"/>
          </a:xfrm>
          <a:prstGeom prst="rect">
            <a:avLst/>
          </a:prstGeom>
        </p:spPr>
        <p:txBody>
          <a:bodyPr wrap="none">
            <a:spAutoFit/>
          </a:bodyPr>
          <a:lstStyle/>
          <a:p>
            <a:pPr algn="ctr"/>
            <a:r>
              <a:rPr lang="es-CO" sz="2000" b="1" dirty="0">
                <a:latin typeface="Tahoma" pitchFamily="34" charset="0"/>
                <a:ea typeface="Tahoma" pitchFamily="34" charset="0"/>
                <a:cs typeface="Tahoma" pitchFamily="34" charset="0"/>
              </a:rPr>
              <a:t>Paso 1</a:t>
            </a:r>
          </a:p>
        </p:txBody>
      </p:sp>
      <p:sp>
        <p:nvSpPr>
          <p:cNvPr id="6" name="5 Rectángulo"/>
          <p:cNvSpPr/>
          <p:nvPr/>
        </p:nvSpPr>
        <p:spPr>
          <a:xfrm>
            <a:off x="4008887" y="1268760"/>
            <a:ext cx="1035861" cy="400110"/>
          </a:xfrm>
          <a:prstGeom prst="rect">
            <a:avLst/>
          </a:prstGeom>
        </p:spPr>
        <p:txBody>
          <a:bodyPr wrap="none">
            <a:spAutoFit/>
          </a:bodyPr>
          <a:lstStyle/>
          <a:p>
            <a:pPr algn="ctr"/>
            <a:r>
              <a:rPr lang="es-ES_tradnl" sz="2000" b="1" dirty="0">
                <a:latin typeface="Tahoma" pitchFamily="34" charset="0"/>
                <a:ea typeface="Tahoma" pitchFamily="34" charset="0"/>
                <a:cs typeface="Tahoma" pitchFamily="34" charset="0"/>
              </a:rPr>
              <a:t>Paso 2</a:t>
            </a:r>
            <a:endParaRPr lang="es-CO" sz="2000" b="1" dirty="0">
              <a:latin typeface="Tahoma" pitchFamily="34" charset="0"/>
              <a:ea typeface="Tahoma" pitchFamily="34" charset="0"/>
              <a:cs typeface="Tahoma" pitchFamily="34" charset="0"/>
            </a:endParaRPr>
          </a:p>
        </p:txBody>
      </p:sp>
      <p:sp>
        <p:nvSpPr>
          <p:cNvPr id="7" name="6 Rectángulo"/>
          <p:cNvSpPr/>
          <p:nvPr/>
        </p:nvSpPr>
        <p:spPr>
          <a:xfrm>
            <a:off x="7033223" y="1268760"/>
            <a:ext cx="1035861" cy="400110"/>
          </a:xfrm>
          <a:prstGeom prst="rect">
            <a:avLst/>
          </a:prstGeom>
        </p:spPr>
        <p:txBody>
          <a:bodyPr wrap="none">
            <a:spAutoFit/>
          </a:bodyPr>
          <a:lstStyle/>
          <a:p>
            <a:pPr algn="ctr"/>
            <a:r>
              <a:rPr lang="es-ES_tradnl" sz="2000" b="1" dirty="0">
                <a:latin typeface="Tahoma" pitchFamily="34" charset="0"/>
                <a:ea typeface="Tahoma" pitchFamily="34" charset="0"/>
                <a:cs typeface="Tahoma" pitchFamily="34" charset="0"/>
              </a:rPr>
              <a:t>Paso 3</a:t>
            </a:r>
            <a:endParaRPr lang="es-CO" sz="2000" b="1" dirty="0">
              <a:latin typeface="Tahoma" pitchFamily="34" charset="0"/>
              <a:ea typeface="Tahoma" pitchFamily="34" charset="0"/>
              <a:cs typeface="Tahoma" pitchFamily="34" charset="0"/>
            </a:endParaRPr>
          </a:p>
        </p:txBody>
      </p:sp>
      <p:sp>
        <p:nvSpPr>
          <p:cNvPr id="8" name="7 Rectángulo"/>
          <p:cNvSpPr/>
          <p:nvPr/>
        </p:nvSpPr>
        <p:spPr>
          <a:xfrm>
            <a:off x="6372200" y="3933056"/>
            <a:ext cx="2034531" cy="400110"/>
          </a:xfrm>
          <a:prstGeom prst="rect">
            <a:avLst/>
          </a:prstGeom>
        </p:spPr>
        <p:txBody>
          <a:bodyPr wrap="none">
            <a:spAutoFit/>
          </a:bodyPr>
          <a:lstStyle/>
          <a:p>
            <a:r>
              <a:rPr lang="es-ES_tradnl" sz="2000" b="1" dirty="0">
                <a:latin typeface="Tahoma" pitchFamily="34" charset="0"/>
                <a:ea typeface="Tahoma" pitchFamily="34" charset="0"/>
                <a:cs typeface="Tahoma" pitchFamily="34" charset="0"/>
              </a:rPr>
              <a:t>Plan de acción</a:t>
            </a:r>
            <a:endParaRPr lang="es-CO" sz="2000" dirty="0">
              <a:latin typeface="Tahoma" pitchFamily="34" charset="0"/>
              <a:ea typeface="Tahoma" pitchFamily="34" charset="0"/>
              <a:cs typeface="Tahoma" pitchFamily="34" charset="0"/>
            </a:endParaRPr>
          </a:p>
        </p:txBody>
      </p:sp>
      <p:sp>
        <p:nvSpPr>
          <p:cNvPr id="9" name="2 Marcador de contenido"/>
          <p:cNvSpPr txBox="1">
            <a:spLocks/>
          </p:cNvSpPr>
          <p:nvPr/>
        </p:nvSpPr>
        <p:spPr>
          <a:xfrm>
            <a:off x="457200" y="4437112"/>
            <a:ext cx="822960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Después de ejecutarlo se encontró que el porcentaje de hombres y mujeres que leen revistas es</a:t>
            </a:r>
          </a:p>
          <a:p>
            <a:pPr marL="0" indent="0" algn="just">
              <a:spcBef>
                <a:spcPts val="0"/>
              </a:spcBef>
              <a:buFont typeface="Arial" pitchFamily="34" charset="0"/>
              <a:buNone/>
            </a:pPr>
            <a:endParaRPr lang="es-CO" sz="1000" dirty="0" smtClean="0">
              <a:latin typeface="Tahoma" pitchFamily="34" charset="0"/>
              <a:ea typeface="Tahoma" pitchFamily="34" charset="0"/>
              <a:cs typeface="Tahoma" pitchFamily="34" charset="0"/>
            </a:endParaRP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A.  45% y 55%, respectivamente.</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B.  58% y 42%, respectivamente.</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C.  55% y 45%, respectivamente.</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D.  42% y 58%, respectivamente.</a:t>
            </a:r>
          </a:p>
          <a:p>
            <a:pPr marL="0" indent="0" algn="just">
              <a:spcBef>
                <a:spcPts val="0"/>
              </a:spcBef>
              <a:buFont typeface="Arial" pitchFamily="34" charset="0"/>
              <a:buNone/>
            </a:pPr>
            <a:endParaRPr lang="es-CO" sz="2000" dirty="0">
              <a:latin typeface="Tahoma" pitchFamily="34" charset="0"/>
              <a:ea typeface="Tahoma" pitchFamily="34" charset="0"/>
              <a:cs typeface="Tahoma" pitchFamily="34" charset="0"/>
            </a:endParaRPr>
          </a:p>
        </p:txBody>
      </p:sp>
      <p:sp>
        <p:nvSpPr>
          <p:cNvPr id="10" name="9 Rectángulo redondeado"/>
          <p:cNvSpPr/>
          <p:nvPr/>
        </p:nvSpPr>
        <p:spPr>
          <a:xfrm>
            <a:off x="399724" y="6165304"/>
            <a:ext cx="4127093" cy="234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34840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124744"/>
            <a:ext cx="8229600" cy="4464496"/>
          </a:xfrm>
        </p:spPr>
        <p:txBody>
          <a:bodyPr>
            <a:noAutofit/>
          </a:bodyPr>
          <a:lstStyle/>
          <a:p>
            <a:pPr marL="534988" indent="-534988" algn="just">
              <a:lnSpc>
                <a:spcPct val="150000"/>
              </a:lnSpc>
              <a:spcBef>
                <a:spcPts val="0"/>
              </a:spcBef>
              <a:buNone/>
            </a:pPr>
            <a:r>
              <a:rPr lang="es-CO" sz="2000" b="1" dirty="0" smtClean="0">
                <a:latin typeface="Tahoma" pitchFamily="34" charset="0"/>
                <a:ea typeface="Tahoma" pitchFamily="34" charset="0"/>
                <a:cs typeface="Tahoma" pitchFamily="34" charset="0"/>
              </a:rPr>
              <a:t>14</a:t>
            </a:r>
            <a:r>
              <a:rPr lang="es-CO" sz="2000" b="1"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Una persona lee el boletín y desea saber cuál fue el número total de hombres y mujeres que </a:t>
            </a:r>
            <a:r>
              <a:rPr lang="es-CO" sz="2000" dirty="0" smtClean="0">
                <a:latin typeface="Tahoma" pitchFamily="34" charset="0"/>
                <a:ea typeface="Tahoma" pitchFamily="34" charset="0"/>
                <a:cs typeface="Tahoma" pitchFamily="34" charset="0"/>
              </a:rPr>
              <a:t>respondieron </a:t>
            </a:r>
            <a:r>
              <a:rPr lang="es-CO" sz="2000" dirty="0">
                <a:latin typeface="Tahoma" pitchFamily="34" charset="0"/>
                <a:ea typeface="Tahoma" pitchFamily="34" charset="0"/>
                <a:cs typeface="Tahoma" pitchFamily="34" charset="0"/>
              </a:rPr>
              <a:t>la encuesta. ¿Qué datos debe usar?</a:t>
            </a:r>
          </a:p>
          <a:p>
            <a:pPr marL="0" indent="0" algn="just">
              <a:lnSpc>
                <a:spcPct val="15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200000"/>
              </a:lnSpc>
              <a:spcBef>
                <a:spcPts val="0"/>
              </a:spcBef>
              <a:buNone/>
              <a:tabLst>
                <a:tab pos="534988" algn="l"/>
              </a:tabLst>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A. Hombres </a:t>
            </a:r>
            <a:r>
              <a:rPr lang="es-CO" sz="2000" dirty="0">
                <a:latin typeface="Tahoma" pitchFamily="34" charset="0"/>
                <a:ea typeface="Tahoma" pitchFamily="34" charset="0"/>
                <a:cs typeface="Tahoma" pitchFamily="34" charset="0"/>
              </a:rPr>
              <a:t>y mujeres que leyeron y no leyeron libros y </a:t>
            </a:r>
            <a:r>
              <a:rPr lang="es-CO" sz="2000" dirty="0" smtClean="0">
                <a:latin typeface="Tahoma" pitchFamily="34" charset="0"/>
                <a:ea typeface="Tahoma" pitchFamily="34" charset="0"/>
                <a:cs typeface="Tahoma" pitchFamily="34" charset="0"/>
              </a:rPr>
              <a:t>revistas.</a:t>
            </a:r>
          </a:p>
          <a:p>
            <a:pPr marL="0" indent="0" algn="just">
              <a:lnSpc>
                <a:spcPct val="200000"/>
              </a:lnSpc>
              <a:spcBef>
                <a:spcPts val="0"/>
              </a:spcBef>
              <a:buNone/>
              <a:tabLst>
                <a:tab pos="534988" algn="l"/>
              </a:tabLst>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B. Hombres </a:t>
            </a:r>
            <a:r>
              <a:rPr lang="es-CO" sz="2000" dirty="0">
                <a:latin typeface="Tahoma" pitchFamily="34" charset="0"/>
                <a:ea typeface="Tahoma" pitchFamily="34" charset="0"/>
                <a:cs typeface="Tahoma" pitchFamily="34" charset="0"/>
              </a:rPr>
              <a:t>y mujeres que leyeron libros y </a:t>
            </a:r>
            <a:r>
              <a:rPr lang="es-CO" sz="2000" dirty="0" smtClean="0">
                <a:latin typeface="Tahoma" pitchFamily="34" charset="0"/>
                <a:ea typeface="Tahoma" pitchFamily="34" charset="0"/>
                <a:cs typeface="Tahoma" pitchFamily="34" charset="0"/>
              </a:rPr>
              <a:t>revistas.</a:t>
            </a:r>
          </a:p>
          <a:p>
            <a:pPr marL="0" indent="0" algn="just">
              <a:lnSpc>
                <a:spcPct val="200000"/>
              </a:lnSpc>
              <a:spcBef>
                <a:spcPts val="0"/>
              </a:spcBef>
              <a:buNone/>
              <a:tabLst>
                <a:tab pos="534988" algn="l"/>
              </a:tabLst>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C. Hombres </a:t>
            </a:r>
            <a:r>
              <a:rPr lang="es-CO" sz="2000" dirty="0">
                <a:latin typeface="Tahoma" pitchFamily="34" charset="0"/>
                <a:ea typeface="Tahoma" pitchFamily="34" charset="0"/>
                <a:cs typeface="Tahoma" pitchFamily="34" charset="0"/>
              </a:rPr>
              <a:t>y mujeres que leyeron y no leyeron </a:t>
            </a:r>
            <a:r>
              <a:rPr lang="es-CO" sz="2000" dirty="0" smtClean="0">
                <a:latin typeface="Tahoma" pitchFamily="34" charset="0"/>
                <a:ea typeface="Tahoma" pitchFamily="34" charset="0"/>
                <a:cs typeface="Tahoma" pitchFamily="34" charset="0"/>
              </a:rPr>
              <a:t>libros.</a:t>
            </a:r>
          </a:p>
          <a:p>
            <a:pPr marL="0" indent="0" algn="just">
              <a:lnSpc>
                <a:spcPct val="200000"/>
              </a:lnSpc>
              <a:spcBef>
                <a:spcPts val="0"/>
              </a:spcBef>
              <a:buNone/>
              <a:tabLst>
                <a:tab pos="534988" algn="l"/>
              </a:tabLst>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D. Hombres </a:t>
            </a:r>
            <a:r>
              <a:rPr lang="es-CO" sz="2000" dirty="0">
                <a:latin typeface="Tahoma" pitchFamily="34" charset="0"/>
                <a:ea typeface="Tahoma" pitchFamily="34" charset="0"/>
                <a:cs typeface="Tahoma" pitchFamily="34" charset="0"/>
              </a:rPr>
              <a:t>y mujeres que leyeron solamente libros.</a:t>
            </a:r>
          </a:p>
          <a:p>
            <a:pPr marL="0" indent="0" algn="just">
              <a:lnSpc>
                <a:spcPct val="150000"/>
              </a:lnSpc>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971600" y="4365104"/>
            <a:ext cx="6336704" cy="378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59200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472608"/>
          </a:xfrm>
        </p:spPr>
        <p:txBody>
          <a:bodyPr>
            <a:noAutofit/>
          </a:bodyPr>
          <a:lstStyle/>
          <a:p>
            <a:pPr marL="534988" indent="-534988" algn="just">
              <a:lnSpc>
                <a:spcPct val="130000"/>
              </a:lnSpc>
              <a:spcBef>
                <a:spcPts val="0"/>
              </a:spcBef>
              <a:buNone/>
            </a:pPr>
            <a:r>
              <a:rPr lang="es-CO" sz="2000" b="1" dirty="0">
                <a:latin typeface="Tahoma" pitchFamily="34" charset="0"/>
                <a:ea typeface="Tahoma" pitchFamily="34" charset="0"/>
                <a:cs typeface="Tahoma" pitchFamily="34" charset="0"/>
              </a:rPr>
              <a:t>15. </a:t>
            </a:r>
            <a:r>
              <a:rPr lang="es-CO" sz="2000" dirty="0">
                <a:latin typeface="Tahoma" pitchFamily="34" charset="0"/>
                <a:ea typeface="Tahoma" pitchFamily="34" charset="0"/>
                <a:cs typeface="Tahoma" pitchFamily="34" charset="0"/>
              </a:rPr>
              <a:t>Un lector del boletín afirma que la información presentada en la tabla 2 no es consistente con </a:t>
            </a:r>
            <a:r>
              <a:rPr lang="es-CO" sz="2000" dirty="0" smtClean="0">
                <a:latin typeface="Tahoma" pitchFamily="34" charset="0"/>
                <a:ea typeface="Tahoma" pitchFamily="34" charset="0"/>
                <a:cs typeface="Tahoma" pitchFamily="34" charset="0"/>
              </a:rPr>
              <a:t>la información </a:t>
            </a:r>
            <a:r>
              <a:rPr lang="es-CO" sz="2000" dirty="0">
                <a:latin typeface="Tahoma" pitchFamily="34" charset="0"/>
                <a:ea typeface="Tahoma" pitchFamily="34" charset="0"/>
                <a:cs typeface="Tahoma" pitchFamily="34" charset="0"/>
              </a:rPr>
              <a:t>de la tabla 1. La interpretación del lector es	</a:t>
            </a: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smtClean="0">
                <a:latin typeface="Tahoma" pitchFamily="34" charset="0"/>
                <a:ea typeface="Tahoma" pitchFamily="34" charset="0"/>
                <a:cs typeface="Tahoma" pitchFamily="34" charset="0"/>
              </a:rPr>
              <a:t>A</a:t>
            </a:r>
            <a:r>
              <a:rPr lang="es-CO" sz="2000" dirty="0">
                <a:latin typeface="Tahoma" pitchFamily="34" charset="0"/>
                <a:ea typeface="Tahoma" pitchFamily="34" charset="0"/>
                <a:cs typeface="Tahoma" pitchFamily="34" charset="0"/>
              </a:rPr>
              <a:t>.	correcta, porque la tabla 2 omite información relevante de la tabla 1, como las mujeres y los </a:t>
            </a:r>
            <a:r>
              <a:rPr lang="es-CO" sz="2000" dirty="0" smtClean="0">
                <a:latin typeface="Tahoma" pitchFamily="34" charset="0"/>
                <a:ea typeface="Tahoma" pitchFamily="34" charset="0"/>
                <a:cs typeface="Tahoma" pitchFamily="34" charset="0"/>
              </a:rPr>
              <a:t>hombres que </a:t>
            </a:r>
            <a:r>
              <a:rPr lang="es-CO" sz="2000" dirty="0">
                <a:latin typeface="Tahoma" pitchFamily="34" charset="0"/>
                <a:ea typeface="Tahoma" pitchFamily="34" charset="0"/>
                <a:cs typeface="Tahoma" pitchFamily="34" charset="0"/>
              </a:rPr>
              <a:t>no leyeron libros.</a:t>
            </a:r>
          </a:p>
          <a:p>
            <a:pPr marL="534988" indent="-534988" algn="just">
              <a:lnSpc>
                <a:spcPct val="130000"/>
              </a:lnSpc>
              <a:spcBef>
                <a:spcPts val="0"/>
              </a:spcBef>
              <a:buNone/>
            </a:pPr>
            <a:endParaRPr lang="es-CO" sz="1000" dirty="0" smtClean="0">
              <a:latin typeface="Tahoma" pitchFamily="34" charset="0"/>
              <a:ea typeface="Tahoma" pitchFamily="34" charset="0"/>
              <a:cs typeface="Tahoma" pitchFamily="34" charset="0"/>
            </a:endParaRPr>
          </a:p>
          <a:p>
            <a:pPr marL="534988" indent="-534988" algn="just">
              <a:lnSpc>
                <a:spcPct val="130000"/>
              </a:lnSpc>
              <a:spcBef>
                <a:spcPts val="0"/>
              </a:spcBef>
              <a:buAutoNum type="alphaUcPeriod" startAt="2"/>
            </a:pPr>
            <a:r>
              <a:rPr lang="es-CO" sz="2000" dirty="0" smtClean="0">
                <a:latin typeface="Tahoma" pitchFamily="34" charset="0"/>
                <a:ea typeface="Tahoma" pitchFamily="34" charset="0"/>
                <a:cs typeface="Tahoma" pitchFamily="34" charset="0"/>
              </a:rPr>
              <a:t>incorrecta</a:t>
            </a:r>
            <a:r>
              <a:rPr lang="es-CO" sz="2000" dirty="0">
                <a:latin typeface="Tahoma" pitchFamily="34" charset="0"/>
                <a:ea typeface="Tahoma" pitchFamily="34" charset="0"/>
                <a:cs typeface="Tahoma" pitchFamily="34" charset="0"/>
              </a:rPr>
              <a:t>, porque en la tabla 2 se puede observar exactamente la misma información que en	</a:t>
            </a:r>
            <a:r>
              <a:rPr lang="es-CO" sz="2000" dirty="0" smtClean="0">
                <a:latin typeface="Tahoma" pitchFamily="34" charset="0"/>
                <a:ea typeface="Tahoma" pitchFamily="34" charset="0"/>
                <a:cs typeface="Tahoma" pitchFamily="34" charset="0"/>
              </a:rPr>
              <a:t>la </a:t>
            </a:r>
            <a:r>
              <a:rPr lang="es-CO" sz="2000" dirty="0">
                <a:latin typeface="Tahoma" pitchFamily="34" charset="0"/>
                <a:ea typeface="Tahoma" pitchFamily="34" charset="0"/>
                <a:cs typeface="Tahoma" pitchFamily="34" charset="0"/>
              </a:rPr>
              <a:t>tabla 1.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1000" dirty="0" smtClean="0">
                <a:latin typeface="Tahoma" pitchFamily="34" charset="0"/>
                <a:ea typeface="Tahoma" pitchFamily="34" charset="0"/>
                <a:cs typeface="Tahoma" pitchFamily="34" charset="0"/>
              </a:rPr>
              <a:t>                                    </a:t>
            </a:r>
            <a:endParaRPr lang="es-CO" sz="1000" dirty="0">
              <a:latin typeface="Tahoma" pitchFamily="34" charset="0"/>
              <a:ea typeface="Tahoma" pitchFamily="34" charset="0"/>
              <a:cs typeface="Tahoma" pitchFamily="34" charset="0"/>
            </a:endParaRPr>
          </a:p>
          <a:p>
            <a:pPr marL="534988" indent="-534988" algn="just">
              <a:lnSpc>
                <a:spcPct val="130000"/>
              </a:lnSpc>
              <a:spcBef>
                <a:spcPts val="0"/>
              </a:spcBef>
              <a:buAutoNum type="alphaUcPeriod" startAt="3"/>
            </a:pPr>
            <a:r>
              <a:rPr lang="es-CO" sz="2000" dirty="0" smtClean="0">
                <a:latin typeface="Tahoma" pitchFamily="34" charset="0"/>
                <a:ea typeface="Tahoma" pitchFamily="34" charset="0"/>
                <a:cs typeface="Tahoma" pitchFamily="34" charset="0"/>
              </a:rPr>
              <a:t>correcta</a:t>
            </a:r>
            <a:r>
              <a:rPr lang="es-CO" sz="2000" dirty="0">
                <a:latin typeface="Tahoma" pitchFamily="34" charset="0"/>
                <a:ea typeface="Tahoma" pitchFamily="34" charset="0"/>
                <a:cs typeface="Tahoma" pitchFamily="34" charset="0"/>
              </a:rPr>
              <a:t>, porque al analizar la tabla 2 se puede observar que la población que respondió allí es </a:t>
            </a:r>
            <a:r>
              <a:rPr lang="es-CO" sz="2000" dirty="0" smtClean="0">
                <a:latin typeface="Tahoma" pitchFamily="34" charset="0"/>
                <a:ea typeface="Tahoma" pitchFamily="34" charset="0"/>
                <a:cs typeface="Tahoma" pitchFamily="34" charset="0"/>
              </a:rPr>
              <a:t>diferente </a:t>
            </a:r>
            <a:r>
              <a:rPr lang="es-CO" sz="2000" dirty="0">
                <a:latin typeface="Tahoma" pitchFamily="34" charset="0"/>
                <a:ea typeface="Tahoma" pitchFamily="34" charset="0"/>
                <a:cs typeface="Tahoma" pitchFamily="34" charset="0"/>
              </a:rPr>
              <a:t>de la tabla 1</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1000" dirty="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a:latin typeface="Tahoma" pitchFamily="34" charset="0"/>
                <a:ea typeface="Tahoma" pitchFamily="34" charset="0"/>
                <a:cs typeface="Tahoma" pitchFamily="34" charset="0"/>
              </a:rPr>
              <a:t>D.	</a:t>
            </a:r>
            <a:r>
              <a:rPr lang="es-CO" sz="2000" dirty="0" smtClean="0">
                <a:latin typeface="Tahoma" pitchFamily="34" charset="0"/>
                <a:ea typeface="Tahoma" pitchFamily="34" charset="0"/>
                <a:cs typeface="Tahoma" pitchFamily="34" charset="0"/>
              </a:rPr>
              <a:t>incorrecta, </a:t>
            </a:r>
            <a:r>
              <a:rPr lang="es-CO" sz="2000" dirty="0">
                <a:latin typeface="Tahoma" pitchFamily="34" charset="0"/>
                <a:ea typeface="Tahoma" pitchFamily="34" charset="0"/>
                <a:cs typeface="Tahoma" pitchFamily="34" charset="0"/>
              </a:rPr>
              <a:t>porque la tabla 2 presenta información de la tabla 1, pero de una manera más detallada.	</a:t>
            </a:r>
          </a:p>
          <a:p>
            <a:pPr marL="534988" indent="-534988" algn="just">
              <a:lnSpc>
                <a:spcPct val="130000"/>
              </a:lnSpc>
              <a:spcBef>
                <a:spcPts val="0"/>
              </a:spcBef>
              <a:buNone/>
            </a:pPr>
            <a:r>
              <a:rPr lang="es-CO" sz="2000" dirty="0">
                <a:latin typeface="Tahoma" pitchFamily="34" charset="0"/>
                <a:ea typeface="Tahoma" pitchFamily="34" charset="0"/>
                <a:cs typeface="Tahoma" pitchFamily="34" charset="0"/>
              </a:rPr>
              <a:t> </a:t>
            </a:r>
          </a:p>
        </p:txBody>
      </p:sp>
      <p:sp>
        <p:nvSpPr>
          <p:cNvPr id="4" name="3 Rectángulo redondeado"/>
          <p:cNvSpPr/>
          <p:nvPr/>
        </p:nvSpPr>
        <p:spPr>
          <a:xfrm>
            <a:off x="467544" y="3429000"/>
            <a:ext cx="820891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20028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692696"/>
            <a:ext cx="8229600" cy="1656184"/>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RESPONDA LAS PREGUNTAS 16 Y 17 DE ACUERDO CON LA SIGUIENTE INFORMACIÓN</a:t>
            </a:r>
          </a:p>
          <a:p>
            <a:pPr marL="0" indent="0" algn="just">
              <a:spcBef>
                <a:spcPts val="0"/>
              </a:spcBef>
              <a:buNone/>
            </a:pPr>
            <a:endParaRPr lang="es-CO" sz="10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La </a:t>
            </a:r>
            <a:r>
              <a:rPr lang="es-CO" sz="2000" dirty="0">
                <a:latin typeface="Tahoma" pitchFamily="34" charset="0"/>
                <a:ea typeface="Tahoma" pitchFamily="34" charset="0"/>
                <a:cs typeface="Tahoma" pitchFamily="34" charset="0"/>
              </a:rPr>
              <a:t>tabla muestra información de algunos </a:t>
            </a:r>
            <a:r>
              <a:rPr lang="es-CO" sz="2000" dirty="0" smtClean="0">
                <a:latin typeface="Tahoma" pitchFamily="34" charset="0"/>
                <a:ea typeface="Tahoma" pitchFamily="34" charset="0"/>
                <a:cs typeface="Tahoma" pitchFamily="34" charset="0"/>
              </a:rPr>
              <a:t>cuerpos </a:t>
            </a:r>
            <a:r>
              <a:rPr lang="es-CO" sz="2000" dirty="0">
                <a:latin typeface="Tahoma" pitchFamily="34" charset="0"/>
                <a:ea typeface="Tahoma" pitchFamily="34" charset="0"/>
                <a:cs typeface="Tahoma" pitchFamily="34" charset="0"/>
              </a:rPr>
              <a:t>celestes que giran alrededor del sol.</a:t>
            </a:r>
          </a:p>
        </p:txBody>
      </p:sp>
      <p:graphicFrame>
        <p:nvGraphicFramePr>
          <p:cNvPr id="4" name="3 Tabla"/>
          <p:cNvGraphicFramePr>
            <a:graphicFrameLocks noGrp="1"/>
          </p:cNvGraphicFramePr>
          <p:nvPr>
            <p:extLst>
              <p:ext uri="{D42A27DB-BD31-4B8C-83A1-F6EECF244321}">
                <p14:modId xmlns:p14="http://schemas.microsoft.com/office/powerpoint/2010/main" val="1293135898"/>
              </p:ext>
            </p:extLst>
          </p:nvPr>
        </p:nvGraphicFramePr>
        <p:xfrm>
          <a:off x="539553" y="2348880"/>
          <a:ext cx="8064895" cy="3494043"/>
        </p:xfrm>
        <a:graphic>
          <a:graphicData uri="http://schemas.openxmlformats.org/drawingml/2006/table">
            <a:tbl>
              <a:tblPr>
                <a:tableStyleId>{5C22544A-7EE6-4342-B048-85BDC9FD1C3A}</a:tableStyleId>
              </a:tblPr>
              <a:tblGrid>
                <a:gridCol w="1512168"/>
                <a:gridCol w="1512168"/>
                <a:gridCol w="1656184"/>
                <a:gridCol w="3384375"/>
              </a:tblGrid>
              <a:tr h="576063">
                <a:tc>
                  <a:txBody>
                    <a:bodyPr/>
                    <a:lstStyle/>
                    <a:p>
                      <a:pPr marL="18415" indent="-18415" algn="ctr">
                        <a:lnSpc>
                          <a:spcPct val="100000"/>
                        </a:lnSpc>
                        <a:spcAft>
                          <a:spcPts val="0"/>
                        </a:spcAft>
                      </a:pPr>
                      <a:r>
                        <a:rPr lang="es-ES_tradnl" sz="1800" b="1" dirty="0">
                          <a:effectLst/>
                          <a:latin typeface="Tahoma" pitchFamily="34" charset="0"/>
                          <a:ea typeface="Tahoma" pitchFamily="34" charset="0"/>
                          <a:cs typeface="Tahoma" pitchFamily="34" charset="0"/>
                        </a:rPr>
                        <a:t>Cuerpo celeste</a:t>
                      </a:r>
                      <a:endParaRPr lang="es-CO" sz="1800" b="1"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indent="42545" algn="ctr">
                        <a:lnSpc>
                          <a:spcPct val="100000"/>
                        </a:lnSpc>
                        <a:spcAft>
                          <a:spcPts val="0"/>
                        </a:spcAft>
                      </a:pPr>
                      <a:r>
                        <a:rPr lang="es-ES_tradnl" sz="1800" b="1" dirty="0">
                          <a:effectLst/>
                          <a:latin typeface="Tahoma" pitchFamily="34" charset="0"/>
                          <a:ea typeface="Tahoma" pitchFamily="34" charset="0"/>
                          <a:cs typeface="Tahoma" pitchFamily="34" charset="0"/>
                        </a:rPr>
                        <a:t>Tamaño en km (diámetro)</a:t>
                      </a:r>
                      <a:endParaRPr lang="es-CO" sz="1800" b="1"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15240" indent="73025" algn="ctr">
                        <a:lnSpc>
                          <a:spcPct val="100000"/>
                        </a:lnSpc>
                        <a:spcAft>
                          <a:spcPts val="0"/>
                        </a:spcAft>
                      </a:pPr>
                      <a:r>
                        <a:rPr lang="es-ES_tradnl" sz="1800" b="1" dirty="0">
                          <a:effectLst/>
                          <a:latin typeface="Tahoma" pitchFamily="34" charset="0"/>
                          <a:ea typeface="Tahoma" pitchFamily="34" charset="0"/>
                          <a:cs typeface="Tahoma" pitchFamily="34" charset="0"/>
                        </a:rPr>
                        <a:t>Distancia al Sol en km</a:t>
                      </a:r>
                      <a:endParaRPr lang="es-CO" sz="1800" b="1"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indent="6350" algn="ctr">
                        <a:lnSpc>
                          <a:spcPct val="100000"/>
                        </a:lnSpc>
                        <a:spcAft>
                          <a:spcPts val="0"/>
                        </a:spcAft>
                      </a:pPr>
                      <a:r>
                        <a:rPr lang="es-ES_tradnl" sz="1800" b="1" dirty="0">
                          <a:effectLst/>
                          <a:latin typeface="Tahoma" pitchFamily="34" charset="0"/>
                          <a:ea typeface="Tahoma" pitchFamily="34" charset="0"/>
                          <a:cs typeface="Tahoma" pitchFamily="34" charset="0"/>
                        </a:rPr>
                        <a:t>Tiempo que tarda en dar una vuelta alrededor del Sol (órbita)*</a:t>
                      </a:r>
                      <a:endParaRPr lang="es-CO" sz="1800" b="1"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Mercurio</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8890" algn="r">
                        <a:lnSpc>
                          <a:spcPct val="100000"/>
                        </a:lnSpc>
                        <a:spcAft>
                          <a:spcPts val="0"/>
                        </a:spcAft>
                      </a:pPr>
                      <a:r>
                        <a:rPr lang="es-ES_tradnl" sz="1800" dirty="0">
                          <a:effectLst/>
                          <a:latin typeface="Tahoma" pitchFamily="34" charset="0"/>
                          <a:ea typeface="Tahoma" pitchFamily="34" charset="0"/>
                          <a:cs typeface="Tahoma" pitchFamily="34" charset="0"/>
                        </a:rPr>
                        <a:t>4.880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57.910.000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24130" algn="ctr">
                        <a:lnSpc>
                          <a:spcPct val="100000"/>
                        </a:lnSpc>
                        <a:spcAft>
                          <a:spcPts val="0"/>
                        </a:spcAft>
                      </a:pPr>
                      <a:r>
                        <a:rPr lang="es-ES_tradnl" sz="1800" dirty="0">
                          <a:effectLst/>
                          <a:latin typeface="Tahoma" pitchFamily="34" charset="0"/>
                          <a:ea typeface="Tahoma" pitchFamily="34" charset="0"/>
                          <a:cs typeface="Tahoma" pitchFamily="34" charset="0"/>
                        </a:rPr>
                        <a:t>87,97 días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Venus</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15240" algn="r">
                        <a:lnSpc>
                          <a:spcPct val="100000"/>
                        </a:lnSpc>
                        <a:spcAft>
                          <a:spcPts val="0"/>
                        </a:spcAft>
                      </a:pPr>
                      <a:r>
                        <a:rPr lang="es-ES_tradnl" sz="1800" dirty="0">
                          <a:effectLst/>
                          <a:latin typeface="Tahoma" pitchFamily="34" charset="0"/>
                          <a:ea typeface="Tahoma" pitchFamily="34" charset="0"/>
                          <a:cs typeface="Tahoma" pitchFamily="34" charset="0"/>
                        </a:rPr>
                        <a:t>12.104</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108.200.000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27305" algn="ctr">
                        <a:lnSpc>
                          <a:spcPct val="100000"/>
                        </a:lnSpc>
                        <a:spcAft>
                          <a:spcPts val="0"/>
                        </a:spcAft>
                      </a:pPr>
                      <a:r>
                        <a:rPr lang="es-ES_tradnl" sz="1800" dirty="0">
                          <a:effectLst/>
                          <a:latin typeface="Tahoma" pitchFamily="34" charset="0"/>
                          <a:ea typeface="Tahoma" pitchFamily="34" charset="0"/>
                          <a:cs typeface="Tahoma" pitchFamily="34" charset="0"/>
                        </a:rPr>
                        <a:t>224,7 días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Tierra</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12065" algn="r">
                        <a:lnSpc>
                          <a:spcPct val="100000"/>
                        </a:lnSpc>
                        <a:spcAft>
                          <a:spcPts val="0"/>
                        </a:spcAft>
                      </a:pPr>
                      <a:r>
                        <a:rPr lang="es-ES_tradnl" sz="1800" dirty="0">
                          <a:effectLst/>
                          <a:latin typeface="Tahoma" pitchFamily="34" charset="0"/>
                          <a:ea typeface="Tahoma" pitchFamily="34" charset="0"/>
                          <a:cs typeface="Tahoma" pitchFamily="34" charset="0"/>
                        </a:rPr>
                        <a:t>12.756</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149.600.000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9370" algn="ctr">
                        <a:lnSpc>
                          <a:spcPct val="100000"/>
                        </a:lnSpc>
                        <a:spcAft>
                          <a:spcPts val="0"/>
                        </a:spcAft>
                      </a:pPr>
                      <a:r>
                        <a:rPr lang="es-ES_tradnl" sz="1800" dirty="0">
                          <a:effectLst/>
                          <a:latin typeface="Tahoma" pitchFamily="34" charset="0"/>
                          <a:ea typeface="Tahoma" pitchFamily="34" charset="0"/>
                          <a:cs typeface="Tahoma" pitchFamily="34" charset="0"/>
                        </a:rPr>
                        <a:t>365,256 días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Marte</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175" algn="r">
                        <a:lnSpc>
                          <a:spcPct val="100000"/>
                        </a:lnSpc>
                        <a:spcAft>
                          <a:spcPts val="0"/>
                        </a:spcAft>
                      </a:pPr>
                      <a:r>
                        <a:rPr lang="es-ES_tradnl" sz="1800" dirty="0">
                          <a:effectLst/>
                          <a:latin typeface="Tahoma" pitchFamily="34" charset="0"/>
                          <a:ea typeface="Tahoma" pitchFamily="34" charset="0"/>
                          <a:cs typeface="Tahoma" pitchFamily="34" charset="0"/>
                        </a:rPr>
                        <a:t>6.794</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227.940.000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3655" algn="ctr">
                        <a:lnSpc>
                          <a:spcPct val="100000"/>
                        </a:lnSpc>
                        <a:spcAft>
                          <a:spcPts val="0"/>
                        </a:spcAft>
                      </a:pPr>
                      <a:r>
                        <a:rPr lang="es-ES_tradnl" sz="1800" dirty="0">
                          <a:effectLst/>
                          <a:latin typeface="Tahoma" pitchFamily="34" charset="0"/>
                          <a:ea typeface="Tahoma" pitchFamily="34" charset="0"/>
                          <a:cs typeface="Tahoma" pitchFamily="34" charset="0"/>
                        </a:rPr>
                        <a:t>686,98 días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Júpiter</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15240" algn="r">
                        <a:lnSpc>
                          <a:spcPct val="100000"/>
                        </a:lnSpc>
                        <a:spcAft>
                          <a:spcPts val="0"/>
                        </a:spcAft>
                      </a:pPr>
                      <a:r>
                        <a:rPr lang="es-ES_tradnl" sz="1800" dirty="0">
                          <a:effectLst/>
                          <a:latin typeface="Tahoma" pitchFamily="34" charset="0"/>
                          <a:ea typeface="Tahoma" pitchFamily="34" charset="0"/>
                          <a:cs typeface="Tahoma" pitchFamily="34" charset="0"/>
                        </a:rPr>
                        <a:t>142.984</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778.330.000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6830" algn="ctr">
                        <a:lnSpc>
                          <a:spcPct val="100000"/>
                        </a:lnSpc>
                        <a:spcAft>
                          <a:spcPts val="0"/>
                        </a:spcAft>
                      </a:pPr>
                      <a:r>
                        <a:rPr lang="es-ES_tradnl" sz="1800" dirty="0">
                          <a:effectLst/>
                          <a:latin typeface="Tahoma" pitchFamily="34" charset="0"/>
                          <a:ea typeface="Tahoma" pitchFamily="34" charset="0"/>
                          <a:cs typeface="Tahoma" pitchFamily="34" charset="0"/>
                        </a:rPr>
                        <a:t>11,86 años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Saturno</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8890" algn="r">
                        <a:lnSpc>
                          <a:spcPct val="100000"/>
                        </a:lnSpc>
                        <a:spcAft>
                          <a:spcPts val="0"/>
                        </a:spcAft>
                      </a:pPr>
                      <a:r>
                        <a:rPr lang="es-ES_tradnl" sz="1800" dirty="0">
                          <a:effectLst/>
                          <a:latin typeface="Tahoma" pitchFamily="34" charset="0"/>
                          <a:ea typeface="Tahoma" pitchFamily="34" charset="0"/>
                          <a:cs typeface="Tahoma" pitchFamily="34" charset="0"/>
                        </a:rPr>
                        <a:t>108.728</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1.429.400.000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0480" algn="ctr">
                        <a:lnSpc>
                          <a:spcPct val="100000"/>
                        </a:lnSpc>
                        <a:spcAft>
                          <a:spcPts val="0"/>
                        </a:spcAft>
                      </a:pPr>
                      <a:r>
                        <a:rPr lang="es-ES_tradnl" sz="1800" dirty="0">
                          <a:effectLst/>
                          <a:latin typeface="Tahoma" pitchFamily="34" charset="0"/>
                          <a:ea typeface="Tahoma" pitchFamily="34" charset="0"/>
                          <a:cs typeface="Tahoma" pitchFamily="34" charset="0"/>
                        </a:rPr>
                        <a:t>29,46 años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Urano</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175" algn="r">
                        <a:lnSpc>
                          <a:spcPct val="100000"/>
                        </a:lnSpc>
                        <a:spcAft>
                          <a:spcPts val="0"/>
                        </a:spcAft>
                      </a:pPr>
                      <a:r>
                        <a:rPr lang="es-ES_tradnl" sz="1800" dirty="0">
                          <a:effectLst/>
                          <a:latin typeface="Tahoma" pitchFamily="34" charset="0"/>
                          <a:ea typeface="Tahoma" pitchFamily="34" charset="0"/>
                          <a:cs typeface="Tahoma" pitchFamily="34" charset="0"/>
                        </a:rPr>
                        <a:t>51.118</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2.870.990.000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27305" algn="ctr">
                        <a:lnSpc>
                          <a:spcPct val="100000"/>
                        </a:lnSpc>
                        <a:spcAft>
                          <a:spcPts val="0"/>
                        </a:spcAft>
                      </a:pPr>
                      <a:r>
                        <a:rPr lang="es-ES_tradnl" sz="1800" dirty="0">
                          <a:effectLst/>
                          <a:latin typeface="Tahoma" pitchFamily="34" charset="0"/>
                          <a:ea typeface="Tahoma" pitchFamily="34" charset="0"/>
                          <a:cs typeface="Tahoma" pitchFamily="34" charset="0"/>
                        </a:rPr>
                        <a:t>84,01 años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Neptuno</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49.532</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4.504.300.000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24130" algn="ctr">
                        <a:lnSpc>
                          <a:spcPct val="100000"/>
                        </a:lnSpc>
                        <a:spcAft>
                          <a:spcPts val="0"/>
                        </a:spcAft>
                      </a:pPr>
                      <a:r>
                        <a:rPr lang="es-ES_tradnl" sz="1800" dirty="0">
                          <a:effectLst/>
                          <a:latin typeface="Tahoma" pitchFamily="34" charset="0"/>
                          <a:ea typeface="Tahoma" pitchFamily="34" charset="0"/>
                          <a:cs typeface="Tahoma" pitchFamily="34" charset="0"/>
                        </a:rPr>
                        <a:t>164,8 años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296787">
                <a:tc>
                  <a:txBody>
                    <a:bodyPr/>
                    <a:lstStyle/>
                    <a:p>
                      <a:pPr algn="l">
                        <a:lnSpc>
                          <a:spcPct val="100000"/>
                        </a:lnSpc>
                        <a:spcAft>
                          <a:spcPts val="0"/>
                        </a:spcAft>
                      </a:pPr>
                      <a:r>
                        <a:rPr lang="es-ES_tradnl" sz="1800" dirty="0">
                          <a:effectLst/>
                          <a:latin typeface="Tahoma" pitchFamily="34" charset="0"/>
                          <a:ea typeface="Tahoma" pitchFamily="34" charset="0"/>
                          <a:cs typeface="Tahoma" pitchFamily="34" charset="0"/>
                        </a:rPr>
                        <a:t>Plutón</a:t>
                      </a:r>
                      <a:endParaRPr lang="es-CO" sz="1800" dirty="0">
                        <a:effectLst/>
                        <a:latin typeface="Tahoma" pitchFamily="34" charset="0"/>
                        <a:ea typeface="Tahoma" pitchFamily="34" charset="0"/>
                        <a:cs typeface="Tahoma" pitchFamily="34" charset="0"/>
                      </a:endParaRPr>
                    </a:p>
                  </a:txBody>
                  <a:tcPr marL="25400" marR="2540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2.320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lnSpc>
                          <a:spcPct val="100000"/>
                        </a:lnSpc>
                        <a:spcAft>
                          <a:spcPts val="0"/>
                        </a:spcAft>
                      </a:pPr>
                      <a:r>
                        <a:rPr lang="es-ES_tradnl" sz="1800" dirty="0">
                          <a:effectLst/>
                          <a:latin typeface="Tahoma" pitchFamily="34" charset="0"/>
                          <a:ea typeface="Tahoma" pitchFamily="34" charset="0"/>
                          <a:cs typeface="Tahoma" pitchFamily="34" charset="0"/>
                        </a:rPr>
                        <a:t>5.913.520.000</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R="27305" algn="ctr">
                        <a:lnSpc>
                          <a:spcPct val="100000"/>
                        </a:lnSpc>
                        <a:spcAft>
                          <a:spcPts val="0"/>
                        </a:spcAft>
                      </a:pPr>
                      <a:r>
                        <a:rPr lang="es-ES_tradnl" sz="1800" dirty="0">
                          <a:effectLst/>
                          <a:latin typeface="Tahoma" pitchFamily="34" charset="0"/>
                          <a:ea typeface="Tahoma" pitchFamily="34" charset="0"/>
                          <a:cs typeface="Tahoma" pitchFamily="34" charset="0"/>
                        </a:rPr>
                        <a:t>248,54 años</a:t>
                      </a:r>
                      <a:endParaRPr lang="es-CO" sz="1800" dirty="0">
                        <a:effectLst/>
                        <a:latin typeface="Tahoma" pitchFamily="34" charset="0"/>
                        <a:ea typeface="Tahoma" pitchFamily="34" charset="0"/>
                        <a:cs typeface="Tahoma" pitchFamily="34" charset="0"/>
                      </a:endParaRPr>
                    </a:p>
                  </a:txBody>
                  <a:tcPr marL="25400" marR="25400" marT="0"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bl>
          </a:graphicData>
        </a:graphic>
      </p:graphicFrame>
      <p:sp>
        <p:nvSpPr>
          <p:cNvPr id="5" name="4 Rectángulo"/>
          <p:cNvSpPr/>
          <p:nvPr/>
        </p:nvSpPr>
        <p:spPr>
          <a:xfrm>
            <a:off x="467544" y="5837202"/>
            <a:ext cx="8136904" cy="400110"/>
          </a:xfrm>
          <a:prstGeom prst="rect">
            <a:avLst/>
          </a:prstGeom>
        </p:spPr>
        <p:txBody>
          <a:bodyPr wrap="square">
            <a:spAutoFit/>
          </a:bodyPr>
          <a:lstStyle/>
          <a:p>
            <a:r>
              <a:rPr lang="es-CO" dirty="0">
                <a:latin typeface="Tahoma" pitchFamily="34" charset="0"/>
                <a:ea typeface="Tahoma" pitchFamily="34" charset="0"/>
                <a:cs typeface="Tahoma" pitchFamily="34" charset="0"/>
              </a:rPr>
              <a:t>(*) Información en días y años terrestres   </a:t>
            </a:r>
            <a:r>
              <a:rPr lang="es-CO" dirty="0" smtClean="0">
                <a:latin typeface="Tahoma" pitchFamily="34" charset="0"/>
                <a:ea typeface="Tahoma" pitchFamily="34" charset="0"/>
                <a:cs typeface="Tahoma" pitchFamily="34" charset="0"/>
              </a:rPr>
              <a:t>                                        </a:t>
            </a:r>
            <a:r>
              <a:rPr lang="es-CO" sz="2000" b="1" dirty="0">
                <a:latin typeface="Tahoma" pitchFamily="34" charset="0"/>
                <a:ea typeface="Tahoma" pitchFamily="34" charset="0"/>
                <a:cs typeface="Tahoma" pitchFamily="34" charset="0"/>
              </a:rPr>
              <a:t>Tabla</a:t>
            </a:r>
          </a:p>
        </p:txBody>
      </p:sp>
    </p:spTree>
    <p:extLst>
      <p:ext uri="{BB962C8B-B14F-4D97-AF65-F5344CB8AC3E}">
        <p14:creationId xmlns:p14="http://schemas.microsoft.com/office/powerpoint/2010/main" val="36344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688632"/>
          </a:xfrm>
        </p:spPr>
        <p:txBody>
          <a:bodyPr>
            <a:noAutofit/>
          </a:bodyPr>
          <a:lstStyle/>
          <a:p>
            <a:pPr marL="444500" indent="-444500" algn="just">
              <a:spcBef>
                <a:spcPts val="0"/>
              </a:spcBef>
              <a:buNone/>
              <a:tabLst>
                <a:tab pos="444500" algn="l"/>
              </a:tabLst>
            </a:pPr>
            <a:r>
              <a:rPr lang="es-CO" sz="2000" b="1" dirty="0">
                <a:latin typeface="Tahoma" pitchFamily="34" charset="0"/>
                <a:ea typeface="Tahoma" pitchFamily="34" charset="0"/>
                <a:cs typeface="Tahoma" pitchFamily="34" charset="0"/>
              </a:rPr>
              <a:t>16.</a:t>
            </a:r>
            <a:r>
              <a:rPr lang="es-CO" sz="2000" dirty="0">
                <a:latin typeface="Tahoma" pitchFamily="34" charset="0"/>
                <a:ea typeface="Tahoma" pitchFamily="34" charset="0"/>
                <a:cs typeface="Tahoma" pitchFamily="34" charset="0"/>
              </a:rPr>
              <a:t>	Para calcular el número de vueltas </a:t>
            </a:r>
            <a:r>
              <a:rPr lang="es-CO" sz="2000" dirty="0" smtClean="0">
                <a:latin typeface="Tahoma" pitchFamily="34" charset="0"/>
                <a:ea typeface="Tahoma" pitchFamily="34" charset="0"/>
                <a:cs typeface="Tahoma" pitchFamily="34" charset="0"/>
              </a:rPr>
              <a:t>alrededor </a:t>
            </a:r>
            <a:r>
              <a:rPr lang="es-CO" sz="2000" dirty="0">
                <a:latin typeface="Tahoma" pitchFamily="34" charset="0"/>
                <a:ea typeface="Tahoma" pitchFamily="34" charset="0"/>
                <a:cs typeface="Tahoma" pitchFamily="34" charset="0"/>
              </a:rPr>
              <a:t>del Sol que da Mercurio mientras Plutón da una, se debe dividir</a:t>
            </a:r>
          </a:p>
          <a:p>
            <a:pPr marL="444500" indent="-444500" algn="just">
              <a:spcBef>
                <a:spcPts val="0"/>
              </a:spcBef>
              <a:buNone/>
              <a:tabLst>
                <a:tab pos="444500" algn="l"/>
              </a:tabLst>
            </a:pPr>
            <a:endParaRPr lang="es-CO" sz="1000" dirty="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a:latin typeface="Tahoma" pitchFamily="34" charset="0"/>
                <a:ea typeface="Tahoma" pitchFamily="34" charset="0"/>
                <a:cs typeface="Tahoma" pitchFamily="34" charset="0"/>
              </a:rPr>
              <a:t>A.	248,54 entre 87,97.</a:t>
            </a:r>
          </a:p>
          <a:p>
            <a:pPr marL="444500" indent="-444500" algn="just">
              <a:spcBef>
                <a:spcPts val="0"/>
              </a:spcBef>
              <a:buNone/>
              <a:tabLst>
                <a:tab pos="444500" algn="l"/>
              </a:tabLst>
            </a:pPr>
            <a:endParaRPr lang="es-CO" sz="1000" dirty="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smtClean="0">
                <a:latin typeface="Tahoma" pitchFamily="34" charset="0"/>
                <a:ea typeface="Tahoma" pitchFamily="34" charset="0"/>
                <a:cs typeface="Tahoma" pitchFamily="34" charset="0"/>
              </a:rPr>
              <a:t>B</a:t>
            </a:r>
            <a:r>
              <a:rPr lang="es-CO" sz="2000" dirty="0">
                <a:latin typeface="Tahoma" pitchFamily="34" charset="0"/>
                <a:ea typeface="Tahoma" pitchFamily="34" charset="0"/>
                <a:cs typeface="Tahoma" pitchFamily="34" charset="0"/>
              </a:rPr>
              <a:t>.	87,97 entre 248,54.</a:t>
            </a:r>
          </a:p>
          <a:p>
            <a:pPr marL="444500" indent="-444500" algn="just">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el producto de 248,54 por 365 </a:t>
            </a:r>
            <a:r>
              <a:rPr lang="es-CO" sz="2000" dirty="0" smtClean="0">
                <a:latin typeface="Tahoma" pitchFamily="34" charset="0"/>
                <a:ea typeface="Tahoma" pitchFamily="34" charset="0"/>
                <a:cs typeface="Tahoma" pitchFamily="34" charset="0"/>
              </a:rPr>
              <a:t>entre </a:t>
            </a:r>
            <a:r>
              <a:rPr lang="es-CO" sz="2000" dirty="0">
                <a:latin typeface="Tahoma" pitchFamily="34" charset="0"/>
                <a:ea typeface="Tahoma" pitchFamily="34" charset="0"/>
                <a:cs typeface="Tahoma" pitchFamily="34" charset="0"/>
              </a:rPr>
              <a:t>87,97.</a:t>
            </a:r>
          </a:p>
          <a:p>
            <a:pPr marL="444500" indent="-444500" algn="just">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smtClean="0">
                <a:latin typeface="Tahoma" pitchFamily="34" charset="0"/>
                <a:ea typeface="Tahoma" pitchFamily="34" charset="0"/>
                <a:cs typeface="Tahoma" pitchFamily="34" charset="0"/>
              </a:rPr>
              <a:t>D.	el </a:t>
            </a:r>
            <a:r>
              <a:rPr lang="es-CO" sz="2000" dirty="0">
                <a:latin typeface="Tahoma" pitchFamily="34" charset="0"/>
                <a:ea typeface="Tahoma" pitchFamily="34" charset="0"/>
                <a:cs typeface="Tahoma" pitchFamily="34" charset="0"/>
              </a:rPr>
              <a:t>cociente de 87,97 entre 365 entre 248,54</a:t>
            </a:r>
            <a:r>
              <a:rPr lang="es-CO" sz="2000" dirty="0" smtClean="0">
                <a:latin typeface="Tahoma" pitchFamily="34" charset="0"/>
                <a:ea typeface="Tahoma" pitchFamily="34" charset="0"/>
                <a:cs typeface="Tahoma" pitchFamily="34" charset="0"/>
              </a:rPr>
              <a:t>.</a:t>
            </a:r>
          </a:p>
          <a:p>
            <a:pPr marL="444500" indent="-444500" algn="just">
              <a:spcBef>
                <a:spcPts val="0"/>
              </a:spcBef>
              <a:buNone/>
              <a:tabLst>
                <a:tab pos="444500" algn="l"/>
              </a:tabLst>
            </a:pPr>
            <a:endParaRPr lang="es-CO" sz="2000" dirty="0" smtClean="0">
              <a:latin typeface="Tahoma" pitchFamily="34" charset="0"/>
              <a:ea typeface="Tahoma" pitchFamily="34" charset="0"/>
              <a:cs typeface="Tahoma" pitchFamily="34" charset="0"/>
            </a:endParaRPr>
          </a:p>
          <a:p>
            <a:pPr marL="444500" indent="-444500" algn="just">
              <a:spcBef>
                <a:spcPts val="0"/>
              </a:spcBef>
              <a:buNone/>
              <a:tabLst>
                <a:tab pos="444500" algn="l"/>
              </a:tabLst>
            </a:pPr>
            <a:endParaRPr lang="es-CO" sz="2000" dirty="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b="1" dirty="0">
                <a:latin typeface="Tahoma" pitchFamily="34" charset="0"/>
                <a:ea typeface="Tahoma" pitchFamily="34" charset="0"/>
                <a:cs typeface="Tahoma" pitchFamily="34" charset="0"/>
              </a:rPr>
              <a:t>17.</a:t>
            </a:r>
            <a:r>
              <a:rPr lang="es-CO" sz="2000" dirty="0">
                <a:latin typeface="Tahoma" pitchFamily="34" charset="0"/>
                <a:ea typeface="Tahoma" pitchFamily="34" charset="0"/>
                <a:cs typeface="Tahoma" pitchFamily="34" charset="0"/>
              </a:rPr>
              <a:t>	¿Cuál de los siguientes conjuntos de datos se podría calcular con la información de la tabla?</a:t>
            </a:r>
          </a:p>
          <a:p>
            <a:pPr marL="444500" indent="-444500" algn="just">
              <a:spcBef>
                <a:spcPts val="0"/>
              </a:spcBef>
              <a:buNone/>
              <a:tabLst>
                <a:tab pos="444500" algn="l"/>
              </a:tabLst>
            </a:pPr>
            <a:endParaRPr lang="es-CO" sz="1000" dirty="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a:latin typeface="Tahoma" pitchFamily="34" charset="0"/>
                <a:ea typeface="Tahoma" pitchFamily="34" charset="0"/>
                <a:cs typeface="Tahoma" pitchFamily="34" charset="0"/>
              </a:rPr>
              <a:t>A.	Tiempo que tarda cada cuerpo en dar una vuelta sobre </a:t>
            </a:r>
            <a:r>
              <a:rPr lang="es-CO" sz="2000" dirty="0" smtClean="0">
                <a:latin typeface="Tahoma" pitchFamily="34" charset="0"/>
                <a:ea typeface="Tahoma" pitchFamily="34" charset="0"/>
                <a:cs typeface="Tahoma" pitchFamily="34" charset="0"/>
              </a:rPr>
              <a:t>sí </a:t>
            </a:r>
            <a:r>
              <a:rPr lang="es-CO" sz="2000" dirty="0">
                <a:latin typeface="Tahoma" pitchFamily="34" charset="0"/>
                <a:ea typeface="Tahoma" pitchFamily="34" charset="0"/>
                <a:cs typeface="Tahoma" pitchFamily="34" charset="0"/>
              </a:rPr>
              <a:t>mismo.</a:t>
            </a:r>
          </a:p>
          <a:p>
            <a:pPr marL="444500" indent="-444500" algn="just">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smtClean="0">
                <a:latin typeface="Tahoma" pitchFamily="34" charset="0"/>
                <a:ea typeface="Tahoma" pitchFamily="34" charset="0"/>
                <a:cs typeface="Tahoma" pitchFamily="34" charset="0"/>
              </a:rPr>
              <a:t>B</a:t>
            </a:r>
            <a:r>
              <a:rPr lang="es-CO" sz="2000" dirty="0">
                <a:latin typeface="Tahoma" pitchFamily="34" charset="0"/>
                <a:ea typeface="Tahoma" pitchFamily="34" charset="0"/>
                <a:cs typeface="Tahoma" pitchFamily="34" charset="0"/>
              </a:rPr>
              <a:t>.	Tamaño en km del sol.</a:t>
            </a:r>
          </a:p>
          <a:p>
            <a:pPr marL="444500" indent="-444500" algn="just">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Porcentaje del tamaño de cada </a:t>
            </a:r>
            <a:r>
              <a:rPr lang="es-CO" sz="2000" dirty="0" smtClean="0">
                <a:latin typeface="Tahoma" pitchFamily="34" charset="0"/>
                <a:ea typeface="Tahoma" pitchFamily="34" charset="0"/>
                <a:cs typeface="Tahoma" pitchFamily="34" charset="0"/>
              </a:rPr>
              <a:t>cuerpo </a:t>
            </a:r>
            <a:r>
              <a:rPr lang="es-CO" sz="2000" dirty="0">
                <a:latin typeface="Tahoma" pitchFamily="34" charset="0"/>
                <a:ea typeface="Tahoma" pitchFamily="34" charset="0"/>
                <a:cs typeface="Tahoma" pitchFamily="34" charset="0"/>
              </a:rPr>
              <a:t>respecto al tamaño del Sol.</a:t>
            </a:r>
          </a:p>
          <a:p>
            <a:pPr marL="444500" indent="-444500" algn="just">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spcBef>
                <a:spcPts val="0"/>
              </a:spcBef>
              <a:buNone/>
              <a:tabLst>
                <a:tab pos="444500" algn="l"/>
              </a:tabLst>
            </a:pPr>
            <a:r>
              <a:rPr lang="es-CO" sz="2000" dirty="0" smtClean="0">
                <a:latin typeface="Tahoma" pitchFamily="34" charset="0"/>
                <a:ea typeface="Tahoma" pitchFamily="34" charset="0"/>
                <a:cs typeface="Tahoma" pitchFamily="34" charset="0"/>
              </a:rPr>
              <a:t>D</a:t>
            </a:r>
            <a:r>
              <a:rPr lang="es-CO" sz="2000" dirty="0">
                <a:latin typeface="Tahoma" pitchFamily="34" charset="0"/>
                <a:ea typeface="Tahoma" pitchFamily="34" charset="0"/>
                <a:cs typeface="Tahoma" pitchFamily="34" charset="0"/>
              </a:rPr>
              <a:t>.	Radio de cada cuerpo.</a:t>
            </a:r>
          </a:p>
          <a:p>
            <a:pPr marL="0" indent="0" algn="just">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481624" y="2420888"/>
            <a:ext cx="5530535"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481623" y="5895274"/>
            <a:ext cx="5530535" cy="414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296549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836712"/>
                <a:ext cx="8229600" cy="5400600"/>
              </a:xfrm>
            </p:spPr>
            <p:txBody>
              <a:bodyPr>
                <a:noAutofit/>
              </a:bodyPr>
              <a:lstStyle/>
              <a:p>
                <a:pPr marL="534988" indent="-534988" algn="just">
                  <a:spcBef>
                    <a:spcPts val="0"/>
                  </a:spcBef>
                  <a:buNone/>
                  <a:tabLst>
                    <a:tab pos="534988" algn="l"/>
                  </a:tabLst>
                </a:pPr>
                <a:r>
                  <a:rPr lang="es-CO" sz="2000" b="1" dirty="0" smtClean="0">
                    <a:latin typeface="Tahoma" pitchFamily="34" charset="0"/>
                    <a:ea typeface="Tahoma" pitchFamily="34" charset="0"/>
                    <a:cs typeface="Tahoma" pitchFamily="34" charset="0"/>
                  </a:rPr>
                  <a:t>18. </a:t>
                </a:r>
                <a:r>
                  <a:rPr lang="es-CO" sz="2000" dirty="0" smtClean="0">
                    <a:latin typeface="Tahoma" pitchFamily="34" charset="0"/>
                    <a:ea typeface="Tahoma" pitchFamily="34" charset="0"/>
                    <a:cs typeface="Tahoma" pitchFamily="34" charset="0"/>
                  </a:rPr>
                  <a:t>La </a:t>
                </a:r>
                <a:r>
                  <a:rPr lang="es-CO" sz="2000" dirty="0">
                    <a:latin typeface="Tahoma" pitchFamily="34" charset="0"/>
                    <a:ea typeface="Tahoma" pitchFamily="34" charset="0"/>
                    <a:cs typeface="Tahoma" pitchFamily="34" charset="0"/>
                  </a:rPr>
                  <a:t>desviación estándar de un conjunto da </a:t>
                </a:r>
                <a:r>
                  <a:rPr lang="es-CO" sz="2000" dirty="0" smtClean="0">
                    <a:latin typeface="Tahoma" pitchFamily="34" charset="0"/>
                    <a:ea typeface="Tahoma" pitchFamily="34" charset="0"/>
                    <a:cs typeface="Tahoma" pitchFamily="34" charset="0"/>
                  </a:rPr>
                  <a:t>una </a:t>
                </a:r>
                <a:r>
                  <a:rPr lang="es-CO" sz="2000" dirty="0">
                    <a:latin typeface="Tahoma" pitchFamily="34" charset="0"/>
                    <a:ea typeface="Tahoma" pitchFamily="34" charset="0"/>
                    <a:cs typeface="Tahoma" pitchFamily="34" charset="0"/>
                  </a:rPr>
                  <a:t>medida de qué tan dispersos están los </a:t>
                </a:r>
                <a:r>
                  <a:rPr lang="es-CO" sz="2000" dirty="0" smtClean="0">
                    <a:latin typeface="Tahoma" pitchFamily="34" charset="0"/>
                    <a:ea typeface="Tahoma" pitchFamily="34" charset="0"/>
                    <a:cs typeface="Tahoma" pitchFamily="34" charset="0"/>
                  </a:rPr>
                  <a:t>datos </a:t>
                </a:r>
                <a:r>
                  <a:rPr lang="es-CO" sz="2000" dirty="0">
                    <a:latin typeface="Tahoma" pitchFamily="34" charset="0"/>
                    <a:ea typeface="Tahoma" pitchFamily="34" charset="0"/>
                    <a:cs typeface="Tahoma" pitchFamily="34" charset="0"/>
                  </a:rPr>
                  <a:t>con respecto al promedio de los </a:t>
                </a:r>
                <a:r>
                  <a:rPr lang="es-CO" sz="2000" dirty="0" smtClean="0">
                    <a:latin typeface="Tahoma" pitchFamily="34" charset="0"/>
                    <a:ea typeface="Tahoma" pitchFamily="34" charset="0"/>
                    <a:cs typeface="Tahoma" pitchFamily="34" charset="0"/>
                  </a:rPr>
                  <a:t>mismos</a:t>
                </a:r>
                <a:r>
                  <a:rPr lang="es-CO" sz="2000" dirty="0">
                    <a:latin typeface="Tahoma" pitchFamily="34" charset="0"/>
                    <a:ea typeface="Tahoma" pitchFamily="34" charset="0"/>
                    <a:cs typeface="Tahoma" pitchFamily="34" charset="0"/>
                  </a:rPr>
                  <a:t>. Entre más dispersos, la </a:t>
                </a:r>
                <a:r>
                  <a:rPr lang="es-CO" sz="2000" dirty="0" smtClean="0">
                    <a:latin typeface="Tahoma" pitchFamily="34" charset="0"/>
                    <a:ea typeface="Tahoma" pitchFamily="34" charset="0"/>
                    <a:cs typeface="Tahoma" pitchFamily="34" charset="0"/>
                  </a:rPr>
                  <a:t>desviación estándar </a:t>
                </a:r>
                <a:r>
                  <a:rPr lang="es-CO" sz="2000" dirty="0">
                    <a:latin typeface="Tahoma" pitchFamily="34" charset="0"/>
                    <a:ea typeface="Tahoma" pitchFamily="34" charset="0"/>
                    <a:cs typeface="Tahoma" pitchFamily="34" charset="0"/>
                  </a:rPr>
                  <a:t>es mayor.</a:t>
                </a: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¿En cuál de los siguientes conjuntos la </a:t>
                </a:r>
                <a:r>
                  <a:rPr lang="es-CO" sz="2000" dirty="0" smtClean="0">
                    <a:latin typeface="Tahoma" pitchFamily="34" charset="0"/>
                    <a:ea typeface="Tahoma" pitchFamily="34" charset="0"/>
                    <a:cs typeface="Tahoma" pitchFamily="34" charset="0"/>
                  </a:rPr>
                  <a:t>variable </a:t>
                </a:r>
                <a14:m>
                  <m:oMath xmlns:m="http://schemas.openxmlformats.org/officeDocument/2006/math">
                    <m:r>
                      <a:rPr lang="es-CO" sz="2000" i="1" dirty="0" smtClean="0">
                        <a:latin typeface="Cambria Math"/>
                        <a:ea typeface="Tahoma" pitchFamily="34" charset="0"/>
                        <a:cs typeface="Tahoma" pitchFamily="34" charset="0"/>
                      </a:rPr>
                      <m:t>𝑍</m:t>
                    </m:r>
                  </m:oMath>
                </a14:m>
                <a:r>
                  <a:rPr lang="es-CO" sz="2000" dirty="0">
                    <a:latin typeface="Tahoma" pitchFamily="34" charset="0"/>
                    <a:ea typeface="Tahoma" pitchFamily="34" charset="0"/>
                    <a:cs typeface="Tahoma" pitchFamily="34" charset="0"/>
                  </a:rPr>
                  <a:t> tiene mayor desviación estándar? </a:t>
                </a: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tabLst>
                    <a:tab pos="3944938" algn="l"/>
                  </a:tabLst>
                </a:pPr>
                <a:r>
                  <a:rPr lang="es-CO" sz="2000" dirty="0" smtClean="0">
                    <a:latin typeface="Tahoma" pitchFamily="34" charset="0"/>
                    <a:ea typeface="Tahoma" pitchFamily="34" charset="0"/>
                    <a:cs typeface="Tahoma" pitchFamily="34" charset="0"/>
                  </a:rPr>
                  <a:t>A.	C. </a:t>
                </a:r>
              </a:p>
              <a:p>
                <a:pPr marL="0" indent="0" algn="just">
                  <a:spcBef>
                    <a:spcPts val="0"/>
                  </a:spcBef>
                  <a:buNone/>
                  <a:tabLst>
                    <a:tab pos="3944938" algn="l"/>
                  </a:tabLst>
                </a:pPr>
                <a:endParaRPr lang="es-CO" sz="2000" dirty="0" smtClean="0">
                  <a:latin typeface="Tahoma" pitchFamily="34" charset="0"/>
                  <a:ea typeface="Tahoma" pitchFamily="34" charset="0"/>
                  <a:cs typeface="Tahoma" pitchFamily="34" charset="0"/>
                </a:endParaRPr>
              </a:p>
              <a:p>
                <a:pPr marL="0" indent="0" algn="just">
                  <a:spcBef>
                    <a:spcPts val="0"/>
                  </a:spcBef>
                  <a:buNone/>
                  <a:tabLst>
                    <a:tab pos="3944938" algn="l"/>
                  </a:tabLst>
                </a:pPr>
                <a:endParaRPr lang="es-CO" sz="2000" dirty="0">
                  <a:latin typeface="Tahoma" pitchFamily="34" charset="0"/>
                  <a:ea typeface="Tahoma" pitchFamily="34" charset="0"/>
                  <a:cs typeface="Tahoma" pitchFamily="34" charset="0"/>
                </a:endParaRPr>
              </a:p>
              <a:p>
                <a:pPr marL="0" indent="0" algn="just">
                  <a:spcBef>
                    <a:spcPts val="0"/>
                  </a:spcBef>
                  <a:buNone/>
                  <a:tabLst>
                    <a:tab pos="3944938" algn="l"/>
                  </a:tabLst>
                </a:pPr>
                <a:endParaRPr lang="es-CO" sz="1400" dirty="0" smtClean="0">
                  <a:latin typeface="Tahoma" pitchFamily="34" charset="0"/>
                  <a:ea typeface="Tahoma" pitchFamily="34" charset="0"/>
                  <a:cs typeface="Tahoma" pitchFamily="34" charset="0"/>
                </a:endParaRPr>
              </a:p>
              <a:p>
                <a:pPr marL="0" indent="0" algn="just">
                  <a:spcBef>
                    <a:spcPts val="0"/>
                  </a:spcBef>
                  <a:buNone/>
                  <a:tabLst>
                    <a:tab pos="3944938" algn="l"/>
                  </a:tabLst>
                </a:pPr>
                <a:endParaRPr lang="es-CO" sz="1400" dirty="0" smtClean="0">
                  <a:latin typeface="Tahoma" pitchFamily="34" charset="0"/>
                  <a:ea typeface="Tahoma" pitchFamily="34" charset="0"/>
                  <a:cs typeface="Tahoma" pitchFamily="34" charset="0"/>
                </a:endParaRPr>
              </a:p>
              <a:p>
                <a:pPr marL="0" indent="0" algn="just">
                  <a:spcBef>
                    <a:spcPts val="0"/>
                  </a:spcBef>
                  <a:buNone/>
                  <a:tabLst>
                    <a:tab pos="3944938" algn="l"/>
                  </a:tabLst>
                </a:pPr>
                <a:endParaRPr lang="es-CO" sz="1800" dirty="0">
                  <a:latin typeface="Tahoma" pitchFamily="34" charset="0"/>
                  <a:ea typeface="Tahoma" pitchFamily="34" charset="0"/>
                  <a:cs typeface="Tahoma" pitchFamily="34" charset="0"/>
                </a:endParaRPr>
              </a:p>
              <a:p>
                <a:pPr marL="0" indent="0" algn="just">
                  <a:spcBef>
                    <a:spcPts val="0"/>
                  </a:spcBef>
                  <a:buNone/>
                  <a:tabLst>
                    <a:tab pos="3944938" algn="l"/>
                  </a:tabLst>
                </a:pPr>
                <a:r>
                  <a:rPr lang="es-CO" sz="2000" dirty="0" smtClean="0">
                    <a:latin typeface="Tahoma" pitchFamily="34" charset="0"/>
                    <a:ea typeface="Tahoma" pitchFamily="34" charset="0"/>
                    <a:cs typeface="Tahoma" pitchFamily="34" charset="0"/>
                  </a:rPr>
                  <a:t>B.	D.</a:t>
                </a: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836712"/>
                <a:ext cx="8229600" cy="5400600"/>
              </a:xfrm>
              <a:blipFill rotWithShape="1">
                <a:blip r:embed="rId2"/>
                <a:stretch>
                  <a:fillRect l="-741" t="-564" r="-741"/>
                </a:stretch>
              </a:blipFill>
            </p:spPr>
            <p:txBody>
              <a:bodyPr/>
              <a:lstStyle/>
              <a:p>
                <a:r>
                  <a:rPr lang="es-CO">
                    <a:noFill/>
                  </a:rPr>
                  <a:t> </a:t>
                </a:r>
              </a:p>
            </p:txBody>
          </p:sp>
        </mc:Fallback>
      </mc:AlternateContent>
      <p:pic>
        <p:nvPicPr>
          <p:cNvPr id="13314" name="Picture 2" descr="D:\Mis Documentos\ANJUSO\TRABAJOS\NOLBERTO CHAZATAR\2015\ICFES 2015\PRIMERA SESION\20150402091554529_0006a.png"/>
          <p:cNvPicPr>
            <a:picLocks noChangeAspect="1" noChangeArrowheads="1"/>
          </p:cNvPicPr>
          <p:nvPr/>
        </p:nvPicPr>
        <p:blipFill rotWithShape="1">
          <a:blip r:embed="rId3">
            <a:extLst>
              <a:ext uri="{28A0092B-C50C-407E-A947-70E740481C1C}">
                <a14:useLocalDpi xmlns:a14="http://schemas.microsoft.com/office/drawing/2010/main" val="0"/>
              </a:ext>
            </a:extLst>
          </a:blip>
          <a:srcRect t="5751"/>
          <a:stretch/>
        </p:blipFill>
        <p:spPr bwMode="auto">
          <a:xfrm>
            <a:off x="1048476" y="2814882"/>
            <a:ext cx="6907899" cy="363254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460010" y="2814882"/>
            <a:ext cx="5809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061220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1728192"/>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RESPONDA LAS PREGUNTAS 19 Y 20 DE ACUERDO CON LA SIGUIENTE </a:t>
            </a:r>
            <a:r>
              <a:rPr lang="es-CO" sz="2000" b="1" dirty="0" smtClean="0">
                <a:latin typeface="Tahoma" pitchFamily="34" charset="0"/>
                <a:ea typeface="Tahoma" pitchFamily="34" charset="0"/>
                <a:cs typeface="Tahoma" pitchFamily="34" charset="0"/>
              </a:rPr>
              <a:t>INFORMACIÓN</a:t>
            </a:r>
          </a:p>
          <a:p>
            <a:pPr marL="0" indent="0" algn="ctr">
              <a:spcBef>
                <a:spcPts val="0"/>
              </a:spcBef>
              <a:buNone/>
            </a:pPr>
            <a:endParaRPr lang="es-CO" sz="2000" b="1"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La gráfica muestra la cantidad de productos p vendidos en una tienda, en marzo y abril.</a:t>
            </a:r>
          </a:p>
        </p:txBody>
      </p:sp>
      <p:graphicFrame>
        <p:nvGraphicFramePr>
          <p:cNvPr id="4" name="3 Gráfico"/>
          <p:cNvGraphicFramePr/>
          <p:nvPr>
            <p:extLst>
              <p:ext uri="{D42A27DB-BD31-4B8C-83A1-F6EECF244321}">
                <p14:modId xmlns:p14="http://schemas.microsoft.com/office/powerpoint/2010/main" val="226462881"/>
              </p:ext>
            </p:extLst>
          </p:nvPr>
        </p:nvGraphicFramePr>
        <p:xfrm>
          <a:off x="1547664" y="242088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2810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80728"/>
                <a:ext cx="8229600" cy="936104"/>
              </a:xfrm>
            </p:spPr>
            <p:txBody>
              <a:bodyPr>
                <a:noAutofit/>
              </a:bodyPr>
              <a:lstStyle/>
              <a:p>
                <a:pPr marL="355600" indent="-355600" algn="just">
                  <a:lnSpc>
                    <a:spcPct val="130000"/>
                  </a:lnSpc>
                  <a:spcBef>
                    <a:spcPts val="0"/>
                  </a:spcBef>
                  <a:buNone/>
                </a:pPr>
                <a:r>
                  <a:rPr lang="es-CO" sz="2000" b="1" dirty="0" smtClean="0">
                    <a:latin typeface="Tahoma" pitchFamily="34" charset="0"/>
                    <a:ea typeface="Tahoma" pitchFamily="34" charset="0"/>
                    <a:cs typeface="Tahoma" pitchFamily="34" charset="0"/>
                  </a:rPr>
                  <a:t>1. </a:t>
                </a:r>
                <a:r>
                  <a:rPr lang="es-CO" sz="2000" dirty="0" smtClean="0">
                    <a:latin typeface="Tahoma" pitchFamily="34" charset="0"/>
                    <a:ea typeface="Tahoma" pitchFamily="34" charset="0"/>
                    <a:cs typeface="Tahoma" pitchFamily="34" charset="0"/>
                  </a:rPr>
                  <a:t>El </a:t>
                </a:r>
                <a:r>
                  <a:rPr lang="es-CO" sz="2000" dirty="0">
                    <a:latin typeface="Tahoma" pitchFamily="34" charset="0"/>
                    <a:ea typeface="Tahoma" pitchFamily="34" charset="0"/>
                    <a:cs typeface="Tahoma" pitchFamily="34" charset="0"/>
                  </a:rPr>
                  <a:t>polígono </a:t>
                </a:r>
                <a:r>
                  <a:rPr lang="es-CO" sz="2000" i="1" dirty="0">
                    <a:latin typeface="Tahoma" pitchFamily="34" charset="0"/>
                    <a:ea typeface="Tahoma" pitchFamily="34" charset="0"/>
                    <a:cs typeface="Tahoma" pitchFamily="34" charset="0"/>
                  </a:rPr>
                  <a:t>MNOP</a:t>
                </a:r>
                <a:r>
                  <a:rPr lang="es-CO" sz="2000" dirty="0">
                    <a:latin typeface="Tahoma" pitchFamily="34" charset="0"/>
                    <a:ea typeface="Tahoma" pitchFamily="34" charset="0"/>
                    <a:cs typeface="Tahoma" pitchFamily="34" charset="0"/>
                  </a:rPr>
                  <a:t> de la figura se </a:t>
                </a:r>
                <a:r>
                  <a:rPr lang="es-CO" sz="2000" dirty="0" smtClean="0">
                    <a:latin typeface="Tahoma" pitchFamily="34" charset="0"/>
                    <a:ea typeface="Tahoma" pitchFamily="34" charset="0"/>
                    <a:cs typeface="Tahoma" pitchFamily="34" charset="0"/>
                  </a:rPr>
                  <a:t>refleja respecto </a:t>
                </a:r>
                <a:r>
                  <a:rPr lang="es-CO" sz="2000" dirty="0">
                    <a:latin typeface="Tahoma" pitchFamily="34" charset="0"/>
                    <a:ea typeface="Tahoma" pitchFamily="34" charset="0"/>
                    <a:cs typeface="Tahoma" pitchFamily="34" charset="0"/>
                  </a:rPr>
                  <a:t>a la recta </a:t>
                </a:r>
                <a14:m>
                  <m:oMath xmlns:m="http://schemas.openxmlformats.org/officeDocument/2006/math">
                    <m:r>
                      <a:rPr lang="es-CO" sz="2000" i="1" dirty="0" smtClean="0">
                        <a:latin typeface="Cambria Math"/>
                        <a:ea typeface="Tahoma" pitchFamily="34" charset="0"/>
                        <a:cs typeface="Tahoma" pitchFamily="34" charset="0"/>
                      </a:rPr>
                      <m:t>𝑦</m:t>
                    </m:r>
                    <m:r>
                      <a:rPr lang="es-CO" sz="2000" i="1" dirty="0" smtClean="0">
                        <a:latin typeface="Cambria Math"/>
                        <a:ea typeface="Tahoma" pitchFamily="34" charset="0"/>
                        <a:cs typeface="Tahoma" pitchFamily="34" charset="0"/>
                      </a:rPr>
                      <m:t> = 1 </m:t>
                    </m:r>
                  </m:oMath>
                </a14:m>
                <a:r>
                  <a:rPr lang="es-CO" sz="2000" dirty="0" smtClean="0">
                    <a:latin typeface="Tahoma" pitchFamily="34" charset="0"/>
                    <a:ea typeface="Tahoma" pitchFamily="34" charset="0"/>
                    <a:cs typeface="Tahoma" pitchFamily="34" charset="0"/>
                  </a:rPr>
                  <a:t> y </a:t>
                </a:r>
                <a:r>
                  <a:rPr lang="es-CO" sz="2000" dirty="0">
                    <a:latin typeface="Tahoma" pitchFamily="34" charset="0"/>
                    <a:ea typeface="Tahoma" pitchFamily="34" charset="0"/>
                    <a:cs typeface="Tahoma" pitchFamily="34" charset="0"/>
                  </a:rPr>
                  <a:t>luego se </a:t>
                </a:r>
                <a:r>
                  <a:rPr lang="es-CO" sz="2000" dirty="0" smtClean="0">
                    <a:latin typeface="Tahoma" pitchFamily="34" charset="0"/>
                    <a:ea typeface="Tahoma" pitchFamily="34" charset="0"/>
                    <a:cs typeface="Tahoma" pitchFamily="34" charset="0"/>
                  </a:rPr>
                  <a:t>traslada </a:t>
                </a:r>
                <a:r>
                  <a:rPr lang="es-CO" sz="2000" dirty="0">
                    <a:latin typeface="Tahoma" pitchFamily="34" charset="0"/>
                    <a:ea typeface="Tahoma" pitchFamily="34" charset="0"/>
                    <a:cs typeface="Tahoma" pitchFamily="34" charset="0"/>
                  </a:rPr>
                  <a:t>dos unidades hacia la derecha</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80728"/>
                <a:ext cx="8229600" cy="936104"/>
              </a:xfrm>
              <a:blipFill rotWithShape="1">
                <a:blip r:embed="rId2"/>
                <a:stretch>
                  <a:fillRect l="-741" r="-741" b="-1961"/>
                </a:stretch>
              </a:blipFill>
            </p:spPr>
            <p:txBody>
              <a:bodyPr/>
              <a:lstStyle/>
              <a:p>
                <a:r>
                  <a:rPr lang="es-CO">
                    <a:noFill/>
                  </a:rPr>
                  <a:t> </a:t>
                </a:r>
              </a:p>
            </p:txBody>
          </p:sp>
        </mc:Fallback>
      </mc:AlternateContent>
      <p:pic>
        <p:nvPicPr>
          <p:cNvPr id="7170" name="Picture 2" descr="D:\Mis Documentos\ANJUSO\TRABAJOS\NOLBERTO CHAZATAR\2015\ICFES 2015\PRIMERA SESION\20150402091554529_0002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7704" y="1988839"/>
            <a:ext cx="5067925" cy="448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07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80728"/>
            <a:ext cx="8229600" cy="5328592"/>
          </a:xfrm>
        </p:spPr>
        <p:txBody>
          <a:bodyPr>
            <a:noAutofit/>
          </a:bodyPr>
          <a:lstStyle/>
          <a:p>
            <a:pPr marL="444500" indent="-444500" algn="just">
              <a:spcBef>
                <a:spcPts val="0"/>
              </a:spcBef>
              <a:buNone/>
            </a:pPr>
            <a:r>
              <a:rPr lang="es-CO" sz="2000" b="1" dirty="0">
                <a:latin typeface="Tahoma" pitchFamily="34" charset="0"/>
                <a:ea typeface="Tahoma" pitchFamily="34" charset="0"/>
                <a:cs typeface="Tahoma" pitchFamily="34" charset="0"/>
              </a:rPr>
              <a:t>19. </a:t>
            </a:r>
            <a:r>
              <a:rPr lang="es-CO" sz="2000" dirty="0">
                <a:latin typeface="Tahoma" pitchFamily="34" charset="0"/>
                <a:ea typeface="Tahoma" pitchFamily="34" charset="0"/>
                <a:cs typeface="Tahoma" pitchFamily="34" charset="0"/>
              </a:rPr>
              <a:t>En el mes de marzo, el número de </a:t>
            </a:r>
            <a:r>
              <a:rPr lang="es-CO" sz="2000" dirty="0" smtClean="0">
                <a:latin typeface="Tahoma" pitchFamily="34" charset="0"/>
                <a:ea typeface="Tahoma" pitchFamily="34" charset="0"/>
                <a:cs typeface="Tahoma" pitchFamily="34" charset="0"/>
              </a:rPr>
              <a:t>unidades </a:t>
            </a:r>
            <a:r>
              <a:rPr lang="es-CO" sz="2000" dirty="0">
                <a:latin typeface="Tahoma" pitchFamily="34" charset="0"/>
                <a:ea typeface="Tahoma" pitchFamily="34" charset="0"/>
                <a:cs typeface="Tahoma" pitchFamily="34" charset="0"/>
              </a:rPr>
              <a:t>vendidas de cada producto es un </a:t>
            </a:r>
            <a:r>
              <a:rPr lang="es-CO" sz="2000" dirty="0" smtClean="0">
                <a:latin typeface="Tahoma" pitchFamily="34" charset="0"/>
                <a:ea typeface="Tahoma" pitchFamily="34" charset="0"/>
                <a:cs typeface="Tahoma" pitchFamily="34" charset="0"/>
              </a:rPr>
              <a:t>número </a:t>
            </a:r>
            <a:r>
              <a:rPr lang="es-CO" sz="2000" dirty="0">
                <a:latin typeface="Tahoma" pitchFamily="34" charset="0"/>
                <a:ea typeface="Tahoma" pitchFamily="34" charset="0"/>
                <a:cs typeface="Tahoma" pitchFamily="34" charset="0"/>
              </a:rPr>
              <a:t>entre</a:t>
            </a:r>
          </a:p>
          <a:p>
            <a:pPr marL="444500" indent="-444500" algn="just">
              <a:spcBef>
                <a:spcPts val="0"/>
              </a:spcBef>
              <a:buNone/>
            </a:pPr>
            <a:r>
              <a:rPr lang="es-CO" sz="2000" dirty="0">
                <a:latin typeface="Tahoma" pitchFamily="34" charset="0"/>
                <a:ea typeface="Tahoma" pitchFamily="34" charset="0"/>
                <a:cs typeface="Tahoma" pitchFamily="34" charset="0"/>
              </a:rPr>
              <a:t> </a:t>
            </a:r>
          </a:p>
          <a:p>
            <a:pPr marL="444500" indent="-444500" algn="just">
              <a:spcBef>
                <a:spcPts val="0"/>
              </a:spcBef>
              <a:buNone/>
            </a:pPr>
            <a:r>
              <a:rPr lang="es-CO" sz="2000" dirty="0" smtClean="0">
                <a:latin typeface="Tahoma" pitchFamily="34" charset="0"/>
                <a:ea typeface="Tahoma" pitchFamily="34" charset="0"/>
                <a:cs typeface="Tahoma" pitchFamily="34" charset="0"/>
              </a:rPr>
              <a:t>	A.</a:t>
            </a:r>
            <a:r>
              <a:rPr lang="es-CO" sz="2000" dirty="0">
                <a:latin typeface="Tahoma" pitchFamily="34" charset="0"/>
                <a:ea typeface="Tahoma" pitchFamily="34" charset="0"/>
                <a:cs typeface="Tahoma" pitchFamily="34" charset="0"/>
              </a:rPr>
              <a:t> 5 y 10. </a:t>
            </a:r>
            <a:r>
              <a:rPr lang="es-CO" sz="2000" dirty="0" smtClean="0">
                <a:latin typeface="Tahoma" pitchFamily="34" charset="0"/>
                <a:ea typeface="Tahoma" pitchFamily="34" charset="0"/>
                <a:cs typeface="Tahoma" pitchFamily="34" charset="0"/>
              </a:rPr>
              <a:t>		C</a:t>
            </a:r>
            <a:r>
              <a:rPr lang="es-CO" sz="2000" dirty="0">
                <a:latin typeface="Tahoma" pitchFamily="34" charset="0"/>
                <a:ea typeface="Tahoma" pitchFamily="34" charset="0"/>
                <a:cs typeface="Tahoma" pitchFamily="34" charset="0"/>
              </a:rPr>
              <a:t>. 10 y 25. </a:t>
            </a: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a:latin typeface="Tahoma" pitchFamily="34" charset="0"/>
              <a:ea typeface="Tahoma" pitchFamily="34" charset="0"/>
              <a:cs typeface="Tahoma" pitchFamily="34" charset="0"/>
            </a:endParaRPr>
          </a:p>
          <a:p>
            <a:pPr marL="444500" indent="-444500" algn="just">
              <a:spcBef>
                <a:spcPts val="0"/>
              </a:spcBef>
              <a:buNone/>
            </a:pPr>
            <a:r>
              <a:rPr lang="es-CO" sz="2000" dirty="0" smtClean="0">
                <a:latin typeface="Tahoma" pitchFamily="34" charset="0"/>
                <a:ea typeface="Tahoma" pitchFamily="34" charset="0"/>
                <a:cs typeface="Tahoma" pitchFamily="34" charset="0"/>
              </a:rPr>
              <a:t>	B</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15 </a:t>
            </a:r>
            <a:r>
              <a:rPr lang="es-CO" sz="2000" dirty="0">
                <a:latin typeface="Tahoma" pitchFamily="34" charset="0"/>
                <a:ea typeface="Tahoma" pitchFamily="34" charset="0"/>
                <a:cs typeface="Tahoma" pitchFamily="34" charset="0"/>
              </a:rPr>
              <a:t>y 45. </a:t>
            </a:r>
            <a:r>
              <a:rPr lang="es-CO" sz="2000" dirty="0" smtClean="0">
                <a:latin typeface="Tahoma" pitchFamily="34" charset="0"/>
                <a:ea typeface="Tahoma" pitchFamily="34" charset="0"/>
                <a:cs typeface="Tahoma" pitchFamily="34" charset="0"/>
              </a:rPr>
              <a:t>		D. 5 </a:t>
            </a:r>
            <a:r>
              <a:rPr lang="es-CO" sz="2000" dirty="0">
                <a:latin typeface="Tahoma" pitchFamily="34" charset="0"/>
                <a:ea typeface="Tahoma" pitchFamily="34" charset="0"/>
                <a:cs typeface="Tahoma" pitchFamily="34" charset="0"/>
              </a:rPr>
              <a:t>y 30</a:t>
            </a:r>
            <a:r>
              <a:rPr lang="es-CO" sz="2000" dirty="0" smtClean="0">
                <a:latin typeface="Tahoma" pitchFamily="34" charset="0"/>
                <a:ea typeface="Tahoma" pitchFamily="34" charset="0"/>
                <a:cs typeface="Tahoma" pitchFamily="34" charset="0"/>
              </a:rPr>
              <a:t>.</a:t>
            </a:r>
          </a:p>
          <a:p>
            <a:pPr marL="444500" indent="-444500" algn="just">
              <a:spcBef>
                <a:spcPts val="0"/>
              </a:spcBef>
              <a:buNone/>
            </a:pP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a:latin typeface="Tahoma" pitchFamily="34" charset="0"/>
              <a:ea typeface="Tahoma" pitchFamily="34" charset="0"/>
              <a:cs typeface="Tahoma" pitchFamily="34" charset="0"/>
            </a:endParaRPr>
          </a:p>
          <a:p>
            <a:pPr marL="444500" indent="-444500" algn="just">
              <a:spcBef>
                <a:spcPts val="0"/>
              </a:spcBef>
              <a:buNone/>
            </a:pPr>
            <a:r>
              <a:rPr lang="es-CO" sz="2000" b="1" dirty="0">
                <a:latin typeface="Tahoma" pitchFamily="34" charset="0"/>
                <a:ea typeface="Tahoma" pitchFamily="34" charset="0"/>
                <a:cs typeface="Tahoma" pitchFamily="34" charset="0"/>
              </a:rPr>
              <a:t>20. </a:t>
            </a:r>
            <a:r>
              <a:rPr lang="es-CO" sz="2000" dirty="0">
                <a:latin typeface="Tahoma" pitchFamily="34" charset="0"/>
                <a:ea typeface="Tahoma" pitchFamily="34" charset="0"/>
                <a:cs typeface="Tahoma" pitchFamily="34" charset="0"/>
              </a:rPr>
              <a:t>El producto del cual se vendió en total un </a:t>
            </a:r>
            <a:r>
              <a:rPr lang="es-CO" sz="2000" dirty="0" smtClean="0">
                <a:latin typeface="Tahoma" pitchFamily="34" charset="0"/>
                <a:ea typeface="Tahoma" pitchFamily="34" charset="0"/>
                <a:cs typeface="Tahoma" pitchFamily="34" charset="0"/>
              </a:rPr>
              <a:t>mayor </a:t>
            </a:r>
            <a:r>
              <a:rPr lang="es-CO" sz="2000" dirty="0">
                <a:latin typeface="Tahoma" pitchFamily="34" charset="0"/>
                <a:ea typeface="Tahoma" pitchFamily="34" charset="0"/>
                <a:cs typeface="Tahoma" pitchFamily="34" charset="0"/>
              </a:rPr>
              <a:t>número de unidades en los dos meses fue</a:t>
            </a:r>
          </a:p>
          <a:p>
            <a:pPr marL="444500" indent="-444500" algn="just">
              <a:spcBef>
                <a:spcPts val="0"/>
              </a:spcBef>
              <a:buNone/>
            </a:pPr>
            <a:r>
              <a:rPr lang="es-CO" sz="2000" dirty="0">
                <a:latin typeface="Tahoma" pitchFamily="34" charset="0"/>
                <a:ea typeface="Tahoma" pitchFamily="34" charset="0"/>
                <a:cs typeface="Tahoma" pitchFamily="34" charset="0"/>
              </a:rPr>
              <a:t> </a:t>
            </a:r>
          </a:p>
          <a:p>
            <a:pPr marL="444500" indent="-444500" algn="just">
              <a:spcBef>
                <a:spcPts val="0"/>
              </a:spcBef>
              <a:buNone/>
            </a:pPr>
            <a:r>
              <a:rPr lang="es-CO" sz="2000" dirty="0" smtClean="0">
                <a:latin typeface="Tahoma" pitchFamily="34" charset="0"/>
                <a:ea typeface="Tahoma" pitchFamily="34" charset="0"/>
                <a:cs typeface="Tahoma" pitchFamily="34" charset="0"/>
              </a:rPr>
              <a:t>	A.</a:t>
            </a:r>
            <a:r>
              <a:rPr lang="es-CO" sz="2000" dirty="0">
                <a:latin typeface="Tahoma" pitchFamily="34" charset="0"/>
                <a:ea typeface="Tahoma" pitchFamily="34" charset="0"/>
                <a:cs typeface="Tahoma" pitchFamily="34" charset="0"/>
              </a:rPr>
              <a:t> Billeteras. </a:t>
            </a:r>
            <a:r>
              <a:rPr lang="es-CO" sz="2000" dirty="0" smtClean="0">
                <a:latin typeface="Tahoma" pitchFamily="34" charset="0"/>
                <a:ea typeface="Tahoma" pitchFamily="34" charset="0"/>
                <a:cs typeface="Tahoma" pitchFamily="34" charset="0"/>
              </a:rPr>
              <a:t>	C</a:t>
            </a:r>
            <a:r>
              <a:rPr lang="es-CO" sz="2000" dirty="0">
                <a:latin typeface="Tahoma" pitchFamily="34" charset="0"/>
                <a:ea typeface="Tahoma" pitchFamily="34" charset="0"/>
                <a:cs typeface="Tahoma" pitchFamily="34" charset="0"/>
              </a:rPr>
              <a:t>. Correas. </a:t>
            </a:r>
          </a:p>
          <a:p>
            <a:pPr marL="444500" indent="-444500" algn="just">
              <a:spcBef>
                <a:spcPts val="0"/>
              </a:spcBef>
              <a:buNone/>
            </a:pPr>
            <a:endParaRPr lang="es-CO" sz="2000" dirty="0">
              <a:latin typeface="Tahoma" pitchFamily="34" charset="0"/>
              <a:ea typeface="Tahoma" pitchFamily="34" charset="0"/>
              <a:cs typeface="Tahoma" pitchFamily="34" charset="0"/>
            </a:endParaRPr>
          </a:p>
          <a:p>
            <a:pPr marL="444500" indent="-444500" algn="just">
              <a:spcBef>
                <a:spcPts val="0"/>
              </a:spcBef>
              <a:buNone/>
            </a:pPr>
            <a:r>
              <a:rPr lang="es-CO" sz="2000" dirty="0" smtClean="0">
                <a:latin typeface="Tahoma" pitchFamily="34" charset="0"/>
                <a:ea typeface="Tahoma" pitchFamily="34" charset="0"/>
                <a:cs typeface="Tahoma" pitchFamily="34" charset="0"/>
              </a:rPr>
              <a:t>	B.</a:t>
            </a:r>
            <a:r>
              <a:rPr lang="es-CO" sz="2000" dirty="0">
                <a:latin typeface="Tahoma" pitchFamily="34" charset="0"/>
                <a:ea typeface="Tahoma" pitchFamily="34" charset="0"/>
                <a:cs typeface="Tahoma" pitchFamily="34" charset="0"/>
              </a:rPr>
              <a:t> Carteras. </a:t>
            </a:r>
            <a:r>
              <a:rPr lang="es-CO" sz="2000" dirty="0" smtClean="0">
                <a:latin typeface="Tahoma" pitchFamily="34" charset="0"/>
                <a:ea typeface="Tahoma" pitchFamily="34" charset="0"/>
                <a:cs typeface="Tahoma" pitchFamily="34" charset="0"/>
              </a:rPr>
              <a:t>	D.</a:t>
            </a:r>
            <a:r>
              <a:rPr lang="es-CO" sz="2000" dirty="0">
                <a:latin typeface="Tahoma" pitchFamily="34" charset="0"/>
                <a:ea typeface="Tahoma" pitchFamily="34" charset="0"/>
                <a:cs typeface="Tahoma" pitchFamily="34" charset="0"/>
              </a:rPr>
              <a:t> Chaquetas.</a:t>
            </a:r>
          </a:p>
          <a:p>
            <a:pPr marL="444500" indent="-444500" algn="just">
              <a:spcBef>
                <a:spcPts val="0"/>
              </a:spcBef>
              <a:buNone/>
            </a:pPr>
            <a:endParaRPr lang="es-CO" sz="2000" dirty="0">
              <a:latin typeface="Tahoma" pitchFamily="34" charset="0"/>
              <a:ea typeface="Tahoma" pitchFamily="34" charset="0"/>
              <a:cs typeface="Tahoma" pitchFamily="34" charset="0"/>
            </a:endParaRPr>
          </a:p>
          <a:p>
            <a:pPr marL="444500" indent="-444500" algn="just">
              <a:spcBef>
                <a:spcPts val="0"/>
              </a:spcBef>
              <a:buNone/>
            </a:pPr>
            <a:r>
              <a:rPr lang="es-CO" sz="2000" dirty="0">
                <a:latin typeface="Tahoma" pitchFamily="34" charset="0"/>
                <a:ea typeface="Tahoma" pitchFamily="34" charset="0"/>
                <a:cs typeface="Tahoma" pitchFamily="34" charset="0"/>
              </a:rPr>
              <a:t> </a:t>
            </a:r>
          </a:p>
          <a:p>
            <a:pPr marL="444500" indent="-444500" algn="just">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3059832" y="2420888"/>
            <a:ext cx="1800200" cy="45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899592" y="5229200"/>
            <a:ext cx="1800200" cy="45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37823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08720"/>
                <a:ext cx="8229600" cy="5328592"/>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21. </a:t>
                </a:r>
                <a:r>
                  <a:rPr lang="es-CO" sz="2000" dirty="0">
                    <a:latin typeface="Tahoma" pitchFamily="34" charset="0"/>
                    <a:ea typeface="Tahoma" pitchFamily="34" charset="0"/>
                    <a:cs typeface="Tahoma" pitchFamily="34" charset="0"/>
                  </a:rPr>
                  <a:t>En una tienda se vende arroz a $1.000 la </a:t>
                </a:r>
                <a:r>
                  <a:rPr lang="es-CO" sz="2000" dirty="0" smtClean="0">
                    <a:latin typeface="Tahoma" pitchFamily="34" charset="0"/>
                    <a:ea typeface="Tahoma" pitchFamily="34" charset="0"/>
                    <a:cs typeface="Tahoma" pitchFamily="34" charset="0"/>
                  </a:rPr>
                  <a:t>libra </a:t>
                </a:r>
                <a:r>
                  <a:rPr lang="es-CO" sz="2000" dirty="0">
                    <a:latin typeface="Tahoma" pitchFamily="34" charset="0"/>
                    <a:ea typeface="Tahoma" pitchFamily="34" charset="0"/>
                    <a:cs typeface="Tahoma" pitchFamily="34" charset="0"/>
                  </a:rPr>
                  <a:t>y papa a $500 la libra. Si una persona compra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a:latin typeface="Tahoma" pitchFamily="34" charset="0"/>
                    <a:ea typeface="Tahoma" pitchFamily="34" charset="0"/>
                    <a:cs typeface="Tahoma" pitchFamily="34" charset="0"/>
                  </a:rPr>
                  <a:t> libras de arroz y </a:t>
                </a:r>
                <a14:m>
                  <m:oMath xmlns:m="http://schemas.openxmlformats.org/officeDocument/2006/math">
                    <m:r>
                      <a:rPr lang="es-CO" sz="2000" i="1" dirty="0" smtClean="0">
                        <a:latin typeface="Cambria Math"/>
                        <a:ea typeface="Tahoma" pitchFamily="34" charset="0"/>
                        <a:cs typeface="Tahoma" pitchFamily="34" charset="0"/>
                      </a:rPr>
                      <m:t>𝑦</m:t>
                    </m:r>
                  </m:oMath>
                </a14:m>
                <a:r>
                  <a:rPr lang="es-CO" sz="2000" dirty="0">
                    <a:latin typeface="Tahoma" pitchFamily="34" charset="0"/>
                    <a:ea typeface="Tahoma" pitchFamily="34" charset="0"/>
                    <a:cs typeface="Tahoma" pitchFamily="34" charset="0"/>
                  </a:rPr>
                  <a:t> libras de papa, la expresión que permite calcular lo que debe pagar por esa compra es</a:t>
                </a:r>
                <a:r>
                  <a:rPr lang="es-CO" sz="2000" dirty="0" smtClean="0">
                    <a:latin typeface="Tahoma" pitchFamily="34" charset="0"/>
                    <a:ea typeface="Tahoma" pitchFamily="34" charset="0"/>
                    <a:cs typeface="Tahoma" pitchFamily="34" charset="0"/>
                  </a:rPr>
                  <a:t>:</a:t>
                </a: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A.  </a:t>
                </a:r>
                <a14:m>
                  <m:oMath xmlns:m="http://schemas.openxmlformats.org/officeDocument/2006/math">
                    <m:r>
                      <a:rPr lang="es-CO" sz="2000" i="1" dirty="0" smtClean="0">
                        <a:latin typeface="Cambria Math"/>
                        <a:ea typeface="Tahoma" pitchFamily="34" charset="0"/>
                        <a:cs typeface="Tahoma" pitchFamily="34" charset="0"/>
                      </a:rPr>
                      <m:t>1.000</m:t>
                    </m:r>
                    <m:r>
                      <a:rPr lang="es-CO" sz="2000" b="0" i="1" dirty="0" smtClean="0">
                        <a:latin typeface="Cambria Math"/>
                        <a:ea typeface="Tahoma" pitchFamily="34" charset="0"/>
                        <a:cs typeface="Tahoma" pitchFamily="34" charset="0"/>
                      </a:rPr>
                      <m:t>𝑥</m:t>
                    </m:r>
                    <m:r>
                      <a:rPr lang="es-CO" sz="2000" i="1" dirty="0" smtClean="0">
                        <a:latin typeface="Cambria Math"/>
                        <a:ea typeface="Tahoma" pitchFamily="34" charset="0"/>
                        <a:cs typeface="Tahoma" pitchFamily="34" charset="0"/>
                      </a:rPr>
                      <m:t> </m:t>
                    </m:r>
                    <m:r>
                      <a:rPr lang="es-CO" sz="2000" i="1" dirty="0">
                        <a:latin typeface="Cambria Math"/>
                        <a:ea typeface="Tahoma" pitchFamily="34" charset="0"/>
                        <a:cs typeface="Tahoma" pitchFamily="34" charset="0"/>
                      </a:rPr>
                      <m:t>+ </m:t>
                    </m:r>
                    <m:r>
                      <a:rPr lang="es-CO" sz="2000" i="1" dirty="0" err="1" smtClean="0">
                        <a:latin typeface="Cambria Math"/>
                        <a:ea typeface="Tahoma" pitchFamily="34" charset="0"/>
                        <a:cs typeface="Tahoma" pitchFamily="34" charset="0"/>
                      </a:rPr>
                      <m:t>500</m:t>
                    </m:r>
                    <m:r>
                      <a:rPr lang="es-CO" sz="2000" b="0" i="1" dirty="0" smtClean="0">
                        <a:latin typeface="Cambria Math"/>
                        <a:ea typeface="Tahoma" pitchFamily="34" charset="0"/>
                        <a:cs typeface="Tahoma" pitchFamily="34" charset="0"/>
                      </a:rPr>
                      <m:t>𝑦</m:t>
                    </m:r>
                  </m:oMath>
                </a14:m>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	B.  </a:t>
                </a:r>
                <a14:m>
                  <m:oMath xmlns:m="http://schemas.openxmlformats.org/officeDocument/2006/math">
                    <m:r>
                      <a:rPr lang="es-CO" sz="2000" i="1" dirty="0" smtClean="0">
                        <a:latin typeface="Cambria Math"/>
                        <a:ea typeface="Tahoma" pitchFamily="34" charset="0"/>
                        <a:cs typeface="Tahoma" pitchFamily="34" charset="0"/>
                      </a:rPr>
                      <m:t>(</m:t>
                    </m:r>
                    <m:r>
                      <a:rPr lang="es-CO" sz="2000" i="1" dirty="0">
                        <a:latin typeface="Cambria Math"/>
                        <a:ea typeface="Tahoma" pitchFamily="34" charset="0"/>
                        <a:cs typeface="Tahoma" pitchFamily="34" charset="0"/>
                      </a:rPr>
                      <m:t>1.000 + 500) </m:t>
                    </m:r>
                    <m:r>
                      <a:rPr lang="es-CO" sz="2000" i="1" dirty="0" smtClean="0">
                        <a:latin typeface="Cambria Math"/>
                        <a:ea typeface="Cambria Math"/>
                        <a:cs typeface="Tahoma" pitchFamily="34" charset="0"/>
                      </a:rPr>
                      <m:t>×</m:t>
                    </m:r>
                    <m:r>
                      <a:rPr lang="es-CO" sz="2000" i="1" dirty="0">
                        <a:latin typeface="Cambria Math"/>
                        <a:ea typeface="Tahoma" pitchFamily="34" charset="0"/>
                        <a:cs typeface="Tahoma" pitchFamily="34" charset="0"/>
                      </a:rPr>
                      <m:t> (</m:t>
                    </m:r>
                    <m:r>
                      <a:rPr lang="es-CO" sz="2000" b="0" i="1" dirty="0" smtClean="0">
                        <a:latin typeface="Cambria Math"/>
                        <a:ea typeface="Tahoma" pitchFamily="34" charset="0"/>
                        <a:cs typeface="Tahoma" pitchFamily="34" charset="0"/>
                      </a:rPr>
                      <m:t>𝑥</m:t>
                    </m:r>
                    <m:r>
                      <a:rPr lang="es-CO" sz="2000" i="1" dirty="0">
                        <a:latin typeface="Cambria Math"/>
                        <a:ea typeface="Tahoma" pitchFamily="34" charset="0"/>
                        <a:cs typeface="Tahoma" pitchFamily="34" charset="0"/>
                      </a:rPr>
                      <m:t>+</m:t>
                    </m:r>
                    <m:r>
                      <a:rPr lang="es-CO" sz="2000" i="1" dirty="0">
                        <a:latin typeface="Cambria Math"/>
                        <a:ea typeface="Tahoma" pitchFamily="34" charset="0"/>
                        <a:cs typeface="Tahoma" pitchFamily="34" charset="0"/>
                      </a:rPr>
                      <m:t>𝑦</m:t>
                    </m:r>
                    <m:r>
                      <a:rPr lang="es-CO" sz="2000" i="1" dirty="0" smtClean="0">
                        <a:latin typeface="Cambria Math"/>
                        <a:ea typeface="Tahoma" pitchFamily="34" charset="0"/>
                        <a:cs typeface="Tahoma" pitchFamily="34" charset="0"/>
                      </a:rPr>
                      <m:t>)</m:t>
                    </m:r>
                  </m:oMath>
                </a14:m>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	C.  </a:t>
                </a:r>
                <a14:m>
                  <m:oMath xmlns:m="http://schemas.openxmlformats.org/officeDocument/2006/math">
                    <m:r>
                      <a:rPr lang="es-CO" sz="2000" i="1" dirty="0" smtClean="0">
                        <a:latin typeface="Cambria Math"/>
                        <a:ea typeface="Tahoma" pitchFamily="34" charset="0"/>
                        <a:cs typeface="Tahoma" pitchFamily="34" charset="0"/>
                      </a:rPr>
                      <m:t>1.000</m:t>
                    </m:r>
                    <m:r>
                      <a:rPr lang="es-CO" sz="2000" b="0" i="1" dirty="0" smtClean="0">
                        <a:latin typeface="Cambria Math"/>
                        <a:ea typeface="Tahoma" pitchFamily="34" charset="0"/>
                        <a:cs typeface="Tahoma" pitchFamily="34" charset="0"/>
                      </a:rPr>
                      <m:t>𝑥</m:t>
                    </m:r>
                    <m:r>
                      <a:rPr lang="es-CO" sz="2000" b="0" i="1" dirty="0" smtClean="0">
                        <a:latin typeface="Cambria Math"/>
                        <a:ea typeface="Tahoma" pitchFamily="34" charset="0"/>
                        <a:cs typeface="Tahoma" pitchFamily="34" charset="0"/>
                      </a:rPr>
                      <m:t> × 500</m:t>
                    </m:r>
                    <m:r>
                      <a:rPr lang="es-CO" sz="2000" i="1" dirty="0" err="1" smtClean="0">
                        <a:latin typeface="Cambria Math"/>
                        <a:ea typeface="Tahoma" pitchFamily="34" charset="0"/>
                        <a:cs typeface="Tahoma" pitchFamily="34" charset="0"/>
                      </a:rPr>
                      <m:t>𝑦</m:t>
                    </m:r>
                  </m:oMath>
                </a14:m>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	D.  </a:t>
                </a:r>
                <a14:m>
                  <m:oMath xmlns:m="http://schemas.openxmlformats.org/officeDocument/2006/math">
                    <m:r>
                      <a:rPr lang="es-CO" sz="2000" i="1" dirty="0" smtClean="0">
                        <a:latin typeface="Cambria Math"/>
                        <a:ea typeface="Tahoma" pitchFamily="34" charset="0"/>
                        <a:cs typeface="Tahoma" pitchFamily="34" charset="0"/>
                      </a:rPr>
                      <m:t>1.000 </m:t>
                    </m:r>
                    <m:r>
                      <a:rPr lang="es-CO" sz="2000" i="1" dirty="0">
                        <a:latin typeface="Cambria Math"/>
                        <a:ea typeface="Tahoma" pitchFamily="34" charset="0"/>
                        <a:cs typeface="Tahoma" pitchFamily="34" charset="0"/>
                      </a:rPr>
                      <m:t>+ </m:t>
                    </m:r>
                    <m:r>
                      <a:rPr lang="es-CO" sz="2000" i="1" dirty="0">
                        <a:latin typeface="Cambria Math"/>
                        <a:ea typeface="Tahoma" pitchFamily="34" charset="0"/>
                        <a:cs typeface="Tahoma" pitchFamily="34" charset="0"/>
                      </a:rPr>
                      <m:t>𝑥</m:t>
                    </m:r>
                    <m:r>
                      <a:rPr lang="es-CO" sz="2000" i="1" dirty="0">
                        <a:latin typeface="Cambria Math"/>
                        <a:ea typeface="Tahoma" pitchFamily="34" charset="0"/>
                        <a:cs typeface="Tahoma" pitchFamily="34" charset="0"/>
                      </a:rPr>
                      <m:t> + 5000+ </m:t>
                    </m:r>
                    <m:r>
                      <a:rPr lang="es-CO" sz="2000" i="1" dirty="0">
                        <a:latin typeface="Cambria Math"/>
                        <a:ea typeface="Tahoma" pitchFamily="34" charset="0"/>
                        <a:cs typeface="Tahoma" pitchFamily="34" charset="0"/>
                      </a:rPr>
                      <m:t>𝑦</m:t>
                    </m:r>
                  </m:oMath>
                </a14:m>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08720"/>
                <a:ext cx="8229600" cy="5328592"/>
              </a:xfrm>
              <a:blipFill rotWithShape="1">
                <a:blip r:embed="rId2"/>
                <a:stretch>
                  <a:fillRect l="-741" r="-741"/>
                </a:stretch>
              </a:blipFill>
            </p:spPr>
            <p:txBody>
              <a:bodyPr/>
              <a:lstStyle/>
              <a:p>
                <a:r>
                  <a:rPr lang="es-CO">
                    <a:noFill/>
                  </a:rPr>
                  <a:t> </a:t>
                </a:r>
              </a:p>
            </p:txBody>
          </p:sp>
        </mc:Fallback>
      </mc:AlternateContent>
      <p:sp>
        <p:nvSpPr>
          <p:cNvPr id="4" name="3 Rectángulo redondeado"/>
          <p:cNvSpPr/>
          <p:nvPr/>
        </p:nvSpPr>
        <p:spPr>
          <a:xfrm>
            <a:off x="1272684" y="2870938"/>
            <a:ext cx="2435220" cy="45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68337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3573016"/>
                <a:ext cx="8229600" cy="2952328"/>
              </a:xfrm>
            </p:spPr>
            <p:txBody>
              <a:bodyPr>
                <a:noAutofit/>
              </a:bodyPr>
              <a:lstStyle/>
              <a:p>
                <a:pPr marL="0" indent="0" algn="just">
                  <a:spcBef>
                    <a:spcPts val="0"/>
                  </a:spcBef>
                  <a:buNone/>
                </a:pPr>
                <a:r>
                  <a:rPr lang="es-CO" sz="2000" dirty="0" smtClean="0">
                    <a:latin typeface="Tahoma" pitchFamily="34" charset="0"/>
                    <a:ea typeface="Tahoma" pitchFamily="34" charset="0"/>
                    <a:cs typeface="Tahoma" pitchFamily="34" charset="0"/>
                  </a:rPr>
                  <a:t>En la tabla se muestra los valores de la base y la altura de algunos triángulos con estas propiedades.</a:t>
                </a:r>
              </a:p>
              <a:p>
                <a:pPr marL="444500" indent="-444500" algn="just">
                  <a:spcBef>
                    <a:spcPts val="0"/>
                  </a:spcBef>
                  <a:buNone/>
                </a:pP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smtClean="0">
                  <a:latin typeface="Tahoma" pitchFamily="34" charset="0"/>
                  <a:ea typeface="Tahoma" pitchFamily="34" charset="0"/>
                  <a:cs typeface="Tahoma" pitchFamily="34" charset="0"/>
                </a:endParaRPr>
              </a:p>
              <a:p>
                <a:pPr marL="444500" indent="-444500" algn="just">
                  <a:spcBef>
                    <a:spcPts val="0"/>
                  </a:spcBef>
                  <a:buNone/>
                </a:pPr>
                <a:endParaRPr lang="es-CO" sz="2000" dirty="0">
                  <a:latin typeface="Tahoma" pitchFamily="34" charset="0"/>
                  <a:ea typeface="Tahoma" pitchFamily="34" charset="0"/>
                  <a:cs typeface="Tahoma" pitchFamily="34" charset="0"/>
                </a:endParaRPr>
              </a:p>
              <a:p>
                <a:pPr marL="444500" indent="-444500" algn="just">
                  <a:spcBef>
                    <a:spcPts val="0"/>
                  </a:spcBef>
                  <a:buNone/>
                </a:pPr>
                <a:endParaRPr lang="es-CO" sz="600" dirty="0" smtClean="0">
                  <a:latin typeface="Tahoma" pitchFamily="34" charset="0"/>
                  <a:ea typeface="Tahoma" pitchFamily="34" charset="0"/>
                  <a:cs typeface="Tahoma" pitchFamily="34" charset="0"/>
                </a:endParaRPr>
              </a:p>
              <a:p>
                <a:pPr marL="444500" indent="-444500" algn="just">
                  <a:spcBef>
                    <a:spcPts val="0"/>
                  </a:spcBef>
                  <a:buNone/>
                </a:pPr>
                <a:r>
                  <a:rPr lang="es-CO" sz="2000" dirty="0">
                    <a:latin typeface="Tahoma" pitchFamily="34" charset="0"/>
                    <a:ea typeface="Tahoma" pitchFamily="34" charset="0"/>
                    <a:cs typeface="Tahoma" pitchFamily="34" charset="0"/>
                  </a:rPr>
                  <a:t>Nota: El área de un triángulo equivale </a:t>
                </a:r>
                <a:r>
                  <a:rPr lang="es-CO" sz="2000" dirty="0" smtClean="0">
                    <a:latin typeface="Tahoma" pitchFamily="34" charset="0"/>
                    <a:ea typeface="Tahoma" pitchFamily="34" charset="0"/>
                    <a:cs typeface="Tahoma" pitchFamily="34" charset="0"/>
                  </a:rPr>
                  <a:t>a  </a:t>
                </a:r>
                <a14:m>
                  <m:oMath xmlns:m="http://schemas.openxmlformats.org/officeDocument/2006/math">
                    <m:f>
                      <m:fPr>
                        <m:ctrlPr>
                          <a:rPr lang="es-CO" sz="2800" i="1" dirty="0" smtClean="0">
                            <a:latin typeface="Cambria Math"/>
                            <a:ea typeface="Tahoma" pitchFamily="34" charset="0"/>
                            <a:cs typeface="Tahoma" pitchFamily="34" charset="0"/>
                          </a:rPr>
                        </m:ctrlPr>
                      </m:fPr>
                      <m:num>
                        <m:r>
                          <a:rPr lang="es-CO" sz="2800" i="1" dirty="0">
                            <a:latin typeface="Cambria Math"/>
                            <a:ea typeface="Tahoma" pitchFamily="34" charset="0"/>
                            <a:cs typeface="Tahoma" pitchFamily="34" charset="0"/>
                          </a:rPr>
                          <m:t>𝑏𝑎𝑠𝑒</m:t>
                        </m:r>
                        <m:r>
                          <a:rPr lang="es-CO" sz="2800" i="1" dirty="0">
                            <a:latin typeface="Cambria Math"/>
                            <a:ea typeface="Tahoma" pitchFamily="34" charset="0"/>
                            <a:cs typeface="Tahoma" pitchFamily="34" charset="0"/>
                          </a:rPr>
                          <m:t> × </m:t>
                        </m:r>
                        <m:r>
                          <a:rPr lang="es-CO" sz="2800" i="1" dirty="0">
                            <a:latin typeface="Cambria Math"/>
                            <a:ea typeface="Tahoma" pitchFamily="34" charset="0"/>
                            <a:cs typeface="Tahoma" pitchFamily="34" charset="0"/>
                          </a:rPr>
                          <m:t>𝑎𝑙𝑡𝑢𝑟𝑎</m:t>
                        </m:r>
                        <m:r>
                          <m:rPr>
                            <m:nor/>
                          </m:rPr>
                          <a:rPr lang="es-CO" sz="2800" dirty="0">
                            <a:latin typeface="Tahoma" pitchFamily="34" charset="0"/>
                            <a:ea typeface="Tahoma" pitchFamily="34" charset="0"/>
                            <a:cs typeface="Tahoma" pitchFamily="34" charset="0"/>
                          </a:rPr>
                          <m:t> </m:t>
                        </m:r>
                      </m:num>
                      <m:den>
                        <m:r>
                          <a:rPr lang="es-CO" sz="2800" b="0" i="1" dirty="0" smtClean="0">
                            <a:latin typeface="Cambria Math"/>
                            <a:ea typeface="Tahoma" pitchFamily="34" charset="0"/>
                            <a:cs typeface="Tahoma" pitchFamily="34" charset="0"/>
                          </a:rPr>
                          <m:t>2</m:t>
                        </m:r>
                      </m:den>
                    </m:f>
                  </m:oMath>
                </a14:m>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3573016"/>
                <a:ext cx="8229600" cy="2952328"/>
              </a:xfrm>
              <a:blipFill rotWithShape="1">
                <a:blip r:embed="rId2"/>
                <a:stretch>
                  <a:fillRect l="-815" t="-1033" r="-74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428460576"/>
                  </p:ext>
                </p:extLst>
              </p:nvPr>
            </p:nvGraphicFramePr>
            <p:xfrm>
              <a:off x="2875978" y="4437112"/>
              <a:ext cx="2808312" cy="1296924"/>
            </p:xfrm>
            <a:graphic>
              <a:graphicData uri="http://schemas.openxmlformats.org/drawingml/2006/table">
                <a:tbl>
                  <a:tblPr>
                    <a:tableStyleId>{5C22544A-7EE6-4342-B048-85BDC9FD1C3A}</a:tableStyleId>
                  </a:tblPr>
                  <a:tblGrid>
                    <a:gridCol w="1180837"/>
                    <a:gridCol w="1627475"/>
                  </a:tblGrid>
                  <a:tr h="335171">
                    <a:tc>
                      <a:txBody>
                        <a:bodyPr/>
                        <a:lstStyle/>
                        <a:p>
                          <a:pPr algn="ctr">
                            <a:lnSpc>
                              <a:spcPct val="115000"/>
                            </a:lnSpc>
                            <a:spcAft>
                              <a:spcPts val="0"/>
                            </a:spcAft>
                          </a:pPr>
                          <a:r>
                            <a:rPr lang="es-ES_tradnl" sz="2000" b="1" dirty="0" smtClean="0">
                              <a:effectLst/>
                            </a:rPr>
                            <a:t>Base</a:t>
                          </a:r>
                          <a14:m>
                            <m:oMath xmlns:m="http://schemas.openxmlformats.org/officeDocument/2006/math">
                              <m:r>
                                <a:rPr lang="es-CO" sz="2000" b="1" i="1" smtClean="0">
                                  <a:effectLst/>
                                  <a:latin typeface="Cambria Math"/>
                                </a:rPr>
                                <m:t>(</m:t>
                              </m:r>
                              <m:r>
                                <a:rPr lang="es-CO" sz="2000" b="1" i="1" smtClean="0">
                                  <a:effectLst/>
                                  <a:latin typeface="Cambria Math"/>
                                </a:rPr>
                                <m:t>𝒙</m:t>
                              </m:r>
                              <m:r>
                                <a:rPr lang="es-CO" sz="2000" b="1" i="1" smtClean="0">
                                  <a:effectLst/>
                                  <a:latin typeface="Cambria Math"/>
                                </a:rPr>
                                <m:t>)</m:t>
                              </m:r>
                            </m:oMath>
                          </a14:m>
                          <a:endParaRPr lang="es-CO" sz="3600" b="1"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2000" b="1" dirty="0" smtClean="0">
                              <a:effectLst/>
                            </a:rPr>
                            <a:t>Altura</a:t>
                          </a:r>
                          <a:r>
                            <a:rPr lang="es-ES_tradnl" sz="2000" b="1" baseline="0" dirty="0" smtClean="0">
                              <a:effectLst/>
                            </a:rPr>
                            <a:t> </a:t>
                          </a:r>
                          <a14:m>
                            <m:oMath xmlns:m="http://schemas.openxmlformats.org/officeDocument/2006/math">
                              <m:d>
                                <m:dPr>
                                  <m:ctrlPr>
                                    <a:rPr lang="es-ES_tradnl" sz="2000" b="1" i="1" baseline="0" smtClean="0">
                                      <a:effectLst/>
                                      <a:latin typeface="Cambria Math"/>
                                    </a:rPr>
                                  </m:ctrlPr>
                                </m:dPr>
                                <m:e>
                                  <m:r>
                                    <a:rPr lang="es-CO" sz="2000" b="1" i="1" baseline="0" smtClean="0">
                                      <a:effectLst/>
                                      <a:latin typeface="Cambria Math"/>
                                    </a:rPr>
                                    <m:t>𝒇</m:t>
                                  </m:r>
                                  <m:r>
                                    <a:rPr lang="es-CO" sz="2000" b="1" i="1" baseline="0" smtClean="0">
                                      <a:effectLst/>
                                      <a:latin typeface="Cambria Math"/>
                                    </a:rPr>
                                    <m:t>(</m:t>
                                  </m:r>
                                  <m:r>
                                    <a:rPr lang="es-CO" sz="2000" b="1" i="1" baseline="0" smtClean="0">
                                      <a:effectLst/>
                                      <a:latin typeface="Cambria Math"/>
                                    </a:rPr>
                                    <m:t>𝒙</m:t>
                                  </m:r>
                                  <m:r>
                                    <a:rPr lang="es-CO" sz="2000" b="1" i="1" baseline="0" smtClean="0">
                                      <a:effectLst/>
                                      <a:latin typeface="Cambria Math"/>
                                    </a:rPr>
                                    <m:t>)</m:t>
                                  </m:r>
                                </m:e>
                              </m:d>
                            </m:oMath>
                          </a14:m>
                          <a:endParaRPr lang="es-CO" sz="3600" b="1"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22">
                    <a:tc>
                      <a:txBody>
                        <a:bodyPr/>
                        <a:lstStyle/>
                        <a:p>
                          <a:pPr algn="ctr">
                            <a:lnSpc>
                              <a:spcPct val="115000"/>
                            </a:lnSpc>
                            <a:spcAft>
                              <a:spcPts val="0"/>
                            </a:spcAft>
                          </a:pPr>
                          <a:r>
                            <a:rPr lang="es-ES_tradnl" sz="1800" dirty="0">
                              <a:effectLst/>
                            </a:rPr>
                            <a:t>0,5</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1800" dirty="0">
                              <a:effectLst/>
                            </a:rPr>
                            <a:t>-0,5 + 2 = 1,5</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22">
                    <a:tc>
                      <a:txBody>
                        <a:bodyPr/>
                        <a:lstStyle/>
                        <a:p>
                          <a:pPr algn="ctr">
                            <a:lnSpc>
                              <a:spcPct val="115000"/>
                            </a:lnSpc>
                            <a:spcAft>
                              <a:spcPts val="0"/>
                            </a:spcAft>
                          </a:pPr>
                          <a:r>
                            <a:rPr lang="es-ES_tradnl" sz="1800" dirty="0">
                              <a:effectLst/>
                            </a:rPr>
                            <a:t>1</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1800" dirty="0">
                              <a:effectLst/>
                            </a:rPr>
                            <a:t>-1 </a:t>
                          </a:r>
                          <a:r>
                            <a:rPr lang="es-ES_tradnl" sz="1800" spc="100" dirty="0">
                              <a:effectLst/>
                            </a:rPr>
                            <a:t>-1-2=1</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22">
                    <a:tc>
                      <a:txBody>
                        <a:bodyPr/>
                        <a:lstStyle/>
                        <a:p>
                          <a:pPr algn="ctr">
                            <a:lnSpc>
                              <a:spcPct val="115000"/>
                            </a:lnSpc>
                            <a:spcAft>
                              <a:spcPts val="0"/>
                            </a:spcAft>
                          </a:pPr>
                          <a:r>
                            <a:rPr lang="es-ES_tradnl" sz="1800" dirty="0">
                              <a:effectLst/>
                            </a:rPr>
                            <a:t>1,5</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1800" dirty="0">
                              <a:effectLst/>
                            </a:rPr>
                            <a:t>-1,5 + 2 = 0,5</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428460576"/>
                  </p:ext>
                </p:extLst>
              </p:nvPr>
            </p:nvGraphicFramePr>
            <p:xfrm>
              <a:off x="2875978" y="4437112"/>
              <a:ext cx="2808312" cy="1281575"/>
            </p:xfrm>
            <a:graphic>
              <a:graphicData uri="http://schemas.openxmlformats.org/drawingml/2006/table">
                <a:tbl>
                  <a:tblPr>
                    <a:tableStyleId>{5C22544A-7EE6-4342-B048-85BDC9FD1C3A}</a:tableStyleId>
                  </a:tblPr>
                  <a:tblGrid>
                    <a:gridCol w="1180837"/>
                    <a:gridCol w="1627475"/>
                  </a:tblGrid>
                  <a:tr h="335171">
                    <a:tc>
                      <a:txBody>
                        <a:bodyPr/>
                        <a:lstStyle/>
                        <a:p>
                          <a:endParaRPr lang="es-CO"/>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18" t="-16364" r="-138860" b="-320000"/>
                          </a:stretch>
                        </a:blipFill>
                      </a:tcPr>
                    </a:tc>
                    <a:tc>
                      <a:txBody>
                        <a:bodyPr/>
                        <a:lstStyle/>
                        <a:p>
                          <a:endParaRPr lang="es-CO"/>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72659" t="-16364" r="-375" b="-320000"/>
                          </a:stretch>
                        </a:blipFill>
                      </a:tcPr>
                    </a:tc>
                  </a:tr>
                  <a:tr h="315468">
                    <a:tc>
                      <a:txBody>
                        <a:bodyPr/>
                        <a:lstStyle/>
                        <a:p>
                          <a:pPr algn="ctr">
                            <a:lnSpc>
                              <a:spcPct val="115000"/>
                            </a:lnSpc>
                            <a:spcAft>
                              <a:spcPts val="0"/>
                            </a:spcAft>
                          </a:pPr>
                          <a:r>
                            <a:rPr lang="es-ES_tradnl" sz="1800">
                              <a:effectLst/>
                            </a:rPr>
                            <a:t>0,5</a:t>
                          </a:r>
                          <a:endParaRPr lang="es-CO" sz="360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1800">
                              <a:effectLst/>
                            </a:rPr>
                            <a:t>-0,5 + 2 = 1,5</a:t>
                          </a:r>
                          <a:endParaRPr lang="es-CO" sz="360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68">
                    <a:tc>
                      <a:txBody>
                        <a:bodyPr/>
                        <a:lstStyle/>
                        <a:p>
                          <a:pPr algn="ctr">
                            <a:lnSpc>
                              <a:spcPct val="115000"/>
                            </a:lnSpc>
                            <a:spcAft>
                              <a:spcPts val="0"/>
                            </a:spcAft>
                          </a:pPr>
                          <a:r>
                            <a:rPr lang="es-ES_tradnl" sz="1800">
                              <a:effectLst/>
                            </a:rPr>
                            <a:t>1</a:t>
                          </a:r>
                          <a:endParaRPr lang="es-CO" sz="360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1800">
                              <a:effectLst/>
                            </a:rPr>
                            <a:t>-1 </a:t>
                          </a:r>
                          <a:r>
                            <a:rPr lang="es-ES_tradnl" sz="1800" spc="100">
                              <a:effectLst/>
                            </a:rPr>
                            <a:t>-1-2=1</a:t>
                          </a:r>
                          <a:endParaRPr lang="es-CO" sz="360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68">
                    <a:tc>
                      <a:txBody>
                        <a:bodyPr/>
                        <a:lstStyle/>
                        <a:p>
                          <a:pPr algn="ctr">
                            <a:lnSpc>
                              <a:spcPct val="115000"/>
                            </a:lnSpc>
                            <a:spcAft>
                              <a:spcPts val="0"/>
                            </a:spcAft>
                          </a:pPr>
                          <a:r>
                            <a:rPr lang="es-ES_tradnl" sz="1800" dirty="0">
                              <a:effectLst/>
                            </a:rPr>
                            <a:t>1,5</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_tradnl" sz="1800" dirty="0">
                              <a:effectLst/>
                            </a:rPr>
                            <a:t>-1,5 + 2 = 0,5</a:t>
                          </a:r>
                          <a:endParaRPr lang="es-CO" sz="3600" dirty="0">
                            <a:effectLst/>
                            <a:latin typeface="Franklin Gothic Medium"/>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1026" name="Picture 2" descr="D:\Mis Documentos\ANJUSO\TRABAJOS\NOLBERTO CHAZATAR\2015\ICFES 2015\PRIMERA SESION\20150402091554529_00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646002"/>
            <a:ext cx="3188085" cy="29468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2 Marcador de contenido"/>
              <p:cNvSpPr txBox="1">
                <a:spLocks/>
              </p:cNvSpPr>
              <p:nvPr/>
            </p:nvSpPr>
            <p:spPr>
              <a:xfrm>
                <a:off x="757768" y="692696"/>
                <a:ext cx="4606320" cy="2448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4500" indent="-444500" algn="just">
                  <a:lnSpc>
                    <a:spcPct val="150000"/>
                  </a:lnSpc>
                  <a:spcBef>
                    <a:spcPts val="0"/>
                  </a:spcBef>
                  <a:buFont typeface="Arial" pitchFamily="34" charset="0"/>
                  <a:buNone/>
                </a:pPr>
                <a:r>
                  <a:rPr lang="es-CO" sz="2000" b="1" dirty="0" smtClean="0">
                    <a:latin typeface="Tahoma" pitchFamily="34" charset="0"/>
                    <a:ea typeface="Tahoma" pitchFamily="34" charset="0"/>
                    <a:cs typeface="Tahoma" pitchFamily="34" charset="0"/>
                  </a:rPr>
                  <a:t>22. </a:t>
                </a:r>
                <a:r>
                  <a:rPr lang="es-CO" sz="2000" dirty="0" smtClean="0">
                    <a:latin typeface="Tahoma" pitchFamily="34" charset="0"/>
                    <a:ea typeface="Tahoma" pitchFamily="34" charset="0"/>
                    <a:cs typeface="Tahoma" pitchFamily="34" charset="0"/>
                  </a:rPr>
                  <a:t>Se consideran todos los triángulos rectángulos con vértices en los puntos </a:t>
                </a:r>
                <a14:m>
                  <m:oMath xmlns:m="http://schemas.openxmlformats.org/officeDocument/2006/math">
                    <m:r>
                      <a:rPr lang="es-CO" sz="2000" i="1" dirty="0" smtClean="0">
                        <a:latin typeface="Cambria Math"/>
                        <a:ea typeface="Tahoma" pitchFamily="34" charset="0"/>
                        <a:cs typeface="Tahoma" pitchFamily="34" charset="0"/>
                      </a:rPr>
                      <m:t>(0, 0)</m:t>
                    </m:r>
                  </m:oMath>
                </a14:m>
                <a:r>
                  <a:rPr lang="es-CO" sz="2000" dirty="0" smtClean="0">
                    <a:latin typeface="Tahoma" pitchFamily="34" charset="0"/>
                    <a:ea typeface="Tahoma" pitchFamily="34" charset="0"/>
                    <a:cs typeface="Tahoma" pitchFamily="34" charset="0"/>
                  </a:rPr>
                  <a:t>,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smtClean="0">
                    <a:latin typeface="Tahoma" pitchFamily="34" charset="0"/>
                    <a:ea typeface="Tahoma" pitchFamily="34" charset="0"/>
                    <a:cs typeface="Tahoma" pitchFamily="34" charset="0"/>
                  </a:rPr>
                  <a:t>, </a:t>
                </a:r>
                <a14:m>
                  <m:oMath xmlns:m="http://schemas.openxmlformats.org/officeDocument/2006/math">
                    <m:r>
                      <a:rPr lang="es-CO" sz="2000" i="1" dirty="0" smtClean="0">
                        <a:latin typeface="Cambria Math"/>
                        <a:ea typeface="Tahoma" pitchFamily="34" charset="0"/>
                        <a:cs typeface="Tahoma" pitchFamily="34" charset="0"/>
                      </a:rPr>
                      <m:t>0</m:t>
                    </m:r>
                  </m:oMath>
                </a14:m>
                <a:r>
                  <a:rPr lang="es-CO" sz="2000" dirty="0" smtClean="0">
                    <a:latin typeface="Tahoma" pitchFamily="34" charset="0"/>
                    <a:ea typeface="Tahoma" pitchFamily="34" charset="0"/>
                    <a:cs typeface="Tahoma" pitchFamily="34" charset="0"/>
                  </a:rPr>
                  <a:t>) y </a:t>
                </a:r>
                <a14:m>
                  <m:oMath xmlns:m="http://schemas.openxmlformats.org/officeDocument/2006/math">
                    <m:r>
                      <a:rPr lang="es-CO" sz="2000" i="1" dirty="0" smtClean="0">
                        <a:latin typeface="Cambria Math"/>
                        <a:ea typeface="Tahoma" pitchFamily="34" charset="0"/>
                        <a:cs typeface="Tahoma" pitchFamily="34" charset="0"/>
                      </a:rPr>
                      <m:t>(</m:t>
                    </m:r>
                    <m:r>
                      <a:rPr lang="es-CO" sz="2000" i="1" dirty="0" smtClean="0">
                        <a:latin typeface="Cambria Math"/>
                        <a:ea typeface="Tahoma" pitchFamily="34" charset="0"/>
                        <a:cs typeface="Tahoma" pitchFamily="34" charset="0"/>
                      </a:rPr>
                      <m:t>𝑥</m:t>
                    </m:r>
                    <m:r>
                      <a:rPr lang="es-CO" sz="2000" i="1" dirty="0" smtClean="0">
                        <a:latin typeface="Cambria Math"/>
                        <a:ea typeface="Tahoma" pitchFamily="34" charset="0"/>
                        <a:cs typeface="Tahoma" pitchFamily="34" charset="0"/>
                      </a:rPr>
                      <m:t>, −</m:t>
                    </m:r>
                    <m:r>
                      <a:rPr lang="es-CO" sz="2000" i="1" dirty="0" smtClean="0">
                        <a:latin typeface="Cambria Math"/>
                        <a:ea typeface="Tahoma" pitchFamily="34" charset="0"/>
                        <a:cs typeface="Tahoma" pitchFamily="34" charset="0"/>
                      </a:rPr>
                      <m:t>𝑥</m:t>
                    </m:r>
                    <m:r>
                      <a:rPr lang="es-CO" sz="2000" i="1" dirty="0" smtClean="0">
                        <a:latin typeface="Cambria Math"/>
                        <a:ea typeface="Tahoma" pitchFamily="34" charset="0"/>
                        <a:cs typeface="Tahoma" pitchFamily="34" charset="0"/>
                      </a:rPr>
                      <m:t> + 2</m:t>
                    </m:r>
                  </m:oMath>
                </a14:m>
                <a:r>
                  <a:rPr lang="es-CO" sz="2000" dirty="0" smtClean="0">
                    <a:latin typeface="Tahoma" pitchFamily="34" charset="0"/>
                    <a:ea typeface="Tahoma" pitchFamily="34" charset="0"/>
                    <a:cs typeface="Tahoma" pitchFamily="34" charset="0"/>
                  </a:rPr>
                  <a:t>), donde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smtClean="0">
                    <a:latin typeface="Tahoma" pitchFamily="34" charset="0"/>
                    <a:ea typeface="Tahoma" pitchFamily="34" charset="0"/>
                    <a:cs typeface="Tahoma" pitchFamily="34" charset="0"/>
                  </a:rPr>
                  <a:t> varía entre 0 y 2 (ver gráfica).</a:t>
                </a:r>
              </a:p>
            </p:txBody>
          </p:sp>
        </mc:Choice>
        <mc:Fallback xmlns="">
          <p:sp>
            <p:nvSpPr>
              <p:cNvPr id="6" name="2 Marcador de contenido"/>
              <p:cNvSpPr txBox="1">
                <a:spLocks noRot="1" noChangeAspect="1" noMove="1" noResize="1" noEditPoints="1" noAdjustHandles="1" noChangeArrowheads="1" noChangeShapeType="1" noTextEdit="1"/>
              </p:cNvSpPr>
              <p:nvPr/>
            </p:nvSpPr>
            <p:spPr>
              <a:xfrm>
                <a:off x="757768" y="692696"/>
                <a:ext cx="4606320" cy="2448272"/>
              </a:xfrm>
              <a:prstGeom prst="rect">
                <a:avLst/>
              </a:prstGeom>
              <a:blipFill rotWithShape="1">
                <a:blip r:embed="rId5"/>
                <a:stretch>
                  <a:fillRect l="-1323" r="-1455"/>
                </a:stretch>
              </a:blipFill>
            </p:spPr>
            <p:txBody>
              <a:bodyPr/>
              <a:lstStyle/>
              <a:p>
                <a:r>
                  <a:rPr lang="es-CO">
                    <a:noFill/>
                  </a:rPr>
                  <a:t> </a:t>
                </a:r>
              </a:p>
            </p:txBody>
          </p:sp>
        </mc:Fallback>
      </mc:AlternateContent>
    </p:spTree>
    <p:extLst>
      <p:ext uri="{BB962C8B-B14F-4D97-AF65-F5344CB8AC3E}">
        <p14:creationId xmlns:p14="http://schemas.microsoft.com/office/powerpoint/2010/main" val="94580486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683568" y="1440296"/>
            <a:ext cx="1800200" cy="3572879"/>
          </a:xfrm>
        </p:spPr>
        <p:txBody>
          <a:bodyPr>
            <a:noAutofit/>
          </a:bodyPr>
          <a:lstStyle/>
          <a:p>
            <a:pPr marL="0" indent="0" algn="ctr">
              <a:lnSpc>
                <a:spcPct val="150000"/>
              </a:lnSpc>
              <a:spcBef>
                <a:spcPts val="0"/>
              </a:spcBef>
              <a:buNone/>
            </a:pPr>
            <a:r>
              <a:rPr lang="es-CO" sz="2000" dirty="0">
                <a:latin typeface="Tahoma" pitchFamily="34" charset="0"/>
                <a:ea typeface="Tahoma" pitchFamily="34" charset="0"/>
                <a:cs typeface="Tahoma" pitchFamily="34" charset="0"/>
              </a:rPr>
              <a:t>¿Cuál de las siguientes gráficas representa el área de </a:t>
            </a:r>
            <a:r>
              <a:rPr lang="es-CO" sz="2000" dirty="0" smtClean="0">
                <a:latin typeface="Tahoma" pitchFamily="34" charset="0"/>
                <a:ea typeface="Tahoma" pitchFamily="34" charset="0"/>
                <a:cs typeface="Tahoma" pitchFamily="34" charset="0"/>
              </a:rPr>
              <a:t>los </a:t>
            </a:r>
            <a:r>
              <a:rPr lang="es-CO" sz="2000" dirty="0">
                <a:latin typeface="Tahoma" pitchFamily="34" charset="0"/>
                <a:ea typeface="Tahoma" pitchFamily="34" charset="0"/>
                <a:cs typeface="Tahoma" pitchFamily="34" charset="0"/>
              </a:rPr>
              <a:t>diferentes triángulos?</a:t>
            </a:r>
          </a:p>
        </p:txBody>
      </p:sp>
      <p:pic>
        <p:nvPicPr>
          <p:cNvPr id="2050" name="Picture 2" descr="D:\Mis Documentos\ANJUSO\TRABAJOS\NOLBERTO CHAZATAR\2015\ICFES 2015\PRIMERA SESION\20150402091554529_0007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87" y="603365"/>
            <a:ext cx="5152037" cy="568863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915816" y="721727"/>
            <a:ext cx="461537" cy="3693319"/>
          </a:xfrm>
          <a:prstGeom prst="rect">
            <a:avLst/>
          </a:prstGeom>
        </p:spPr>
        <p:txBody>
          <a:bodyPr wrap="none">
            <a:spAutoFit/>
          </a:bodyPr>
          <a:lstStyle/>
          <a:p>
            <a:r>
              <a:rPr lang="es-CO" dirty="0">
                <a:latin typeface="Tahoma" pitchFamily="34" charset="0"/>
                <a:ea typeface="Tahoma" pitchFamily="34" charset="0"/>
                <a:cs typeface="Tahoma" pitchFamily="34" charset="0"/>
              </a:rPr>
              <a:t>A</a:t>
            </a:r>
            <a:r>
              <a:rPr lang="es-CO" dirty="0" smtClean="0">
                <a:latin typeface="Tahoma" pitchFamily="34" charset="0"/>
                <a:ea typeface="Tahoma" pitchFamily="34" charset="0"/>
                <a:cs typeface="Tahoma" pitchFamily="34" charset="0"/>
              </a:rPr>
              <a:t>.</a:t>
            </a: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r>
              <a:rPr lang="es-CO" dirty="0" smtClean="0">
                <a:latin typeface="Tahoma" pitchFamily="34" charset="0"/>
                <a:ea typeface="Tahoma" pitchFamily="34" charset="0"/>
                <a:cs typeface="Tahoma" pitchFamily="34" charset="0"/>
              </a:rPr>
              <a:t>B. </a:t>
            </a:r>
            <a:endParaRPr lang="es-CO" dirty="0"/>
          </a:p>
        </p:txBody>
      </p:sp>
      <p:sp>
        <p:nvSpPr>
          <p:cNvPr id="6" name="5 Rectángulo"/>
          <p:cNvSpPr/>
          <p:nvPr/>
        </p:nvSpPr>
        <p:spPr>
          <a:xfrm>
            <a:off x="5677070" y="721727"/>
            <a:ext cx="479106" cy="3693319"/>
          </a:xfrm>
          <a:prstGeom prst="rect">
            <a:avLst/>
          </a:prstGeom>
        </p:spPr>
        <p:txBody>
          <a:bodyPr wrap="none">
            <a:spAutoFit/>
          </a:bodyPr>
          <a:lstStyle/>
          <a:p>
            <a:r>
              <a:rPr lang="es-CO" dirty="0" smtClean="0">
                <a:latin typeface="Tahoma" pitchFamily="34" charset="0"/>
                <a:ea typeface="Tahoma" pitchFamily="34" charset="0"/>
                <a:cs typeface="Tahoma" pitchFamily="34" charset="0"/>
              </a:rPr>
              <a:t>C.</a:t>
            </a: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r>
              <a:rPr lang="es-CO" dirty="0" smtClean="0">
                <a:latin typeface="Tahoma" pitchFamily="34" charset="0"/>
                <a:ea typeface="Tahoma" pitchFamily="34" charset="0"/>
                <a:cs typeface="Tahoma" pitchFamily="34" charset="0"/>
              </a:rPr>
              <a:t>D. </a:t>
            </a:r>
            <a:endParaRPr lang="es-CO" dirty="0"/>
          </a:p>
        </p:txBody>
      </p:sp>
      <p:sp>
        <p:nvSpPr>
          <p:cNvPr id="7" name="6 Rectángulo redondeado"/>
          <p:cNvSpPr/>
          <p:nvPr/>
        </p:nvSpPr>
        <p:spPr>
          <a:xfrm>
            <a:off x="5508104" y="3964996"/>
            <a:ext cx="648072" cy="45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29852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92696"/>
                <a:ext cx="8229600" cy="2376264"/>
              </a:xfrm>
            </p:spPr>
            <p:txBody>
              <a:bodyPr>
                <a:noAutofit/>
              </a:bodyPr>
              <a:lstStyle/>
              <a:p>
                <a:pPr marL="0" indent="0" algn="ctr">
                  <a:spcBef>
                    <a:spcPts val="0"/>
                  </a:spcBef>
                  <a:buNone/>
                </a:pPr>
                <a:r>
                  <a:rPr lang="es-CO" sz="2000" b="1" dirty="0" smtClean="0">
                    <a:latin typeface="Tahoma" pitchFamily="34" charset="0"/>
                    <a:ea typeface="Tahoma" pitchFamily="34" charset="0"/>
                    <a:cs typeface="Tahoma" pitchFamily="34" charset="0"/>
                  </a:rPr>
                  <a:t>RESPONDA LAS </a:t>
                </a:r>
                <a:r>
                  <a:rPr lang="es-CO" sz="2000" b="1" dirty="0">
                    <a:latin typeface="Tahoma" pitchFamily="34" charset="0"/>
                    <a:ea typeface="Tahoma" pitchFamily="34" charset="0"/>
                    <a:cs typeface="Tahoma" pitchFamily="34" charset="0"/>
                  </a:rPr>
                  <a:t>PREGUNTAS 23 A 25 DE </a:t>
                </a:r>
                <a:r>
                  <a:rPr lang="es-CO" sz="2000" b="1" dirty="0" smtClean="0">
                    <a:latin typeface="Tahoma" pitchFamily="34" charset="0"/>
                    <a:ea typeface="Tahoma" pitchFamily="34" charset="0"/>
                    <a:cs typeface="Tahoma" pitchFamily="34" charset="0"/>
                  </a:rPr>
                  <a:t>ACUERDO </a:t>
                </a:r>
                <a:r>
                  <a:rPr lang="es-CO" sz="2000" b="1" dirty="0">
                    <a:latin typeface="Tahoma" pitchFamily="34" charset="0"/>
                    <a:ea typeface="Tahoma" pitchFamily="34" charset="0"/>
                    <a:cs typeface="Tahoma" pitchFamily="34" charset="0"/>
                  </a:rPr>
                  <a:t>CON LA SIGUIENTE </a:t>
                </a:r>
                <a:r>
                  <a:rPr lang="es-CO" sz="2000" b="1" dirty="0" smtClean="0">
                    <a:latin typeface="Tahoma" pitchFamily="34" charset="0"/>
                    <a:ea typeface="Tahoma" pitchFamily="34" charset="0"/>
                    <a:cs typeface="Tahoma" pitchFamily="34" charset="0"/>
                  </a:rPr>
                  <a:t>INFORMACIÓN</a:t>
                </a:r>
              </a:p>
              <a:p>
                <a:pPr marL="0" indent="0" algn="ctr">
                  <a:spcBef>
                    <a:spcPts val="0"/>
                  </a:spcBef>
                  <a:buNone/>
                </a:pPr>
                <a:endParaRPr lang="es-CO" sz="2000" b="1" dirty="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El </a:t>
                </a:r>
                <a:r>
                  <a:rPr lang="es-CO" sz="2000" dirty="0">
                    <a:latin typeface="Tahoma" pitchFamily="34" charset="0"/>
                    <a:ea typeface="Tahoma" pitchFamily="34" charset="0"/>
                    <a:cs typeface="Tahoma" pitchFamily="34" charset="0"/>
                  </a:rPr>
                  <a:t>punto </a:t>
                </a:r>
                <a14:m>
                  <m:oMath xmlns:m="http://schemas.openxmlformats.org/officeDocument/2006/math">
                    <m:r>
                      <a:rPr lang="es-CO" sz="2000" i="1" dirty="0" smtClean="0">
                        <a:latin typeface="Cambria Math"/>
                        <a:ea typeface="Tahoma" pitchFamily="34" charset="0"/>
                        <a:cs typeface="Tahoma" pitchFamily="34" charset="0"/>
                      </a:rPr>
                      <m:t>𝑃</m:t>
                    </m:r>
                  </m:oMath>
                </a14:m>
                <a:r>
                  <a:rPr lang="es-CO" sz="2000" dirty="0">
                    <a:latin typeface="Tahoma" pitchFamily="34" charset="0"/>
                    <a:ea typeface="Tahoma" pitchFamily="34" charset="0"/>
                    <a:cs typeface="Tahoma" pitchFamily="34" charset="0"/>
                  </a:rPr>
                  <a:t> de coordenadas (</a:t>
                </a:r>
                <a14:m>
                  <m:oMath xmlns:m="http://schemas.openxmlformats.org/officeDocument/2006/math">
                    <m:r>
                      <a:rPr lang="es-CO" sz="2000" i="1" dirty="0" smtClean="0">
                        <a:latin typeface="Cambria Math"/>
                        <a:ea typeface="Tahoma" pitchFamily="34" charset="0"/>
                        <a:cs typeface="Tahoma" pitchFamily="34" charset="0"/>
                      </a:rPr>
                      <m:t>𝑎</m:t>
                    </m:r>
                    <m:r>
                      <a:rPr lang="es-CO" sz="2000" i="1" dirty="0" smtClean="0">
                        <a:latin typeface="Cambria Math"/>
                        <a:ea typeface="Tahoma" pitchFamily="34" charset="0"/>
                        <a:cs typeface="Tahoma" pitchFamily="34" charset="0"/>
                      </a:rPr>
                      <m:t>,</m:t>
                    </m:r>
                    <m:r>
                      <a:rPr lang="es-CO" sz="2000" i="1" dirty="0" smtClean="0">
                        <a:latin typeface="Cambria Math"/>
                        <a:ea typeface="Tahoma" pitchFamily="34" charset="0"/>
                        <a:cs typeface="Tahoma" pitchFamily="34" charset="0"/>
                      </a:rPr>
                      <m:t>𝑏</m:t>
                    </m:r>
                  </m:oMath>
                </a14:m>
                <a:r>
                  <a:rPr lang="es-CO" sz="2000" dirty="0">
                    <a:latin typeface="Tahoma" pitchFamily="34" charset="0"/>
                    <a:ea typeface="Tahoma" pitchFamily="34" charset="0"/>
                    <a:cs typeface="Tahoma" pitchFamily="34" charset="0"/>
                  </a:rPr>
                  <a:t>) es un punto c</a:t>
                </a:r>
                <a:r>
                  <a:rPr lang="es-CO" sz="2000" dirty="0" smtClean="0">
                    <a:latin typeface="Tahoma" pitchFamily="34" charset="0"/>
                    <a:ea typeface="Tahoma" pitchFamily="34" charset="0"/>
                    <a:cs typeface="Tahoma" pitchFamily="34" charset="0"/>
                  </a:rPr>
                  <a:t>ualquiera </a:t>
                </a:r>
                <a:r>
                  <a:rPr lang="es-CO" sz="2000" dirty="0">
                    <a:latin typeface="Tahoma" pitchFamily="34" charset="0"/>
                    <a:ea typeface="Tahoma" pitchFamily="34" charset="0"/>
                    <a:cs typeface="Tahoma" pitchFamily="34" charset="0"/>
                  </a:rPr>
                  <a:t>sobre la circunferencia de centro </a:t>
                </a:r>
                <a14:m>
                  <m:oMath xmlns:m="http://schemas.openxmlformats.org/officeDocument/2006/math">
                    <m:r>
                      <a:rPr lang="es-CO" sz="2000" i="1" dirty="0" smtClean="0">
                        <a:latin typeface="Cambria Math"/>
                        <a:ea typeface="Tahoma" pitchFamily="34" charset="0"/>
                        <a:cs typeface="Tahoma" pitchFamily="34" charset="0"/>
                      </a:rPr>
                      <m:t>𝑂</m:t>
                    </m:r>
                  </m:oMath>
                </a14:m>
                <a:r>
                  <a:rPr lang="es-CO" sz="2000" dirty="0" smtClean="0">
                    <a:latin typeface="Tahoma" pitchFamily="34" charset="0"/>
                    <a:ea typeface="Tahoma" pitchFamily="34" charset="0"/>
                    <a:cs typeface="Tahoma" pitchFamily="34" charset="0"/>
                  </a:rPr>
                  <a:t> en </a:t>
                </a:r>
                <a:r>
                  <a:rPr lang="es-CO" sz="2000" dirty="0">
                    <a:latin typeface="Tahoma" pitchFamily="34" charset="0"/>
                    <a:ea typeface="Tahoma" pitchFamily="34" charset="0"/>
                    <a:cs typeface="Tahoma" pitchFamily="34" charset="0"/>
                  </a:rPr>
                  <a:t>(0,0) y radio 1. </a:t>
                </a: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El segmento </a:t>
                </a:r>
                <a14:m>
                  <m:oMath xmlns:m="http://schemas.openxmlformats.org/officeDocument/2006/math">
                    <m:r>
                      <a:rPr lang="es-CO" sz="2000" i="1" dirty="0" smtClean="0">
                        <a:latin typeface="Cambria Math"/>
                        <a:ea typeface="Tahoma" pitchFamily="34" charset="0"/>
                        <a:cs typeface="Tahoma" pitchFamily="34" charset="0"/>
                      </a:rPr>
                      <m:t>𝑂𝑃</m:t>
                    </m:r>
                  </m:oMath>
                </a14:m>
                <a:r>
                  <a:rPr lang="es-CO" sz="2000" dirty="0" smtClean="0">
                    <a:latin typeface="Tahoma" pitchFamily="34" charset="0"/>
                    <a:ea typeface="Tahoma" pitchFamily="34" charset="0"/>
                    <a:cs typeface="Tahoma" pitchFamily="34" charset="0"/>
                  </a:rPr>
                  <a:t> forma un ángulo de </a:t>
                </a:r>
                <a14:m>
                  <m:oMath xmlns:m="http://schemas.openxmlformats.org/officeDocument/2006/math">
                    <m:r>
                      <a:rPr lang="es-CO" sz="2000" i="1" dirty="0" smtClean="0">
                        <a:latin typeface="Cambria Math"/>
                        <a:ea typeface="Tahoma" pitchFamily="34" charset="0"/>
                        <a:cs typeface="Tahoma" pitchFamily="34" charset="0"/>
                      </a:rPr>
                      <m:t>𝑞</m:t>
                    </m:r>
                  </m:oMath>
                </a14:m>
                <a:r>
                  <a:rPr lang="es-CO" sz="2000" dirty="0" smtClean="0">
                    <a:latin typeface="Tahoma" pitchFamily="34" charset="0"/>
                    <a:ea typeface="Tahoma" pitchFamily="34" charset="0"/>
                    <a:cs typeface="Tahoma" pitchFamily="34" charset="0"/>
                  </a:rPr>
                  <a:t> radianes con el eje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92696"/>
                <a:ext cx="8229600" cy="2376264"/>
              </a:xfrm>
              <a:blipFill rotWithShape="1">
                <a:blip r:embed="rId2"/>
                <a:stretch>
                  <a:fillRect l="-741" t="-1285" r="-741"/>
                </a:stretch>
              </a:blipFill>
            </p:spPr>
            <p:txBody>
              <a:bodyPr/>
              <a:lstStyle/>
              <a:p>
                <a:r>
                  <a:rPr lang="es-CO">
                    <a:noFill/>
                  </a:rPr>
                  <a:t> </a:t>
                </a:r>
              </a:p>
            </p:txBody>
          </p:sp>
        </mc:Fallback>
      </mc:AlternateContent>
      <p:pic>
        <p:nvPicPr>
          <p:cNvPr id="3074" name="Picture 2" descr="D:\Mis Documentos\ANJUSO\TRABAJOS\NOLBERTO CHAZATAR\2015\ICFES 2015\PRIMERA SESION\20150402091554529_00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852935"/>
            <a:ext cx="3744416" cy="376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68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836712"/>
                <a:ext cx="8229600" cy="5616624"/>
              </a:xfrm>
            </p:spPr>
            <p:txBody>
              <a:bodyPr>
                <a:noAutofit/>
              </a:bodyPr>
              <a:lstStyle/>
              <a:p>
                <a:pPr marL="444500" indent="-444500" algn="just">
                  <a:spcBef>
                    <a:spcPts val="0"/>
                  </a:spcBef>
                  <a:buNone/>
                </a:pPr>
                <a:r>
                  <a:rPr lang="es-CO" sz="2000" b="1" dirty="0" smtClean="0">
                    <a:latin typeface="Tahoma" pitchFamily="34" charset="0"/>
                    <a:ea typeface="Tahoma" pitchFamily="34" charset="0"/>
                    <a:cs typeface="Tahoma" pitchFamily="34" charset="0"/>
                  </a:rPr>
                  <a:t>23. </a:t>
                </a:r>
                <a:r>
                  <a:rPr lang="es-CO" sz="2000" dirty="0">
                    <a:latin typeface="Tahoma" pitchFamily="34" charset="0"/>
                    <a:ea typeface="Tahoma" pitchFamily="34" charset="0"/>
                    <a:cs typeface="Tahoma" pitchFamily="34" charset="0"/>
                  </a:rPr>
                  <a:t>El par de valores que </a:t>
                </a:r>
                <a:r>
                  <a:rPr lang="es-CO" sz="2000" b="1" dirty="0">
                    <a:latin typeface="Tahoma" pitchFamily="34" charset="0"/>
                    <a:ea typeface="Tahoma" pitchFamily="34" charset="0"/>
                    <a:cs typeface="Tahoma" pitchFamily="34" charset="0"/>
                  </a:rPr>
                  <a:t>NO</a:t>
                </a:r>
                <a:r>
                  <a:rPr lang="es-CO" sz="2000" dirty="0">
                    <a:latin typeface="Tahoma" pitchFamily="34" charset="0"/>
                    <a:ea typeface="Tahoma" pitchFamily="34" charset="0"/>
                    <a:cs typeface="Tahoma" pitchFamily="34" charset="0"/>
                  </a:rPr>
                  <a:t> corresponden al seno y al coseno de un mismo ángulo </a:t>
                </a:r>
                <a:r>
                  <a:rPr lang="es-CO" sz="2000" dirty="0" smtClean="0">
                    <a:latin typeface="Tahoma" pitchFamily="34" charset="0"/>
                    <a:ea typeface="Tahoma" pitchFamily="34" charset="0"/>
                    <a:cs typeface="Tahoma" pitchFamily="34" charset="0"/>
                  </a:rPr>
                  <a:t>son</a:t>
                </a:r>
              </a:p>
              <a:p>
                <a:pPr marL="0" indent="0" algn="just">
                  <a:spcBef>
                    <a:spcPts val="0"/>
                  </a:spcBef>
                  <a:buNone/>
                </a:pPr>
                <a:endParaRPr lang="es-CO" sz="1000" dirty="0" smtClean="0">
                  <a:latin typeface="Tahoma" pitchFamily="34" charset="0"/>
                  <a:ea typeface="Tahoma" pitchFamily="34" charset="0"/>
                  <a:cs typeface="Tahoma" pitchFamily="34" charset="0"/>
                </a:endParaRPr>
              </a:p>
              <a:p>
                <a:pPr marL="0" indent="0" algn="just">
                  <a:spcBef>
                    <a:spcPts val="0"/>
                  </a:spcBef>
                  <a:buNone/>
                </a:pPr>
                <a:endParaRPr lang="es-CO" sz="1000" dirty="0" smtClean="0">
                  <a:latin typeface="Tahoma" pitchFamily="34" charset="0"/>
                  <a:ea typeface="Tahoma" pitchFamily="34" charset="0"/>
                  <a:cs typeface="Tahoma" pitchFamily="34" charset="0"/>
                </a:endParaRPr>
              </a:p>
              <a:p>
                <a:pPr marL="0" indent="0" algn="just">
                  <a:spcBef>
                    <a:spcPts val="0"/>
                  </a:spcBef>
                  <a:buNone/>
                  <a:tabLst>
                    <a:tab pos="444500" algn="l"/>
                  </a:tabLst>
                </a:pPr>
                <a:r>
                  <a:rPr lang="es-CO" sz="2000" dirty="0" smtClean="0">
                    <a:latin typeface="Tahoma" pitchFamily="34" charset="0"/>
                    <a:ea typeface="Tahoma" pitchFamily="34" charset="0"/>
                    <a:cs typeface="Tahoma" pitchFamily="34" charset="0"/>
                  </a:rPr>
                  <a:t>	A.  </a:t>
                </a:r>
                <a14:m>
                  <m:oMath xmlns:m="http://schemas.openxmlformats.org/officeDocument/2006/math">
                    <m:f>
                      <m:fPr>
                        <m:ctrlPr>
                          <a:rPr lang="es-CO" sz="2400" i="1" smtClean="0">
                            <a:latin typeface="Cambria Math"/>
                            <a:ea typeface="Tahoma" pitchFamily="34" charset="0"/>
                            <a:cs typeface="Tahoma" pitchFamily="34" charset="0"/>
                          </a:rPr>
                        </m:ctrlPr>
                      </m:fPr>
                      <m:num>
                        <m:rad>
                          <m:radPr>
                            <m:degHide m:val="on"/>
                            <m:ctrlPr>
                              <a:rPr lang="es-CO" sz="2400" i="1" smtClean="0">
                                <a:latin typeface="Cambria Math"/>
                                <a:ea typeface="Tahoma" pitchFamily="34" charset="0"/>
                                <a:cs typeface="Tahoma" pitchFamily="34" charset="0"/>
                              </a:rPr>
                            </m:ctrlPr>
                          </m:radPr>
                          <m:deg/>
                          <m:e>
                            <m:r>
                              <a:rPr lang="es-CO" sz="2400" b="0" i="1" smtClean="0">
                                <a:latin typeface="Cambria Math"/>
                                <a:ea typeface="Tahoma" pitchFamily="34" charset="0"/>
                                <a:cs typeface="Tahoma" pitchFamily="34" charset="0"/>
                              </a:rPr>
                              <m:t>2</m:t>
                            </m:r>
                          </m:e>
                        </m:rad>
                      </m:num>
                      <m:den>
                        <m:r>
                          <a:rPr lang="es-CO" sz="2400" b="0" i="1" smtClean="0">
                            <a:latin typeface="Cambria Math"/>
                            <a:ea typeface="Tahoma" pitchFamily="34" charset="0"/>
                            <a:cs typeface="Tahoma" pitchFamily="34" charset="0"/>
                          </a:rPr>
                          <m:t>2</m:t>
                        </m:r>
                      </m:den>
                    </m:f>
                  </m:oMath>
                </a14:m>
                <a:r>
                  <a:rPr lang="es-CO" sz="2000" dirty="0" smtClean="0">
                    <a:latin typeface="Tahoma" pitchFamily="34" charset="0"/>
                    <a:ea typeface="Tahoma" pitchFamily="34" charset="0"/>
                    <a:cs typeface="Tahoma" pitchFamily="34" charset="0"/>
                  </a:rPr>
                  <a:t> y </a:t>
                </a:r>
                <a14:m>
                  <m:oMath xmlns:m="http://schemas.openxmlformats.org/officeDocument/2006/math">
                    <m:r>
                      <a:rPr lang="es-CO" sz="2400" b="0" i="0" smtClean="0">
                        <a:latin typeface="Cambria Math"/>
                        <a:ea typeface="Tahoma" pitchFamily="34" charset="0"/>
                        <a:cs typeface="Tahoma" pitchFamily="34" charset="0"/>
                      </a:rPr>
                      <m:t>−</m:t>
                    </m:r>
                    <m:f>
                      <m:fPr>
                        <m:ctrlPr>
                          <a:rPr lang="es-CO" sz="2400" i="1">
                            <a:latin typeface="Cambria Math"/>
                            <a:ea typeface="Tahoma" pitchFamily="34" charset="0"/>
                            <a:cs typeface="Tahoma" pitchFamily="34" charset="0"/>
                          </a:rPr>
                        </m:ctrlPr>
                      </m:fPr>
                      <m:num>
                        <m:rad>
                          <m:radPr>
                            <m:degHide m:val="on"/>
                            <m:ctrlPr>
                              <a:rPr lang="es-CO" sz="2400" i="1">
                                <a:latin typeface="Cambria Math"/>
                                <a:ea typeface="Tahoma" pitchFamily="34" charset="0"/>
                                <a:cs typeface="Tahoma" pitchFamily="34" charset="0"/>
                              </a:rPr>
                            </m:ctrlPr>
                          </m:radPr>
                          <m:deg/>
                          <m:e>
                            <m:r>
                              <a:rPr lang="es-CO" sz="2400" i="1">
                                <a:latin typeface="Cambria Math"/>
                                <a:ea typeface="Tahoma" pitchFamily="34" charset="0"/>
                                <a:cs typeface="Tahoma" pitchFamily="34" charset="0"/>
                              </a:rPr>
                              <m:t>2</m:t>
                            </m:r>
                          </m:e>
                        </m:rad>
                      </m:num>
                      <m:den>
                        <m:r>
                          <a:rPr lang="es-CO" sz="2400" i="1">
                            <a:latin typeface="Cambria Math"/>
                            <a:ea typeface="Tahoma" pitchFamily="34" charset="0"/>
                            <a:cs typeface="Tahoma" pitchFamily="34" charset="0"/>
                          </a:rPr>
                          <m:t>2</m:t>
                        </m:r>
                      </m:den>
                    </m:f>
                  </m:oMath>
                </a14:m>
                <a:r>
                  <a:rPr lang="es-CO" sz="2000" dirty="0" smtClean="0">
                    <a:latin typeface="Tahoma" pitchFamily="34" charset="0"/>
                    <a:ea typeface="Tahoma" pitchFamily="34" charset="0"/>
                    <a:cs typeface="Tahoma" pitchFamily="34" charset="0"/>
                  </a:rPr>
                  <a:t>		</a:t>
                </a:r>
                <a:r>
                  <a:rPr lang="es-CO" sz="1800"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C</a:t>
                </a:r>
                <a:r>
                  <a:rPr lang="es-CO" sz="2000" dirty="0" smtClean="0">
                    <a:latin typeface="Tahoma" pitchFamily="34" charset="0"/>
                    <a:ea typeface="Tahoma" pitchFamily="34" charset="0"/>
                    <a:cs typeface="Tahoma" pitchFamily="34" charset="0"/>
                  </a:rPr>
                  <a:t>.</a:t>
                </a:r>
                <a:r>
                  <a:rPr lang="es-CO" sz="1800" dirty="0" smtClean="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a:t>
                </a:r>
                <a14:m>
                  <m:oMath xmlns:m="http://schemas.openxmlformats.org/officeDocument/2006/math">
                    <m:f>
                      <m:fPr>
                        <m:ctrlPr>
                          <a:rPr lang="es-CO" sz="2400" i="1">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1</m:t>
                        </m:r>
                      </m:num>
                      <m:den>
                        <m:r>
                          <a:rPr lang="es-CO" sz="2400" b="0" i="1" smtClean="0">
                            <a:latin typeface="Cambria Math"/>
                            <a:ea typeface="Tahoma" pitchFamily="34" charset="0"/>
                            <a:cs typeface="Tahoma" pitchFamily="34" charset="0"/>
                          </a:rPr>
                          <m:t>3</m:t>
                        </m:r>
                      </m:den>
                    </m:f>
                  </m:oMath>
                </a14:m>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a:t>
                </a:r>
                <a:r>
                  <a:rPr lang="es-CO" sz="1800" dirty="0" smtClean="0">
                    <a:latin typeface="Tahoma" pitchFamily="34" charset="0"/>
                    <a:ea typeface="Tahoma" pitchFamily="34" charset="0"/>
                    <a:cs typeface="Tahoma" pitchFamily="34" charset="0"/>
                  </a:rPr>
                  <a:t>y  </a:t>
                </a:r>
                <a14:m>
                  <m:oMath xmlns:m="http://schemas.openxmlformats.org/officeDocument/2006/math">
                    <m:f>
                      <m:fPr>
                        <m:ctrlPr>
                          <a:rPr lang="es-CO" sz="2400" i="1">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2</m:t>
                        </m:r>
                        <m:rad>
                          <m:radPr>
                            <m:degHide m:val="on"/>
                            <m:ctrlPr>
                              <a:rPr lang="es-CO" sz="2400" i="1">
                                <a:latin typeface="Cambria Math"/>
                                <a:ea typeface="Tahoma" pitchFamily="34" charset="0"/>
                                <a:cs typeface="Tahoma" pitchFamily="34" charset="0"/>
                              </a:rPr>
                            </m:ctrlPr>
                          </m:radPr>
                          <m:deg/>
                          <m:e>
                            <m:r>
                              <a:rPr lang="es-CO" sz="2400" b="0" i="1" smtClean="0">
                                <a:latin typeface="Cambria Math"/>
                                <a:ea typeface="Tahoma" pitchFamily="34" charset="0"/>
                                <a:cs typeface="Tahoma" pitchFamily="34" charset="0"/>
                              </a:rPr>
                              <m:t>3</m:t>
                            </m:r>
                          </m:e>
                        </m:rad>
                      </m:num>
                      <m:den>
                        <m:r>
                          <a:rPr lang="es-CO" sz="2400" i="1">
                            <a:latin typeface="Cambria Math"/>
                            <a:ea typeface="Tahoma" pitchFamily="34" charset="0"/>
                            <a:cs typeface="Tahoma" pitchFamily="34" charset="0"/>
                          </a:rPr>
                          <m:t>2</m:t>
                        </m:r>
                      </m:den>
                    </m:f>
                  </m:oMath>
                </a14:m>
                <a:endParaRPr lang="es-CO" sz="2000" dirty="0" smtClean="0">
                  <a:latin typeface="Tahoma" pitchFamily="34" charset="0"/>
                  <a:ea typeface="Tahoma" pitchFamily="34" charset="0"/>
                  <a:cs typeface="Tahoma" pitchFamily="34" charset="0"/>
                </a:endParaRPr>
              </a:p>
              <a:p>
                <a:pPr marL="0" indent="0" algn="just">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0" indent="0" algn="just">
                  <a:spcBef>
                    <a:spcPts val="0"/>
                  </a:spcBef>
                  <a:buNone/>
                  <a:tabLst>
                    <a:tab pos="444500" algn="l"/>
                  </a:tabLst>
                </a:pPr>
                <a:endParaRPr lang="es-CO" sz="1000" dirty="0">
                  <a:latin typeface="Tahoma" pitchFamily="34" charset="0"/>
                  <a:ea typeface="Tahoma" pitchFamily="34" charset="0"/>
                  <a:cs typeface="Tahoma" pitchFamily="34" charset="0"/>
                </a:endParaRPr>
              </a:p>
              <a:p>
                <a:pPr marL="0" indent="0" algn="just">
                  <a:spcBef>
                    <a:spcPts val="0"/>
                  </a:spcBef>
                  <a:buNone/>
                  <a:tabLst>
                    <a:tab pos="444500" algn="l"/>
                  </a:tabLst>
                </a:pPr>
                <a:endParaRPr lang="es-CO" sz="1000" dirty="0">
                  <a:latin typeface="Tahoma" pitchFamily="34" charset="0"/>
                  <a:ea typeface="Tahoma" pitchFamily="34" charset="0"/>
                  <a:cs typeface="Tahoma" pitchFamily="34" charset="0"/>
                </a:endParaRPr>
              </a:p>
              <a:p>
                <a:pPr marL="0" indent="0" algn="just">
                  <a:spcBef>
                    <a:spcPts val="0"/>
                  </a:spcBef>
                  <a:buNone/>
                  <a:tabLst>
                    <a:tab pos="444500" algn="l"/>
                  </a:tabLst>
                </a:pPr>
                <a:r>
                  <a:rPr lang="es-CO" sz="18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B.</a:t>
                </a:r>
                <a:r>
                  <a:rPr lang="es-CO" sz="1800" dirty="0" smtClean="0">
                    <a:latin typeface="Tahoma" pitchFamily="34" charset="0"/>
                    <a:ea typeface="Tahoma" pitchFamily="34" charset="0"/>
                    <a:cs typeface="Tahoma" pitchFamily="34" charset="0"/>
                  </a:rPr>
                  <a:t>  </a:t>
                </a:r>
                <a14:m>
                  <m:oMath xmlns:m="http://schemas.openxmlformats.org/officeDocument/2006/math">
                    <m:r>
                      <a:rPr lang="es-CO" sz="2400" b="0" i="0" smtClean="0">
                        <a:latin typeface="Cambria Math"/>
                        <a:ea typeface="Tahoma" pitchFamily="34" charset="0"/>
                        <a:cs typeface="Tahoma" pitchFamily="34" charset="0"/>
                      </a:rPr>
                      <m:t>−</m:t>
                    </m:r>
                    <m:f>
                      <m:fPr>
                        <m:ctrlPr>
                          <a:rPr lang="es-CO" sz="2400" i="1">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1</m:t>
                        </m:r>
                      </m:num>
                      <m:den>
                        <m:r>
                          <a:rPr lang="es-CO" sz="2400" i="1">
                            <a:latin typeface="Cambria Math"/>
                            <a:ea typeface="Tahoma" pitchFamily="34" charset="0"/>
                            <a:cs typeface="Tahoma" pitchFamily="34" charset="0"/>
                          </a:rPr>
                          <m:t>2</m:t>
                        </m:r>
                      </m:den>
                    </m:f>
                  </m:oMath>
                </a14:m>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a:t>
                </a:r>
                <a:r>
                  <a:rPr lang="es-CO" sz="1800" dirty="0" smtClean="0">
                    <a:latin typeface="Tahoma" pitchFamily="34" charset="0"/>
                    <a:ea typeface="Tahoma" pitchFamily="34" charset="0"/>
                    <a:cs typeface="Tahoma" pitchFamily="34" charset="0"/>
                  </a:rPr>
                  <a:t>y </a:t>
                </a:r>
                <a14:m>
                  <m:oMath xmlns:m="http://schemas.openxmlformats.org/officeDocument/2006/math">
                    <m:r>
                      <a:rPr lang="es-CO" sz="2400">
                        <a:latin typeface="Cambria Math"/>
                        <a:ea typeface="Tahoma" pitchFamily="34" charset="0"/>
                        <a:cs typeface="Tahoma" pitchFamily="34" charset="0"/>
                      </a:rPr>
                      <m:t>−</m:t>
                    </m:r>
                    <m:f>
                      <m:fPr>
                        <m:ctrlPr>
                          <a:rPr lang="es-CO" sz="2400" i="1">
                            <a:latin typeface="Cambria Math"/>
                            <a:ea typeface="Tahoma" pitchFamily="34" charset="0"/>
                            <a:cs typeface="Tahoma" pitchFamily="34" charset="0"/>
                          </a:rPr>
                        </m:ctrlPr>
                      </m:fPr>
                      <m:num>
                        <m:rad>
                          <m:radPr>
                            <m:degHide m:val="on"/>
                            <m:ctrlPr>
                              <a:rPr lang="es-CO" sz="2400" i="1">
                                <a:latin typeface="Cambria Math"/>
                                <a:ea typeface="Tahoma" pitchFamily="34" charset="0"/>
                                <a:cs typeface="Tahoma" pitchFamily="34" charset="0"/>
                              </a:rPr>
                            </m:ctrlPr>
                          </m:radPr>
                          <m:deg/>
                          <m:e>
                            <m:r>
                              <a:rPr lang="es-CO" sz="2400" b="0" i="1" smtClean="0">
                                <a:latin typeface="Cambria Math"/>
                                <a:ea typeface="Tahoma" pitchFamily="34" charset="0"/>
                                <a:cs typeface="Tahoma" pitchFamily="34" charset="0"/>
                              </a:rPr>
                              <m:t>3</m:t>
                            </m:r>
                          </m:e>
                        </m:rad>
                      </m:num>
                      <m:den>
                        <m:r>
                          <a:rPr lang="es-CO" sz="2400" i="1">
                            <a:latin typeface="Cambria Math"/>
                            <a:ea typeface="Tahoma" pitchFamily="34" charset="0"/>
                            <a:cs typeface="Tahoma" pitchFamily="34" charset="0"/>
                          </a:rPr>
                          <m:t>2</m:t>
                        </m:r>
                      </m:den>
                    </m:f>
                  </m:oMath>
                </a14:m>
                <a:r>
                  <a:rPr lang="es-CO" sz="2000" dirty="0" smtClean="0">
                    <a:latin typeface="Tahoma" pitchFamily="34" charset="0"/>
                    <a:ea typeface="Tahoma" pitchFamily="34" charset="0"/>
                    <a:cs typeface="Tahoma" pitchFamily="34" charset="0"/>
                  </a:rPr>
                  <a:t>		D. </a:t>
                </a:r>
                <a:r>
                  <a:rPr lang="es-CO" sz="1600" dirty="0" smtClean="0">
                    <a:latin typeface="Tahoma" pitchFamily="34" charset="0"/>
                    <a:ea typeface="Tahoma" pitchFamily="34" charset="0"/>
                    <a:cs typeface="Tahoma" pitchFamily="34" charset="0"/>
                  </a:rPr>
                  <a:t> </a:t>
                </a:r>
                <a14:m>
                  <m:oMath xmlns:m="http://schemas.openxmlformats.org/officeDocument/2006/math">
                    <m:f>
                      <m:fPr>
                        <m:ctrlPr>
                          <a:rPr lang="es-CO" sz="2400" i="1">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3</m:t>
                        </m:r>
                      </m:num>
                      <m:den>
                        <m:r>
                          <a:rPr lang="es-CO" sz="2400" b="0" i="1" smtClean="0">
                            <a:latin typeface="Cambria Math"/>
                            <a:ea typeface="Tahoma" pitchFamily="34" charset="0"/>
                            <a:cs typeface="Tahoma" pitchFamily="34" charset="0"/>
                          </a:rPr>
                          <m:t>5</m:t>
                        </m:r>
                      </m:den>
                    </m:f>
                  </m:oMath>
                </a14:m>
                <a:r>
                  <a:rPr lang="es-CO" sz="1800" dirty="0">
                    <a:latin typeface="Tahoma" pitchFamily="34" charset="0"/>
                    <a:ea typeface="Tahoma" pitchFamily="34" charset="0"/>
                    <a:cs typeface="Tahoma" pitchFamily="34" charset="0"/>
                  </a:rPr>
                  <a:t>  </a:t>
                </a:r>
                <a:r>
                  <a:rPr lang="es-CO" sz="1600" dirty="0">
                    <a:latin typeface="Tahoma" pitchFamily="34" charset="0"/>
                    <a:ea typeface="Tahoma" pitchFamily="34" charset="0"/>
                    <a:cs typeface="Tahoma" pitchFamily="34" charset="0"/>
                  </a:rPr>
                  <a:t>y </a:t>
                </a:r>
                <a14:m>
                  <m:oMath xmlns:m="http://schemas.openxmlformats.org/officeDocument/2006/math">
                    <m:r>
                      <a:rPr lang="es-CO" sz="2400">
                        <a:latin typeface="Cambria Math"/>
                        <a:ea typeface="Tahoma" pitchFamily="34" charset="0"/>
                        <a:cs typeface="Tahoma" pitchFamily="34" charset="0"/>
                      </a:rPr>
                      <m:t>−</m:t>
                    </m:r>
                    <m:f>
                      <m:fPr>
                        <m:ctrlPr>
                          <a:rPr lang="es-CO" sz="2400" i="1">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4</m:t>
                        </m:r>
                      </m:num>
                      <m:den>
                        <m:r>
                          <a:rPr lang="es-CO" sz="2400" b="0" i="1" smtClean="0">
                            <a:latin typeface="Cambria Math"/>
                            <a:ea typeface="Tahoma" pitchFamily="34" charset="0"/>
                            <a:cs typeface="Tahoma" pitchFamily="34" charset="0"/>
                          </a:rPr>
                          <m:t>5</m:t>
                        </m:r>
                      </m:den>
                    </m:f>
                  </m:oMath>
                </a14:m>
                <a:r>
                  <a:rPr lang="es-CO" sz="1800" dirty="0">
                    <a:latin typeface="Tahoma" pitchFamily="34" charset="0"/>
                    <a:ea typeface="Tahoma" pitchFamily="34" charset="0"/>
                    <a:cs typeface="Tahoma" pitchFamily="34" charset="0"/>
                  </a:rPr>
                  <a:t>	</a:t>
                </a:r>
                <a:endParaRPr lang="es-CO" sz="2000" dirty="0">
                  <a:latin typeface="Tahoma" pitchFamily="34" charset="0"/>
                  <a:ea typeface="Tahoma" pitchFamily="34" charset="0"/>
                  <a:cs typeface="Tahoma" pitchFamily="34" charset="0"/>
                </a:endParaRPr>
              </a:p>
              <a:p>
                <a:pPr marL="0" indent="0" algn="just">
                  <a:spcBef>
                    <a:spcPts val="0"/>
                  </a:spcBef>
                  <a:buNone/>
                </a:pP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b="1" dirty="0" smtClean="0">
                    <a:latin typeface="Tahoma" pitchFamily="34" charset="0"/>
                    <a:ea typeface="Tahoma" pitchFamily="34" charset="0"/>
                    <a:cs typeface="Tahoma" pitchFamily="34" charset="0"/>
                  </a:rPr>
                  <a:t>24</a:t>
                </a:r>
                <a:r>
                  <a:rPr lang="es-CO" sz="2000" b="1"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Si </a:t>
                </a:r>
                <a14:m>
                  <m:oMath xmlns:m="http://schemas.openxmlformats.org/officeDocument/2006/math">
                    <m:r>
                      <a:rPr lang="es-CO" sz="2000" b="0" i="1" smtClean="0">
                        <a:latin typeface="Cambria Math"/>
                        <a:ea typeface="Tahoma" pitchFamily="34" charset="0"/>
                        <a:cs typeface="Tahoma" pitchFamily="34" charset="0"/>
                      </a:rPr>
                      <m:t>𝑠𝑒𝑛</m:t>
                    </m:r>
                    <m:r>
                      <a:rPr lang="es-CO" sz="2000" b="0" i="1" smtClean="0">
                        <a:latin typeface="Cambria Math"/>
                        <a:ea typeface="Tahoma" pitchFamily="34" charset="0"/>
                        <a:cs typeface="Tahoma" pitchFamily="34" charset="0"/>
                      </a:rPr>
                      <m:t> </m:t>
                    </m:r>
                    <m:r>
                      <a:rPr lang="es-CO" sz="2000" b="0" i="1" smtClean="0">
                        <a:latin typeface="Cambria Math"/>
                        <a:ea typeface="Cambria Math"/>
                        <a:cs typeface="Tahoma" pitchFamily="34" charset="0"/>
                      </a:rPr>
                      <m:t>𝜃</m:t>
                    </m:r>
                    <m:r>
                      <a:rPr lang="es-CO" sz="2000" b="0" i="1" smtClean="0">
                        <a:latin typeface="Cambria Math"/>
                        <a:ea typeface="Cambria Math"/>
                        <a:cs typeface="Tahoma" pitchFamily="34" charset="0"/>
                      </a:rPr>
                      <m:t>=</m:t>
                    </m:r>
                    <m:f>
                      <m:fPr>
                        <m:ctrlPr>
                          <a:rPr lang="es-CO" sz="2000" b="0" i="1" smtClean="0">
                            <a:latin typeface="Cambria Math"/>
                            <a:ea typeface="Cambria Math"/>
                            <a:cs typeface="Tahoma" pitchFamily="34" charset="0"/>
                          </a:rPr>
                        </m:ctrlPr>
                      </m:fPr>
                      <m:num>
                        <m:r>
                          <a:rPr lang="es-CO" sz="2000" b="0" i="1" smtClean="0">
                            <a:latin typeface="Cambria Math"/>
                            <a:ea typeface="Cambria Math"/>
                            <a:cs typeface="Tahoma" pitchFamily="34" charset="0"/>
                          </a:rPr>
                          <m:t>1</m:t>
                        </m:r>
                      </m:num>
                      <m:den>
                        <m:r>
                          <a:rPr lang="es-CO" sz="2000" b="0" i="1" smtClean="0">
                            <a:latin typeface="Cambria Math"/>
                            <a:ea typeface="Cambria Math"/>
                            <a:cs typeface="Tahoma" pitchFamily="34" charset="0"/>
                          </a:rPr>
                          <m:t>3</m:t>
                        </m:r>
                      </m:den>
                    </m:f>
                    <m:r>
                      <a:rPr lang="es-CO" sz="2000" b="0" i="1" smtClean="0">
                        <a:latin typeface="Cambria Math"/>
                        <a:ea typeface="Cambria Math"/>
                        <a:cs typeface="Tahoma" pitchFamily="34" charset="0"/>
                      </a:rPr>
                      <m:t>  </m:t>
                    </m:r>
                  </m:oMath>
                </a14:m>
                <a:r>
                  <a:rPr lang="es-CO" sz="2000" dirty="0" smtClean="0">
                    <a:latin typeface="Tahoma" pitchFamily="34" charset="0"/>
                    <a:ea typeface="Tahoma" pitchFamily="34" charset="0"/>
                    <a:cs typeface="Tahoma" pitchFamily="34" charset="0"/>
                  </a:rPr>
                  <a:t> y </a:t>
                </a:r>
                <a14:m>
                  <m:oMath xmlns:m="http://schemas.openxmlformats.org/officeDocument/2006/math">
                    <m:func>
                      <m:funcPr>
                        <m:ctrlPr>
                          <a:rPr lang="es-CO" sz="2000" b="0" i="1" smtClean="0">
                            <a:latin typeface="Cambria Math"/>
                            <a:ea typeface="Tahoma" pitchFamily="34" charset="0"/>
                            <a:cs typeface="Tahoma" pitchFamily="34" charset="0"/>
                          </a:rPr>
                        </m:ctrlPr>
                      </m:funcPr>
                      <m:fName>
                        <m:r>
                          <m:rPr>
                            <m:sty m:val="p"/>
                          </m:rPr>
                          <a:rPr lang="es-CO" sz="2000" b="0" i="0" smtClean="0">
                            <a:latin typeface="Cambria Math"/>
                            <a:ea typeface="Tahoma" pitchFamily="34" charset="0"/>
                            <a:cs typeface="Tahoma" pitchFamily="34" charset="0"/>
                          </a:rPr>
                          <m:t>cos</m:t>
                        </m:r>
                      </m:fName>
                      <m:e>
                        <m:r>
                          <a:rPr lang="es-CO" sz="2000" b="0" i="1" smtClean="0">
                            <a:latin typeface="Cambria Math"/>
                            <a:ea typeface="Cambria Math"/>
                            <a:cs typeface="Tahoma" pitchFamily="34" charset="0"/>
                          </a:rPr>
                          <m:t>𝜃</m:t>
                        </m:r>
                        <m:r>
                          <a:rPr lang="es-CO" sz="2000" b="0" i="1" smtClean="0">
                            <a:latin typeface="Cambria Math"/>
                            <a:ea typeface="Cambria Math"/>
                            <a:cs typeface="Tahoma" pitchFamily="34" charset="0"/>
                          </a:rPr>
                          <m:t>&lt;0</m:t>
                        </m:r>
                      </m:e>
                    </m:func>
                    <m:r>
                      <a:rPr lang="es-CO" sz="2000" b="0" i="1" smtClean="0">
                        <a:latin typeface="Cambria Math"/>
                        <a:ea typeface="Tahoma" pitchFamily="34" charset="0"/>
                        <a:cs typeface="Tahoma" pitchFamily="34" charset="0"/>
                      </a:rPr>
                      <m:t>  </m:t>
                    </m:r>
                  </m:oMath>
                </a14:m>
                <a:r>
                  <a:rPr lang="es-CO" sz="2000" dirty="0" smtClean="0">
                    <a:latin typeface="Tahoma" pitchFamily="34" charset="0"/>
                    <a:ea typeface="Tahoma" pitchFamily="34" charset="0"/>
                    <a:cs typeface="Tahoma" pitchFamily="34" charset="0"/>
                  </a:rPr>
                  <a:t>entonces  </a:t>
                </a:r>
                <a14:m>
                  <m:oMath xmlns:m="http://schemas.openxmlformats.org/officeDocument/2006/math">
                    <m:func>
                      <m:funcPr>
                        <m:ctrlPr>
                          <a:rPr lang="es-CO" sz="2000" b="0" i="1" smtClean="0">
                            <a:latin typeface="Cambria Math"/>
                            <a:ea typeface="Tahoma" pitchFamily="34" charset="0"/>
                            <a:cs typeface="Tahoma" pitchFamily="34" charset="0"/>
                          </a:rPr>
                        </m:ctrlPr>
                      </m:funcPr>
                      <m:fName>
                        <m:r>
                          <m:rPr>
                            <m:sty m:val="p"/>
                          </m:rPr>
                          <a:rPr lang="es-CO" sz="2000" b="0" i="0" smtClean="0">
                            <a:latin typeface="Cambria Math"/>
                            <a:ea typeface="Tahoma" pitchFamily="34" charset="0"/>
                            <a:cs typeface="Tahoma" pitchFamily="34" charset="0"/>
                          </a:rPr>
                          <m:t>tan</m:t>
                        </m:r>
                      </m:fName>
                      <m:e>
                        <m:r>
                          <a:rPr lang="es-CO" sz="2000" b="0" i="1" smtClean="0">
                            <a:latin typeface="Cambria Math"/>
                            <a:ea typeface="Cambria Math"/>
                            <a:cs typeface="Tahoma" pitchFamily="34" charset="0"/>
                          </a:rPr>
                          <m:t>𝜃</m:t>
                        </m:r>
                      </m:e>
                    </m:func>
                    <m:r>
                      <a:rPr lang="es-CO" sz="2000" b="0" i="1" smtClean="0">
                        <a:latin typeface="Cambria Math"/>
                        <a:ea typeface="Tahoma" pitchFamily="34" charset="0"/>
                        <a:cs typeface="Tahoma" pitchFamily="34" charset="0"/>
                      </a:rPr>
                      <m:t>  </m:t>
                    </m:r>
                  </m:oMath>
                </a14:m>
                <a:r>
                  <a:rPr lang="es-CO" sz="2000" dirty="0" smtClean="0">
                    <a:latin typeface="Tahoma" pitchFamily="34" charset="0"/>
                    <a:ea typeface="Tahoma" pitchFamily="34" charset="0"/>
                    <a:cs typeface="Tahoma" pitchFamily="34" charset="0"/>
                  </a:rPr>
                  <a:t>es</a:t>
                </a:r>
              </a:p>
              <a:p>
                <a:pPr marL="0" indent="0" algn="just">
                  <a:spcBef>
                    <a:spcPts val="0"/>
                  </a:spcBef>
                  <a:buNone/>
                </a:pPr>
                <a:endParaRPr lang="es-CO" sz="1000" dirty="0">
                  <a:latin typeface="Tahoma" pitchFamily="34" charset="0"/>
                  <a:ea typeface="Tahoma" pitchFamily="34" charset="0"/>
                  <a:cs typeface="Tahoma" pitchFamily="34" charset="0"/>
                </a:endParaRPr>
              </a:p>
              <a:p>
                <a:pPr marL="0" indent="0" algn="just">
                  <a:spcBef>
                    <a:spcPts val="0"/>
                  </a:spcBef>
                  <a:buNone/>
                  <a:tabLst>
                    <a:tab pos="444500" algn="l"/>
                  </a:tabLst>
                </a:pPr>
                <a:r>
                  <a:rPr lang="es-CO" sz="2000" dirty="0" smtClean="0">
                    <a:latin typeface="Tahoma" pitchFamily="34" charset="0"/>
                    <a:ea typeface="Tahoma" pitchFamily="34" charset="0"/>
                    <a:cs typeface="Tahoma" pitchFamily="34" charset="0"/>
                  </a:rPr>
                  <a:t>	A.   </a:t>
                </a:r>
                <a14:m>
                  <m:oMath xmlns:m="http://schemas.openxmlformats.org/officeDocument/2006/math">
                    <m:r>
                      <a:rPr lang="es-CO" sz="2000" b="0" i="1" smtClean="0">
                        <a:latin typeface="Cambria Math"/>
                        <a:ea typeface="Tahoma" pitchFamily="34" charset="0"/>
                        <a:cs typeface="Tahoma" pitchFamily="34" charset="0"/>
                      </a:rPr>
                      <m:t>−3</m:t>
                    </m:r>
                    <m:r>
                      <a:rPr lang="es-CO" sz="2000" b="0" i="0" smtClean="0">
                        <a:latin typeface="Cambria Math"/>
                        <a:ea typeface="Tahoma" pitchFamily="34" charset="0"/>
                        <a:cs typeface="Tahoma" pitchFamily="34" charset="0"/>
                      </a:rPr>
                      <m:t>.</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C</a:t>
                </a:r>
                <a:r>
                  <a:rPr lang="es-CO" sz="2000" dirty="0" smtClean="0">
                    <a:latin typeface="Tahoma" pitchFamily="34" charset="0"/>
                    <a:ea typeface="Tahoma" pitchFamily="34" charset="0"/>
                    <a:cs typeface="Tahoma" pitchFamily="34" charset="0"/>
                  </a:rPr>
                  <a:t>.</a:t>
                </a:r>
                <a:r>
                  <a:rPr lang="es-CO" sz="1800" dirty="0" smtClean="0">
                    <a:latin typeface="Tahoma" pitchFamily="34" charset="0"/>
                    <a:ea typeface="Tahoma" pitchFamily="34" charset="0"/>
                    <a:cs typeface="Tahoma" pitchFamily="34" charset="0"/>
                  </a:rPr>
                  <a:t>   </a:t>
                </a:r>
                <a14:m>
                  <m:oMath xmlns:m="http://schemas.openxmlformats.org/officeDocument/2006/math">
                    <m:r>
                      <a:rPr lang="es-CO" sz="2400" i="1">
                        <a:latin typeface="Cambria Math"/>
                        <a:ea typeface="Tahoma" pitchFamily="34" charset="0"/>
                        <a:cs typeface="Tahoma" pitchFamily="34" charset="0"/>
                      </a:rPr>
                      <m:t>−</m:t>
                    </m:r>
                    <m:f>
                      <m:fPr>
                        <m:ctrlPr>
                          <a:rPr lang="es-CO" sz="2400" i="1">
                            <a:latin typeface="Cambria Math"/>
                            <a:ea typeface="Tahoma" pitchFamily="34" charset="0"/>
                            <a:cs typeface="Tahoma" pitchFamily="34" charset="0"/>
                          </a:rPr>
                        </m:ctrlPr>
                      </m:fPr>
                      <m:num>
                        <m:rad>
                          <m:radPr>
                            <m:degHide m:val="on"/>
                            <m:ctrlPr>
                              <a:rPr lang="es-CO" sz="2400" i="1" smtClean="0">
                                <a:latin typeface="Cambria Math"/>
                                <a:ea typeface="Tahoma" pitchFamily="34" charset="0"/>
                                <a:cs typeface="Tahoma" pitchFamily="34" charset="0"/>
                              </a:rPr>
                            </m:ctrlPr>
                          </m:radPr>
                          <m:deg/>
                          <m:e>
                            <m:r>
                              <a:rPr lang="es-CO" sz="2400" b="0" i="1" smtClean="0">
                                <a:latin typeface="Cambria Math"/>
                                <a:ea typeface="Tahoma" pitchFamily="34" charset="0"/>
                                <a:cs typeface="Tahoma" pitchFamily="34" charset="0"/>
                              </a:rPr>
                              <m:t>2</m:t>
                            </m:r>
                          </m:e>
                        </m:rad>
                      </m:num>
                      <m:den>
                        <m:r>
                          <a:rPr lang="es-CO" sz="2400" i="1">
                            <a:latin typeface="Cambria Math"/>
                            <a:ea typeface="Tahoma" pitchFamily="34" charset="0"/>
                            <a:cs typeface="Tahoma" pitchFamily="34" charset="0"/>
                          </a:rPr>
                          <m:t>2</m:t>
                        </m:r>
                      </m:den>
                    </m:f>
                    <m:r>
                      <a:rPr lang="es-CO" sz="2400">
                        <a:latin typeface="Cambria Math"/>
                        <a:ea typeface="Tahoma" pitchFamily="34" charset="0"/>
                        <a:cs typeface="Tahoma" pitchFamily="34" charset="0"/>
                      </a:rPr>
                      <m:t>.</m:t>
                    </m:r>
                  </m:oMath>
                </a14:m>
                <a:endParaRPr lang="es-CO" sz="1800" dirty="0">
                  <a:latin typeface="Tahoma" pitchFamily="34" charset="0"/>
                  <a:ea typeface="Tahoma" pitchFamily="34" charset="0"/>
                  <a:cs typeface="Tahoma" pitchFamily="34" charset="0"/>
                </a:endParaRPr>
              </a:p>
              <a:p>
                <a:pPr marL="0" indent="0" algn="just">
                  <a:spcBef>
                    <a:spcPts val="0"/>
                  </a:spcBef>
                  <a:buNone/>
                  <a:tabLst>
                    <a:tab pos="444500" algn="l"/>
                  </a:tabLst>
                </a:pPr>
                <a:endParaRPr lang="es-CO" sz="2000" dirty="0">
                  <a:latin typeface="Tahoma" pitchFamily="34" charset="0"/>
                  <a:ea typeface="Tahoma" pitchFamily="34" charset="0"/>
                  <a:cs typeface="Tahoma" pitchFamily="34" charset="0"/>
                </a:endParaRPr>
              </a:p>
              <a:p>
                <a:pPr marL="0" indent="0" algn="just">
                  <a:spcBef>
                    <a:spcPts val="0"/>
                  </a:spcBef>
                  <a:buNone/>
                  <a:tabLst>
                    <a:tab pos="444500" algn="l"/>
                  </a:tabLst>
                </a:pPr>
                <a:r>
                  <a:rPr lang="es-CO" sz="2000" dirty="0" smtClean="0">
                    <a:latin typeface="Tahoma" pitchFamily="34" charset="0"/>
                    <a:ea typeface="Tahoma" pitchFamily="34" charset="0"/>
                    <a:cs typeface="Tahoma" pitchFamily="34" charset="0"/>
                  </a:rPr>
                  <a:t>	B.   </a:t>
                </a:r>
                <a14:m>
                  <m:oMath xmlns:m="http://schemas.openxmlformats.org/officeDocument/2006/math">
                    <m:r>
                      <a:rPr lang="es-CO" sz="2400" i="1">
                        <a:latin typeface="Cambria Math"/>
                        <a:ea typeface="Tahoma" pitchFamily="34" charset="0"/>
                        <a:cs typeface="Tahoma" pitchFamily="34" charset="0"/>
                      </a:rPr>
                      <m:t>−</m:t>
                    </m:r>
                    <m:f>
                      <m:fPr>
                        <m:ctrlPr>
                          <a:rPr lang="es-CO" sz="2400" i="1" smtClean="0">
                            <a:latin typeface="Cambria Math"/>
                            <a:ea typeface="Tahoma" pitchFamily="34" charset="0"/>
                            <a:cs typeface="Tahoma" pitchFamily="34" charset="0"/>
                          </a:rPr>
                        </m:ctrlPr>
                      </m:fPr>
                      <m:num>
                        <m:r>
                          <a:rPr lang="es-CO" sz="2400" b="0" i="1" smtClean="0">
                            <a:latin typeface="Cambria Math"/>
                            <a:ea typeface="Tahoma" pitchFamily="34" charset="0"/>
                            <a:cs typeface="Tahoma" pitchFamily="34" charset="0"/>
                          </a:rPr>
                          <m:t>1</m:t>
                        </m:r>
                      </m:num>
                      <m:den>
                        <m:r>
                          <a:rPr lang="es-CO" sz="2400" b="0" i="1" smtClean="0">
                            <a:latin typeface="Cambria Math"/>
                            <a:ea typeface="Tahoma" pitchFamily="34" charset="0"/>
                            <a:cs typeface="Tahoma" pitchFamily="34" charset="0"/>
                          </a:rPr>
                          <m:t>2</m:t>
                        </m:r>
                      </m:den>
                    </m:f>
                    <m:r>
                      <a:rPr lang="es-CO" sz="2400">
                        <a:latin typeface="Cambria Math"/>
                        <a:ea typeface="Tahoma" pitchFamily="34" charset="0"/>
                        <a:cs typeface="Tahoma" pitchFamily="34" charset="0"/>
                      </a:rPr>
                      <m:t>.</m:t>
                    </m:r>
                  </m:oMath>
                </a14:m>
                <a:r>
                  <a:rPr lang="es-CO" sz="2000" dirty="0" smtClean="0">
                    <a:latin typeface="Tahoma" pitchFamily="34" charset="0"/>
                    <a:ea typeface="Tahoma" pitchFamily="34" charset="0"/>
                    <a:cs typeface="Tahoma" pitchFamily="34" charset="0"/>
                  </a:rPr>
                  <a:t>			D.</a:t>
                </a:r>
                <a:r>
                  <a:rPr lang="es-CO" sz="1800" dirty="0" smtClean="0">
                    <a:latin typeface="Tahoma" pitchFamily="34" charset="0"/>
                    <a:ea typeface="Tahoma" pitchFamily="34" charset="0"/>
                    <a:cs typeface="Tahoma" pitchFamily="34" charset="0"/>
                  </a:rPr>
                  <a:t>   </a:t>
                </a:r>
                <a14:m>
                  <m:oMath xmlns:m="http://schemas.openxmlformats.org/officeDocument/2006/math">
                    <m:r>
                      <a:rPr lang="es-CO" sz="2400" i="1">
                        <a:latin typeface="Cambria Math"/>
                        <a:ea typeface="Tahoma" pitchFamily="34" charset="0"/>
                        <a:cs typeface="Tahoma" pitchFamily="34" charset="0"/>
                      </a:rPr>
                      <m:t>−</m:t>
                    </m:r>
                    <m:f>
                      <m:fPr>
                        <m:ctrlPr>
                          <a:rPr lang="es-CO" sz="2400" i="1">
                            <a:latin typeface="Cambria Math"/>
                            <a:ea typeface="Tahoma" pitchFamily="34" charset="0"/>
                            <a:cs typeface="Tahoma" pitchFamily="34" charset="0"/>
                          </a:rPr>
                        </m:ctrlPr>
                      </m:fPr>
                      <m:num>
                        <m:rad>
                          <m:radPr>
                            <m:degHide m:val="on"/>
                            <m:ctrlPr>
                              <a:rPr lang="es-CO" sz="2400" i="1">
                                <a:latin typeface="Cambria Math"/>
                                <a:ea typeface="Tahoma" pitchFamily="34" charset="0"/>
                                <a:cs typeface="Tahoma" pitchFamily="34" charset="0"/>
                              </a:rPr>
                            </m:ctrlPr>
                          </m:radPr>
                          <m:deg/>
                          <m:e>
                            <m:r>
                              <a:rPr lang="es-CO" sz="2400" i="1">
                                <a:latin typeface="Cambria Math"/>
                                <a:ea typeface="Tahoma" pitchFamily="34" charset="0"/>
                                <a:cs typeface="Tahoma" pitchFamily="34" charset="0"/>
                              </a:rPr>
                              <m:t>2</m:t>
                            </m:r>
                          </m:e>
                        </m:rad>
                      </m:num>
                      <m:den>
                        <m:r>
                          <a:rPr lang="es-CO" sz="2400" b="0" i="1" smtClean="0">
                            <a:latin typeface="Cambria Math"/>
                            <a:ea typeface="Tahoma" pitchFamily="34" charset="0"/>
                            <a:cs typeface="Tahoma" pitchFamily="34" charset="0"/>
                          </a:rPr>
                          <m:t>4</m:t>
                        </m:r>
                      </m:den>
                    </m:f>
                    <m:r>
                      <a:rPr lang="es-CO" sz="2400">
                        <a:latin typeface="Cambria Math"/>
                        <a:ea typeface="Tahoma" pitchFamily="34" charset="0"/>
                        <a:cs typeface="Tahoma" pitchFamily="34" charset="0"/>
                      </a:rPr>
                      <m:t>.</m:t>
                    </m:r>
                  </m:oMath>
                </a14:m>
                <a:endParaRPr lang="es-CO" sz="2000" dirty="0">
                  <a:latin typeface="Tahoma" pitchFamily="34" charset="0"/>
                  <a:ea typeface="Tahoma" pitchFamily="34" charset="0"/>
                  <a:cs typeface="Tahoma" pitchFamily="34" charset="0"/>
                </a:endParaRPr>
              </a:p>
              <a:p>
                <a:pPr marL="0" indent="0" algn="just">
                  <a:spcBef>
                    <a:spcPts val="0"/>
                  </a:spcBef>
                  <a:buNone/>
                  <a:tabLst>
                    <a:tab pos="444500" algn="l"/>
                  </a:tabLst>
                </a:pP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836712"/>
                <a:ext cx="8229600" cy="5616624"/>
              </a:xfrm>
              <a:blipFill rotWithShape="1">
                <a:blip r:embed="rId2"/>
                <a:stretch>
                  <a:fillRect l="-741" t="-542" r="-741"/>
                </a:stretch>
              </a:blipFill>
            </p:spPr>
            <p:txBody>
              <a:bodyPr/>
              <a:lstStyle/>
              <a:p>
                <a:r>
                  <a:rPr lang="es-CO">
                    <a:noFill/>
                  </a:rPr>
                  <a:t> </a:t>
                </a:r>
              </a:p>
            </p:txBody>
          </p:sp>
        </mc:Fallback>
      </mc:AlternateContent>
      <p:sp>
        <p:nvSpPr>
          <p:cNvPr id="4" name="3 Rectángulo redondeado"/>
          <p:cNvSpPr/>
          <p:nvPr/>
        </p:nvSpPr>
        <p:spPr>
          <a:xfrm>
            <a:off x="4095564" y="1844824"/>
            <a:ext cx="1800200"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4112332" y="5463226"/>
            <a:ext cx="1800200"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57694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08720"/>
                <a:ext cx="8229600" cy="5328592"/>
              </a:xfrm>
            </p:spPr>
            <p:txBody>
              <a:bodyPr>
                <a:noAutofit/>
              </a:bodyPr>
              <a:lstStyle/>
              <a:p>
                <a:pPr marL="0" indent="0" algn="just">
                  <a:lnSpc>
                    <a:spcPct val="130000"/>
                  </a:lnSpc>
                  <a:spcBef>
                    <a:spcPts val="0"/>
                  </a:spcBef>
                  <a:buNone/>
                </a:pPr>
                <a:r>
                  <a:rPr lang="es-CO" sz="2000" b="1" dirty="0" smtClean="0">
                    <a:latin typeface="Tahoma" pitchFamily="34" charset="0"/>
                    <a:ea typeface="Tahoma" pitchFamily="34" charset="0"/>
                    <a:cs typeface="Tahoma" pitchFamily="34" charset="0"/>
                  </a:rPr>
                  <a:t>25. </a:t>
                </a:r>
                <a:r>
                  <a:rPr lang="es-CO" sz="2000" dirty="0">
                    <a:latin typeface="Tahoma" pitchFamily="34" charset="0"/>
                    <a:ea typeface="Tahoma" pitchFamily="34" charset="0"/>
                    <a:cs typeface="Tahoma" pitchFamily="34" charset="0"/>
                  </a:rPr>
                  <a:t>Las coordenadas (</a:t>
                </a:r>
                <a14:m>
                  <m:oMath xmlns:m="http://schemas.openxmlformats.org/officeDocument/2006/math">
                    <m:r>
                      <a:rPr lang="es-CO" sz="2000" i="1" dirty="0" smtClean="0">
                        <a:latin typeface="Cambria Math"/>
                        <a:ea typeface="Tahoma" pitchFamily="34" charset="0"/>
                        <a:cs typeface="Tahoma" pitchFamily="34" charset="0"/>
                      </a:rPr>
                      <m:t>𝑎</m:t>
                    </m:r>
                    <m:r>
                      <a:rPr lang="es-CO" sz="2000" i="1" dirty="0" smtClean="0">
                        <a:latin typeface="Cambria Math"/>
                        <a:ea typeface="Tahoma" pitchFamily="34" charset="0"/>
                        <a:cs typeface="Tahoma" pitchFamily="34" charset="0"/>
                      </a:rPr>
                      <m:t>,</m:t>
                    </m:r>
                    <m:r>
                      <a:rPr lang="es-CO" sz="2000" i="1" dirty="0" smtClean="0">
                        <a:latin typeface="Cambria Math"/>
                        <a:ea typeface="Tahoma" pitchFamily="34" charset="0"/>
                        <a:cs typeface="Tahoma" pitchFamily="34" charset="0"/>
                      </a:rPr>
                      <m:t>𝑏</m:t>
                    </m:r>
                  </m:oMath>
                </a14:m>
                <a:r>
                  <a:rPr lang="es-CO" sz="2000" dirty="0">
                    <a:latin typeface="Tahoma" pitchFamily="34" charset="0"/>
                    <a:ea typeface="Tahoma" pitchFamily="34" charset="0"/>
                    <a:cs typeface="Tahoma" pitchFamily="34" charset="0"/>
                  </a:rPr>
                  <a:t>) del punto </a:t>
                </a:r>
                <a14:m>
                  <m:oMath xmlns:m="http://schemas.openxmlformats.org/officeDocument/2006/math">
                    <m:r>
                      <a:rPr lang="es-CO" sz="2000" i="1" dirty="0" smtClean="0">
                        <a:latin typeface="Cambria Math"/>
                        <a:ea typeface="Tahoma" pitchFamily="34" charset="0"/>
                        <a:cs typeface="Tahoma" pitchFamily="34" charset="0"/>
                      </a:rPr>
                      <m:t>𝑃</m:t>
                    </m:r>
                  </m:oMath>
                </a14:m>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cumplen </a:t>
                </a:r>
                <a:r>
                  <a:rPr lang="es-CO" sz="2000" dirty="0">
                    <a:latin typeface="Tahoma" pitchFamily="34" charset="0"/>
                    <a:ea typeface="Tahoma" pitchFamily="34" charset="0"/>
                    <a:cs typeface="Tahoma" pitchFamily="34" charset="0"/>
                  </a:rPr>
                  <a:t>la </a:t>
                </a:r>
                <a:r>
                  <a:rPr lang="es-CO" sz="2000" dirty="0" smtClean="0">
                    <a:latin typeface="Tahoma" pitchFamily="34" charset="0"/>
                    <a:ea typeface="Tahoma" pitchFamily="34" charset="0"/>
                    <a:cs typeface="Tahoma" pitchFamily="34" charset="0"/>
                  </a:rPr>
                  <a:t>condición</a:t>
                </a:r>
              </a:p>
              <a:p>
                <a:pPr marL="0" indent="0" algn="just">
                  <a:lnSpc>
                    <a:spcPct val="130000"/>
                  </a:lnSpc>
                  <a:spcBef>
                    <a:spcPts val="0"/>
                  </a:spcBef>
                  <a:buNone/>
                </a:pPr>
                <a:endParaRPr lang="es-CO" sz="1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A.  </a:t>
                </a:r>
                <a14:m>
                  <m:oMath xmlns:m="http://schemas.openxmlformats.org/officeDocument/2006/math">
                    <m:sSup>
                      <m:sSupPr>
                        <m:ctrlPr>
                          <a:rPr lang="es-CO" sz="2400" i="1" smtClean="0">
                            <a:latin typeface="Cambria Math"/>
                            <a:ea typeface="Tahoma" pitchFamily="34" charset="0"/>
                            <a:cs typeface="Tahoma" pitchFamily="34" charset="0"/>
                          </a:rPr>
                        </m:ctrlPr>
                      </m:sSupPr>
                      <m:e>
                        <m:r>
                          <a:rPr lang="es-CO" sz="2400" b="0" i="1" smtClean="0">
                            <a:latin typeface="Cambria Math"/>
                            <a:ea typeface="Tahoma" pitchFamily="34" charset="0"/>
                            <a:cs typeface="Tahoma" pitchFamily="34" charset="0"/>
                          </a:rPr>
                          <m:t>𝑎</m:t>
                        </m:r>
                      </m:e>
                      <m:sup>
                        <m:r>
                          <a:rPr lang="es-CO" sz="2400" i="1" smtClean="0">
                            <a:latin typeface="Cambria Math"/>
                            <a:ea typeface="Tahoma" pitchFamily="34" charset="0"/>
                            <a:cs typeface="Tahoma" pitchFamily="34" charset="0"/>
                          </a:rPr>
                          <m:t>2</m:t>
                        </m:r>
                      </m:sup>
                    </m:sSup>
                    <m:r>
                      <a:rPr lang="es-CO" sz="2400" b="0" i="1" smtClean="0">
                        <a:latin typeface="Cambria Math"/>
                        <a:ea typeface="Tahoma" pitchFamily="34" charset="0"/>
                        <a:cs typeface="Tahoma" pitchFamily="34" charset="0"/>
                      </a:rPr>
                      <m:t>=1+</m:t>
                    </m:r>
                    <m:sSup>
                      <m:sSupPr>
                        <m:ctrlPr>
                          <a:rPr lang="es-CO" sz="2400" b="0" i="1" smtClean="0">
                            <a:latin typeface="Cambria Math"/>
                            <a:ea typeface="Tahoma" pitchFamily="34" charset="0"/>
                            <a:cs typeface="Tahoma" pitchFamily="34" charset="0"/>
                          </a:rPr>
                        </m:ctrlPr>
                      </m:sSupPr>
                      <m:e>
                        <m:r>
                          <a:rPr lang="es-CO" sz="2400" b="0" i="1" smtClean="0">
                            <a:latin typeface="Cambria Math"/>
                            <a:ea typeface="Tahoma" pitchFamily="34" charset="0"/>
                            <a:cs typeface="Tahoma" pitchFamily="34" charset="0"/>
                          </a:rPr>
                          <m:t>𝑏</m:t>
                        </m:r>
                      </m:e>
                      <m:sup>
                        <m:r>
                          <a:rPr lang="es-CO" sz="2400" b="0" i="1" smtClean="0">
                            <a:latin typeface="Cambria Math"/>
                            <a:ea typeface="Tahoma" pitchFamily="34" charset="0"/>
                            <a:cs typeface="Tahoma" pitchFamily="34" charset="0"/>
                          </a:rPr>
                          <m:t>2</m:t>
                        </m:r>
                      </m:sup>
                    </m:sSup>
                  </m:oMath>
                </a14:m>
                <a:r>
                  <a:rPr lang="es-CO" sz="2000" dirty="0" smtClean="0">
                    <a:latin typeface="Tahoma" pitchFamily="34" charset="0"/>
                    <a:ea typeface="Tahoma" pitchFamily="34" charset="0"/>
                    <a:cs typeface="Tahoma" pitchFamily="34" charset="0"/>
                  </a:rPr>
                  <a:t>	</a:t>
                </a:r>
                <a:r>
                  <a:rPr lang="es-CO" sz="1800" dirty="0" smtClean="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C.</a:t>
                </a:r>
                <a:r>
                  <a:rPr lang="es-CO" sz="1800" dirty="0" smtClean="0">
                    <a:latin typeface="Tahoma" pitchFamily="34" charset="0"/>
                    <a:ea typeface="Tahoma" pitchFamily="34" charset="0"/>
                    <a:cs typeface="Tahoma" pitchFamily="34" charset="0"/>
                  </a:rPr>
                  <a:t>  </a:t>
                </a:r>
                <a14:m>
                  <m:oMath xmlns:m="http://schemas.openxmlformats.org/officeDocument/2006/math">
                    <m:r>
                      <m:rPr>
                        <m:sty m:val="p"/>
                      </m:rPr>
                      <a:rPr lang="es-CO" sz="2400" b="0" i="0" smtClean="0">
                        <a:latin typeface="Cambria Math"/>
                        <a:ea typeface="Tahoma" pitchFamily="34" charset="0"/>
                        <a:cs typeface="Tahoma" pitchFamily="34" charset="0"/>
                      </a:rPr>
                      <m:t>ab</m:t>
                    </m:r>
                    <m:r>
                      <a:rPr lang="es-CO" sz="2400" i="1">
                        <a:latin typeface="Cambria Math"/>
                        <a:ea typeface="Tahoma" pitchFamily="34" charset="0"/>
                        <a:cs typeface="Tahoma" pitchFamily="34" charset="0"/>
                      </a:rPr>
                      <m:t>=1</m:t>
                    </m:r>
                  </m:oMath>
                </a14:m>
                <a:endParaRPr lang="es-CO" sz="24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18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B</a:t>
                </a:r>
                <a:r>
                  <a:rPr lang="es-CO" sz="2000" dirty="0" smtClean="0">
                    <a:latin typeface="Tahoma" pitchFamily="34" charset="0"/>
                    <a:ea typeface="Tahoma" pitchFamily="34" charset="0"/>
                    <a:cs typeface="Tahoma" pitchFamily="34" charset="0"/>
                  </a:rPr>
                  <a:t>.  </a:t>
                </a:r>
                <a14:m>
                  <m:oMath xmlns:m="http://schemas.openxmlformats.org/officeDocument/2006/math">
                    <m:sSup>
                      <m:sSupPr>
                        <m:ctrlPr>
                          <a:rPr lang="es-CO" sz="2400" i="1">
                            <a:latin typeface="Cambria Math"/>
                            <a:ea typeface="Tahoma" pitchFamily="34" charset="0"/>
                            <a:cs typeface="Tahoma" pitchFamily="34" charset="0"/>
                          </a:rPr>
                        </m:ctrlPr>
                      </m:sSupPr>
                      <m:e>
                        <m:r>
                          <a:rPr lang="es-CO" sz="2400" b="0" i="1" smtClean="0">
                            <a:latin typeface="Cambria Math"/>
                            <a:ea typeface="Tahoma" pitchFamily="34" charset="0"/>
                            <a:cs typeface="Tahoma" pitchFamily="34" charset="0"/>
                          </a:rPr>
                          <m:t>𝑏</m:t>
                        </m:r>
                      </m:e>
                      <m:sup>
                        <m:r>
                          <a:rPr lang="es-CO" sz="2400" i="1">
                            <a:latin typeface="Cambria Math"/>
                            <a:ea typeface="Tahoma" pitchFamily="34" charset="0"/>
                            <a:cs typeface="Tahoma" pitchFamily="34" charset="0"/>
                          </a:rPr>
                          <m:t>2</m:t>
                        </m:r>
                      </m:sup>
                    </m:sSup>
                    <m:r>
                      <a:rPr lang="es-CO" sz="2400" i="1">
                        <a:latin typeface="Cambria Math"/>
                        <a:ea typeface="Tahoma" pitchFamily="34" charset="0"/>
                        <a:cs typeface="Tahoma" pitchFamily="34" charset="0"/>
                      </a:rPr>
                      <m:t>=1</m:t>
                    </m:r>
                    <m:r>
                      <a:rPr lang="es-CO" sz="2400" b="0" i="1" smtClean="0">
                        <a:latin typeface="Cambria Math"/>
                        <a:ea typeface="Tahoma" pitchFamily="34" charset="0"/>
                        <a:cs typeface="Tahoma" pitchFamily="34" charset="0"/>
                      </a:rPr>
                      <m:t>−</m:t>
                    </m:r>
                    <m:sSup>
                      <m:sSupPr>
                        <m:ctrlPr>
                          <a:rPr lang="es-CO" sz="2400" i="1">
                            <a:latin typeface="Cambria Math"/>
                            <a:ea typeface="Tahoma" pitchFamily="34" charset="0"/>
                            <a:cs typeface="Tahoma" pitchFamily="34" charset="0"/>
                          </a:rPr>
                        </m:ctrlPr>
                      </m:sSupPr>
                      <m:e>
                        <m:r>
                          <a:rPr lang="es-CO" sz="2400" b="0" i="1" smtClean="0">
                            <a:latin typeface="Cambria Math"/>
                            <a:ea typeface="Tahoma" pitchFamily="34" charset="0"/>
                            <a:cs typeface="Tahoma" pitchFamily="34" charset="0"/>
                          </a:rPr>
                          <m:t>𝑎</m:t>
                        </m:r>
                      </m:e>
                      <m:sup>
                        <m:r>
                          <a:rPr lang="es-CO" sz="2400" i="1">
                            <a:latin typeface="Cambria Math"/>
                            <a:ea typeface="Tahoma" pitchFamily="34" charset="0"/>
                            <a:cs typeface="Tahoma" pitchFamily="34" charset="0"/>
                          </a:rPr>
                          <m:t>2</m:t>
                        </m:r>
                      </m:sup>
                    </m:sSup>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D</a:t>
                </a:r>
                <a:r>
                  <a:rPr lang="es-CO" sz="2000" dirty="0" smtClean="0">
                    <a:latin typeface="Tahoma" pitchFamily="34" charset="0"/>
                    <a:ea typeface="Tahoma" pitchFamily="34" charset="0"/>
                    <a:cs typeface="Tahoma" pitchFamily="34" charset="0"/>
                  </a:rPr>
                  <a:t>.</a:t>
                </a:r>
                <a:r>
                  <a:rPr lang="es-CO" sz="1800" dirty="0" smtClean="0">
                    <a:latin typeface="Tahoma" pitchFamily="34" charset="0"/>
                    <a:ea typeface="Tahoma" pitchFamily="34" charset="0"/>
                    <a:cs typeface="Tahoma" pitchFamily="34" charset="0"/>
                  </a:rPr>
                  <a:t>  </a:t>
                </a:r>
                <a14:m>
                  <m:oMath xmlns:m="http://schemas.openxmlformats.org/officeDocument/2006/math">
                    <m:r>
                      <m:rPr>
                        <m:sty m:val="p"/>
                      </m:rPr>
                      <a:rPr lang="es-CO" sz="2400">
                        <a:latin typeface="Cambria Math"/>
                        <a:ea typeface="Tahoma" pitchFamily="34" charset="0"/>
                        <a:cs typeface="Tahoma" pitchFamily="34" charset="0"/>
                      </a:rPr>
                      <m:t>a</m:t>
                    </m:r>
                    <m:r>
                      <a:rPr lang="es-CO" sz="2400" b="0" i="0" smtClean="0">
                        <a:latin typeface="Cambria Math"/>
                        <a:ea typeface="Tahoma" pitchFamily="34" charset="0"/>
                        <a:cs typeface="Tahoma" pitchFamily="34" charset="0"/>
                      </a:rPr>
                      <m:t>+</m:t>
                    </m:r>
                    <m:r>
                      <m:rPr>
                        <m:sty m:val="p"/>
                      </m:rPr>
                      <a:rPr lang="es-CO" sz="2400">
                        <a:latin typeface="Cambria Math"/>
                        <a:ea typeface="Tahoma" pitchFamily="34" charset="0"/>
                        <a:cs typeface="Tahoma" pitchFamily="34" charset="0"/>
                      </a:rPr>
                      <m:t>b</m:t>
                    </m:r>
                    <m:r>
                      <a:rPr lang="es-CO" sz="2400" i="1">
                        <a:latin typeface="Cambria Math"/>
                        <a:ea typeface="Tahoma" pitchFamily="34" charset="0"/>
                        <a:cs typeface="Tahoma" pitchFamily="34" charset="0"/>
                      </a:rPr>
                      <m:t>=1</m:t>
                    </m:r>
                  </m:oMath>
                </a14:m>
                <a:endParaRPr lang="es-CO" sz="24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b="1" dirty="0">
                    <a:latin typeface="Tahoma" pitchFamily="34" charset="0"/>
                    <a:ea typeface="Tahoma" pitchFamily="34" charset="0"/>
                    <a:cs typeface="Tahoma" pitchFamily="34" charset="0"/>
                  </a:rPr>
                  <a:t>26. </a:t>
                </a:r>
                <a:r>
                  <a:rPr lang="es-CO" sz="2000" dirty="0">
                    <a:latin typeface="Tahoma" pitchFamily="34" charset="0"/>
                    <a:ea typeface="Tahoma" pitchFamily="34" charset="0"/>
                    <a:cs typeface="Tahoma" pitchFamily="34" charset="0"/>
                  </a:rPr>
                  <a:t>La función </a:t>
                </a:r>
                <a14:m>
                  <m:oMath xmlns:m="http://schemas.openxmlformats.org/officeDocument/2006/math">
                    <m:r>
                      <a:rPr lang="es-CO" sz="2400" b="0" i="1" smtClean="0">
                        <a:latin typeface="Cambria Math"/>
                        <a:ea typeface="Tahoma" pitchFamily="34" charset="0"/>
                        <a:cs typeface="Tahoma" pitchFamily="34" charset="0"/>
                      </a:rPr>
                      <m:t>𝑓</m:t>
                    </m:r>
                    <m:d>
                      <m:dPr>
                        <m:ctrlPr>
                          <a:rPr lang="es-CO" sz="2400" b="0" i="1" smtClean="0">
                            <a:latin typeface="Cambria Math"/>
                            <a:ea typeface="Tahoma" pitchFamily="34" charset="0"/>
                            <a:cs typeface="Tahoma" pitchFamily="34" charset="0"/>
                          </a:rPr>
                        </m:ctrlPr>
                      </m:dPr>
                      <m:e>
                        <m:r>
                          <a:rPr lang="es-CO" sz="2400" b="0" i="1" smtClean="0">
                            <a:latin typeface="Cambria Math"/>
                            <a:ea typeface="Tahoma" pitchFamily="34" charset="0"/>
                            <a:cs typeface="Tahoma" pitchFamily="34" charset="0"/>
                          </a:rPr>
                          <m:t>𝑥</m:t>
                        </m:r>
                      </m:e>
                    </m:d>
                    <m:r>
                      <a:rPr lang="es-CO" sz="2400" b="0" i="1" smtClean="0">
                        <a:latin typeface="Cambria Math"/>
                        <a:ea typeface="Tahoma" pitchFamily="34" charset="0"/>
                        <a:cs typeface="Tahoma" pitchFamily="34" charset="0"/>
                      </a:rPr>
                      <m:t>=</m:t>
                    </m:r>
                    <m:f>
                      <m:fPr>
                        <m:ctrlPr>
                          <a:rPr lang="es-CO" sz="2400" b="0" i="1" smtClean="0">
                            <a:latin typeface="Cambria Math"/>
                            <a:ea typeface="Tahoma" pitchFamily="34" charset="0"/>
                            <a:cs typeface="Tahoma" pitchFamily="34" charset="0"/>
                          </a:rPr>
                        </m:ctrlPr>
                      </m:fPr>
                      <m:num>
                        <m:sSup>
                          <m:sSupPr>
                            <m:ctrlPr>
                              <a:rPr lang="es-CO" sz="2400" b="0" i="1" smtClean="0">
                                <a:latin typeface="Cambria Math"/>
                                <a:ea typeface="Tahoma" pitchFamily="34" charset="0"/>
                                <a:cs typeface="Tahoma" pitchFamily="34" charset="0"/>
                              </a:rPr>
                            </m:ctrlPr>
                          </m:sSupPr>
                          <m:e>
                            <m:r>
                              <a:rPr lang="es-CO" sz="2400" b="0" i="1" smtClean="0">
                                <a:latin typeface="Cambria Math"/>
                                <a:ea typeface="Tahoma" pitchFamily="34" charset="0"/>
                                <a:cs typeface="Tahoma" pitchFamily="34" charset="0"/>
                              </a:rPr>
                              <m:t>𝑥</m:t>
                            </m:r>
                          </m:e>
                          <m:sup>
                            <m:r>
                              <a:rPr lang="es-CO" sz="2400" b="0" i="1" smtClean="0">
                                <a:latin typeface="Cambria Math"/>
                                <a:ea typeface="Tahoma" pitchFamily="34" charset="0"/>
                                <a:cs typeface="Tahoma" pitchFamily="34" charset="0"/>
                              </a:rPr>
                              <m:t>2</m:t>
                            </m:r>
                          </m:sup>
                        </m:sSup>
                        <m:r>
                          <a:rPr lang="es-CO" sz="2400" b="0" i="1" smtClean="0">
                            <a:latin typeface="Cambria Math"/>
                            <a:ea typeface="Tahoma" pitchFamily="34" charset="0"/>
                            <a:cs typeface="Tahoma" pitchFamily="34" charset="0"/>
                          </a:rPr>
                          <m:t>−1</m:t>
                        </m:r>
                      </m:num>
                      <m:den>
                        <m:sSup>
                          <m:sSupPr>
                            <m:ctrlPr>
                              <a:rPr lang="es-CO" sz="2400" b="0" i="1" smtClean="0">
                                <a:latin typeface="Cambria Math"/>
                                <a:ea typeface="Tahoma" pitchFamily="34" charset="0"/>
                                <a:cs typeface="Tahoma" pitchFamily="34" charset="0"/>
                              </a:rPr>
                            </m:ctrlPr>
                          </m:sSupPr>
                          <m:e>
                            <m:r>
                              <a:rPr lang="es-CO" sz="2400" b="0" i="1" smtClean="0">
                                <a:latin typeface="Cambria Math"/>
                                <a:ea typeface="Tahoma" pitchFamily="34" charset="0"/>
                                <a:cs typeface="Tahoma" pitchFamily="34" charset="0"/>
                              </a:rPr>
                              <m:t>𝑥</m:t>
                            </m:r>
                          </m:e>
                          <m:sup>
                            <m:r>
                              <a:rPr lang="es-CO" sz="2400" b="0" i="1" smtClean="0">
                                <a:latin typeface="Cambria Math"/>
                                <a:ea typeface="Tahoma" pitchFamily="34" charset="0"/>
                                <a:cs typeface="Tahoma" pitchFamily="34" charset="0"/>
                              </a:rPr>
                              <m:t>2</m:t>
                            </m:r>
                          </m:sup>
                        </m:sSup>
                        <m:r>
                          <a:rPr lang="es-CO" sz="2400" b="0" i="1" smtClean="0">
                            <a:latin typeface="Cambria Math"/>
                            <a:ea typeface="Tahoma" pitchFamily="34" charset="0"/>
                            <a:cs typeface="Tahoma" pitchFamily="34" charset="0"/>
                          </a:rPr>
                          <m:t>−4</m:t>
                        </m:r>
                      </m:den>
                    </m:f>
                  </m:oMath>
                </a14:m>
                <a:r>
                  <a:rPr lang="es-CO" sz="2000" dirty="0" smtClean="0">
                    <a:latin typeface="Tahoma" pitchFamily="34" charset="0"/>
                    <a:ea typeface="Tahoma" pitchFamily="34" charset="0"/>
                    <a:cs typeface="Tahoma" pitchFamily="34" charset="0"/>
                  </a:rPr>
                  <a:t>  es </a:t>
                </a:r>
                <a:r>
                  <a:rPr lang="es-CO" sz="2000" dirty="0">
                    <a:latin typeface="Tahoma" pitchFamily="34" charset="0"/>
                    <a:ea typeface="Tahoma" pitchFamily="34" charset="0"/>
                    <a:cs typeface="Tahoma" pitchFamily="34" charset="0"/>
                  </a:rPr>
                  <a:t>discontinua en</a:t>
                </a:r>
              </a:p>
              <a:p>
                <a:pPr marL="0" indent="0" algn="just">
                  <a:lnSpc>
                    <a:spcPct val="130000"/>
                  </a:lnSpc>
                  <a:spcBef>
                    <a:spcPts val="0"/>
                  </a:spcBef>
                  <a:buNone/>
                </a:pPr>
                <a:endParaRPr lang="es-CO" sz="1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1800" dirty="0" smtClean="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A</a:t>
                </a:r>
                <a:r>
                  <a:rPr lang="es-CO" sz="2000" dirty="0">
                    <a:latin typeface="Tahoma" pitchFamily="34" charset="0"/>
                    <a:ea typeface="Tahoma" pitchFamily="34" charset="0"/>
                    <a:cs typeface="Tahoma" pitchFamily="34" charset="0"/>
                  </a:rPr>
                  <a:t>.</a:t>
                </a:r>
                <a:r>
                  <a:rPr lang="es-CO" sz="1800" dirty="0">
                    <a:latin typeface="Tahoma" pitchFamily="34" charset="0"/>
                    <a:ea typeface="Tahoma" pitchFamily="34" charset="0"/>
                    <a:cs typeface="Tahoma" pitchFamily="34" charset="0"/>
                  </a:rPr>
                  <a:t>  </a:t>
                </a:r>
                <a14:m>
                  <m:oMath xmlns:m="http://schemas.openxmlformats.org/officeDocument/2006/math">
                    <m:r>
                      <a:rPr lang="es-CO" sz="2400" b="0" i="1" smtClean="0">
                        <a:latin typeface="Cambria Math"/>
                        <a:ea typeface="Tahoma" pitchFamily="34" charset="0"/>
                        <a:cs typeface="Tahoma" pitchFamily="34" charset="0"/>
                      </a:rPr>
                      <m:t>𝑥</m:t>
                    </m:r>
                    <m:r>
                      <a:rPr lang="es-CO" sz="2400" i="1">
                        <a:latin typeface="Cambria Math"/>
                        <a:ea typeface="Tahoma" pitchFamily="34" charset="0"/>
                        <a:cs typeface="Tahoma" pitchFamily="34" charset="0"/>
                      </a:rPr>
                      <m:t>=1</m:t>
                    </m:r>
                  </m:oMath>
                </a14:m>
                <a:r>
                  <a:rPr lang="es-CO" sz="1800" dirty="0">
                    <a:latin typeface="Tahoma" pitchFamily="34" charset="0"/>
                    <a:ea typeface="Tahoma" pitchFamily="34" charset="0"/>
                    <a:cs typeface="Tahoma" pitchFamily="34" charset="0"/>
                  </a:rPr>
                  <a:t>	</a:t>
                </a:r>
                <a:r>
                  <a:rPr lang="es-CO" sz="1600"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C.</a:t>
                </a:r>
                <a:r>
                  <a:rPr lang="es-CO" sz="1600" dirty="0">
                    <a:latin typeface="Tahoma" pitchFamily="34" charset="0"/>
                    <a:ea typeface="Tahoma" pitchFamily="34" charset="0"/>
                    <a:cs typeface="Tahoma" pitchFamily="34" charset="0"/>
                  </a:rPr>
                  <a:t>  </a:t>
                </a:r>
                <a14:m>
                  <m:oMath xmlns:m="http://schemas.openxmlformats.org/officeDocument/2006/math">
                    <m:r>
                      <a:rPr lang="es-CO" sz="2400" b="0" i="1" smtClean="0">
                        <a:latin typeface="Cambria Math"/>
                        <a:ea typeface="Tahoma" pitchFamily="34" charset="0"/>
                        <a:cs typeface="Tahoma" pitchFamily="34" charset="0"/>
                      </a:rPr>
                      <m:t>𝑥</m:t>
                    </m:r>
                    <m:r>
                      <a:rPr lang="es-CO" sz="2400" b="0" i="1" smtClean="0">
                        <a:latin typeface="Cambria Math"/>
                        <a:ea typeface="Tahoma" pitchFamily="34" charset="0"/>
                        <a:cs typeface="Tahoma" pitchFamily="34" charset="0"/>
                      </a:rPr>
                      <m:t>=1</m:t>
                    </m:r>
                  </m:oMath>
                </a14:m>
                <a:r>
                  <a:rPr lang="es-CO" sz="2400" dirty="0" smtClean="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y </a:t>
                </a:r>
                <a:r>
                  <a:rPr lang="es-CO" sz="2400" dirty="0" smtClean="0">
                    <a:latin typeface="Tahoma" pitchFamily="34" charset="0"/>
                    <a:ea typeface="Tahoma" pitchFamily="34" charset="0"/>
                    <a:cs typeface="Tahoma" pitchFamily="34" charset="0"/>
                  </a:rPr>
                  <a:t> </a:t>
                </a:r>
                <a14:m>
                  <m:oMath xmlns:m="http://schemas.openxmlformats.org/officeDocument/2006/math">
                    <m:r>
                      <a:rPr lang="es-CO" sz="2400" i="1">
                        <a:latin typeface="Cambria Math"/>
                        <a:ea typeface="Tahoma" pitchFamily="34" charset="0"/>
                        <a:cs typeface="Tahoma" pitchFamily="34" charset="0"/>
                      </a:rPr>
                      <m:t>𝑥</m:t>
                    </m:r>
                    <m:r>
                      <a:rPr lang="es-CO" sz="2400" i="1">
                        <a:latin typeface="Cambria Math"/>
                        <a:ea typeface="Tahoma" pitchFamily="34" charset="0"/>
                        <a:cs typeface="Tahoma" pitchFamily="34" charset="0"/>
                      </a:rPr>
                      <m:t>=−1</m:t>
                    </m:r>
                  </m:oMath>
                </a14:m>
                <a:r>
                  <a:rPr lang="es-CO" sz="2400" dirty="0">
                    <a:latin typeface="Tahoma" pitchFamily="34" charset="0"/>
                    <a:ea typeface="Tahoma" pitchFamily="34" charset="0"/>
                    <a:cs typeface="Tahoma" pitchFamily="34" charset="0"/>
                  </a:rPr>
                  <a:t> </a:t>
                </a:r>
              </a:p>
              <a:p>
                <a:pPr marL="0" indent="0" algn="just">
                  <a:lnSpc>
                    <a:spcPct val="130000"/>
                  </a:lnSpc>
                  <a:spcBef>
                    <a:spcPts val="0"/>
                  </a:spcBef>
                  <a:buNone/>
                </a:pPr>
                <a:endParaRPr lang="es-CO" sz="1800" dirty="0">
                  <a:latin typeface="Tahoma" pitchFamily="34" charset="0"/>
                  <a:ea typeface="Tahoma" pitchFamily="34" charset="0"/>
                  <a:cs typeface="Tahoma" pitchFamily="34" charset="0"/>
                </a:endParaRPr>
              </a:p>
              <a:p>
                <a:pPr marL="0" indent="0" algn="just">
                  <a:lnSpc>
                    <a:spcPct val="130000"/>
                  </a:lnSpc>
                  <a:spcBef>
                    <a:spcPts val="0"/>
                  </a:spcBef>
                  <a:buNone/>
                </a:pPr>
                <a:r>
                  <a:rPr lang="es-CO" sz="1600"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B.</a:t>
                </a:r>
                <a:r>
                  <a:rPr lang="es-CO" sz="1800" dirty="0">
                    <a:latin typeface="Tahoma" pitchFamily="34" charset="0"/>
                    <a:ea typeface="Tahoma" pitchFamily="34" charset="0"/>
                    <a:cs typeface="Tahoma" pitchFamily="34" charset="0"/>
                  </a:rPr>
                  <a:t>  </a:t>
                </a:r>
                <a14:m>
                  <m:oMath xmlns:m="http://schemas.openxmlformats.org/officeDocument/2006/math">
                    <m:r>
                      <a:rPr lang="es-CO" sz="2400" b="0" i="1" smtClean="0">
                        <a:latin typeface="Cambria Math"/>
                        <a:ea typeface="Tahoma" pitchFamily="34" charset="0"/>
                        <a:cs typeface="Tahoma" pitchFamily="34" charset="0"/>
                      </a:rPr>
                      <m:t>𝑥</m:t>
                    </m:r>
                    <m:r>
                      <a:rPr lang="es-CO" sz="2400" i="1">
                        <a:latin typeface="Cambria Math"/>
                        <a:ea typeface="Tahoma" pitchFamily="34" charset="0"/>
                        <a:cs typeface="Tahoma" pitchFamily="34" charset="0"/>
                      </a:rPr>
                      <m:t>=</m:t>
                    </m:r>
                    <m:r>
                      <a:rPr lang="es-CO" sz="2400" b="0" i="1" smtClean="0">
                        <a:latin typeface="Cambria Math"/>
                        <a:ea typeface="Tahoma" pitchFamily="34" charset="0"/>
                        <a:cs typeface="Tahoma" pitchFamily="34" charset="0"/>
                      </a:rPr>
                      <m:t>2</m:t>
                    </m:r>
                  </m:oMath>
                </a14:m>
                <a:r>
                  <a:rPr lang="es-CO" sz="1800" dirty="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D.</a:t>
                </a:r>
                <a:r>
                  <a:rPr lang="es-CO" sz="1600" dirty="0">
                    <a:latin typeface="Tahoma" pitchFamily="34" charset="0"/>
                    <a:ea typeface="Tahoma" pitchFamily="34" charset="0"/>
                    <a:cs typeface="Tahoma" pitchFamily="34" charset="0"/>
                  </a:rPr>
                  <a:t>  </a:t>
                </a:r>
                <a14:m>
                  <m:oMath xmlns:m="http://schemas.openxmlformats.org/officeDocument/2006/math">
                    <m:r>
                      <a:rPr lang="es-CO" sz="2400" b="0" i="1" smtClean="0">
                        <a:latin typeface="Cambria Math"/>
                        <a:ea typeface="Tahoma" pitchFamily="34" charset="0"/>
                        <a:cs typeface="Tahoma" pitchFamily="34" charset="0"/>
                      </a:rPr>
                      <m:t>𝑥</m:t>
                    </m:r>
                    <m:r>
                      <a:rPr lang="es-CO" sz="2400" b="0" i="1" smtClean="0">
                        <a:latin typeface="Cambria Math"/>
                        <a:ea typeface="Tahoma" pitchFamily="34" charset="0"/>
                        <a:cs typeface="Tahoma" pitchFamily="34" charset="0"/>
                      </a:rPr>
                      <m:t>=2</m:t>
                    </m:r>
                  </m:oMath>
                </a14:m>
                <a:r>
                  <a:rPr lang="es-CO" sz="1800" dirty="0" smtClean="0">
                    <a:latin typeface="Tahoma" pitchFamily="34" charset="0"/>
                    <a:ea typeface="Tahoma" pitchFamily="34" charset="0"/>
                    <a:cs typeface="Tahoma" pitchFamily="34" charset="0"/>
                  </a:rPr>
                  <a:t>  y</a:t>
                </a:r>
                <a:r>
                  <a:rPr lang="es-CO" sz="2000" dirty="0" smtClean="0">
                    <a:latin typeface="Tahoma" pitchFamily="34" charset="0"/>
                    <a:ea typeface="Tahoma" pitchFamily="34" charset="0"/>
                    <a:cs typeface="Tahoma" pitchFamily="34" charset="0"/>
                  </a:rPr>
                  <a:t>  </a:t>
                </a:r>
                <a14:m>
                  <m:oMath xmlns:m="http://schemas.openxmlformats.org/officeDocument/2006/math">
                    <m:r>
                      <a:rPr lang="es-CO" sz="2400" i="1">
                        <a:latin typeface="Cambria Math"/>
                        <a:ea typeface="Tahoma" pitchFamily="34" charset="0"/>
                        <a:cs typeface="Tahoma" pitchFamily="34" charset="0"/>
                      </a:rPr>
                      <m:t>𝑥</m:t>
                    </m:r>
                    <m:r>
                      <a:rPr lang="es-CO" sz="2400" i="1">
                        <a:latin typeface="Cambria Math"/>
                        <a:ea typeface="Tahoma" pitchFamily="34" charset="0"/>
                        <a:cs typeface="Tahoma" pitchFamily="34" charset="0"/>
                      </a:rPr>
                      <m:t>=−2</m:t>
                    </m:r>
                  </m:oMath>
                </a14:m>
                <a:r>
                  <a:rPr lang="es-CO" sz="2000" dirty="0">
                    <a:latin typeface="Tahoma" pitchFamily="34" charset="0"/>
                    <a:ea typeface="Tahoma" pitchFamily="34" charset="0"/>
                    <a:cs typeface="Tahoma" pitchFamily="34" charset="0"/>
                  </a:rPr>
                  <a:t> </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08720"/>
                <a:ext cx="8229600" cy="5328592"/>
              </a:xfrm>
              <a:blipFill rotWithShape="1">
                <a:blip r:embed="rId2"/>
                <a:stretch>
                  <a:fillRect l="-741"/>
                </a:stretch>
              </a:blipFill>
            </p:spPr>
            <p:txBody>
              <a:bodyPr/>
              <a:lstStyle/>
              <a:p>
                <a:r>
                  <a:rPr lang="es-CO">
                    <a:noFill/>
                  </a:rPr>
                  <a:t> </a:t>
                </a:r>
              </a:p>
            </p:txBody>
          </p:sp>
        </mc:Fallback>
      </mc:AlternateContent>
      <p:sp>
        <p:nvSpPr>
          <p:cNvPr id="4" name="3 Rectángulo redondeado"/>
          <p:cNvSpPr/>
          <p:nvPr/>
        </p:nvSpPr>
        <p:spPr>
          <a:xfrm>
            <a:off x="1403648" y="2240868"/>
            <a:ext cx="2016224"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3978262" y="5373216"/>
            <a:ext cx="2970001"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258283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92696"/>
                <a:ext cx="8229600" cy="5544616"/>
              </a:xfrm>
            </p:spPr>
            <p:txBody>
              <a:bodyPr>
                <a:noAutofit/>
              </a:bodyPr>
              <a:lstStyle/>
              <a:p>
                <a:pPr marL="0" indent="0" algn="ctr">
                  <a:lnSpc>
                    <a:spcPct val="130000"/>
                  </a:lnSpc>
                  <a:spcBef>
                    <a:spcPts val="0"/>
                  </a:spcBef>
                  <a:buNone/>
                </a:pPr>
                <a:r>
                  <a:rPr lang="es-CO" sz="2400" b="1" dirty="0" smtClean="0">
                    <a:latin typeface="Tahoma" pitchFamily="34" charset="0"/>
                    <a:ea typeface="Tahoma" pitchFamily="34" charset="0"/>
                    <a:cs typeface="Tahoma" pitchFamily="34" charset="0"/>
                  </a:rPr>
                  <a:t>PREGUNTAS ABIERTAS</a:t>
                </a:r>
                <a:endParaRPr lang="es-CO" sz="2400" b="1"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Conteste las siguientes preguntas en su hoja de respuestas, con letra clara y sin salirse </a:t>
                </a:r>
                <a:r>
                  <a:rPr lang="es-CO" sz="2000" dirty="0" smtClean="0">
                    <a:latin typeface="Tahoma" pitchFamily="34" charset="0"/>
                    <a:ea typeface="Tahoma" pitchFamily="34" charset="0"/>
                    <a:cs typeface="Tahoma" pitchFamily="34" charset="0"/>
                  </a:rPr>
                  <a:t>del recuadro </a:t>
                </a:r>
                <a:r>
                  <a:rPr lang="es-CO" sz="2000" dirty="0">
                    <a:latin typeface="Tahoma" pitchFamily="34" charset="0"/>
                    <a:ea typeface="Tahoma" pitchFamily="34" charset="0"/>
                    <a:cs typeface="Tahoma" pitchFamily="34" charset="0"/>
                  </a:rPr>
                  <a:t>previsto para ello</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1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1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27. </a:t>
                </a:r>
                <a:r>
                  <a:rPr lang="es-CO" sz="2000" dirty="0" smtClean="0">
                    <a:latin typeface="Tahoma" pitchFamily="34" charset="0"/>
                    <a:ea typeface="Tahoma" pitchFamily="34" charset="0"/>
                    <a:cs typeface="Tahoma" pitchFamily="34" charset="0"/>
                  </a:rPr>
                  <a:t>Un </a:t>
                </a:r>
                <a:r>
                  <a:rPr lang="es-CO" sz="2000" dirty="0">
                    <a:latin typeface="Tahoma" pitchFamily="34" charset="0"/>
                    <a:ea typeface="Tahoma" pitchFamily="34" charset="0"/>
                    <a:cs typeface="Tahoma" pitchFamily="34" charset="0"/>
                  </a:rPr>
                  <a:t>ejemplo de una expresión algebraica en términos de </a:t>
                </a:r>
                <a14:m>
                  <m:oMath xmlns:m="http://schemas.openxmlformats.org/officeDocument/2006/math">
                    <m:r>
                      <a:rPr lang="es-CO" sz="2000" i="1" dirty="0" smtClean="0">
                        <a:latin typeface="Cambria Math"/>
                        <a:ea typeface="Tahoma" pitchFamily="34" charset="0"/>
                        <a:cs typeface="Tahoma" pitchFamily="34" charset="0"/>
                      </a:rPr>
                      <m:t>𝑎</m:t>
                    </m:r>
                  </m:oMath>
                </a14:m>
                <a:r>
                  <a:rPr lang="es-CO" sz="2000" dirty="0">
                    <a:latin typeface="Tahoma" pitchFamily="34" charset="0"/>
                    <a:ea typeface="Tahoma" pitchFamily="34" charset="0"/>
                    <a:cs typeface="Tahoma" pitchFamily="34" charset="0"/>
                  </a:rPr>
                  <a:t>, </a:t>
                </a:r>
                <a14:m>
                  <m:oMath xmlns:m="http://schemas.openxmlformats.org/officeDocument/2006/math">
                    <m:r>
                      <a:rPr lang="es-CO" sz="2000" i="1" dirty="0" smtClean="0">
                        <a:latin typeface="Cambria Math"/>
                        <a:ea typeface="Tahoma" pitchFamily="34" charset="0"/>
                        <a:cs typeface="Tahoma" pitchFamily="34" charset="0"/>
                      </a:rPr>
                      <m:t>𝑏</m:t>
                    </m:r>
                  </m:oMath>
                </a14:m>
                <a:r>
                  <a:rPr lang="es-CO" sz="2000" dirty="0">
                    <a:latin typeface="Tahoma" pitchFamily="34" charset="0"/>
                    <a:ea typeface="Tahoma" pitchFamily="34" charset="0"/>
                    <a:cs typeface="Tahoma" pitchFamily="34" charset="0"/>
                  </a:rPr>
                  <a:t> y </a:t>
                </a:r>
                <a14:m>
                  <m:oMath xmlns:m="http://schemas.openxmlformats.org/officeDocument/2006/math">
                    <m:r>
                      <a:rPr lang="es-CO" sz="2000" i="1" dirty="0" smtClean="0">
                        <a:latin typeface="Cambria Math"/>
                        <a:ea typeface="Tahoma" pitchFamily="34" charset="0"/>
                        <a:cs typeface="Tahoma" pitchFamily="34" charset="0"/>
                      </a:rPr>
                      <m:t>𝑐</m:t>
                    </m:r>
                  </m:oMath>
                </a14:m>
                <a:r>
                  <a:rPr lang="es-CO" sz="2000" dirty="0">
                    <a:latin typeface="Tahoma" pitchFamily="34" charset="0"/>
                    <a:ea typeface="Tahoma" pitchFamily="34" charset="0"/>
                    <a:cs typeface="Tahoma" pitchFamily="34" charset="0"/>
                  </a:rPr>
                  <a:t> es </a:t>
                </a:r>
                <a14:m>
                  <m:oMath xmlns:m="http://schemas.openxmlformats.org/officeDocument/2006/math">
                    <m:r>
                      <a:rPr lang="es-CO" sz="2000" b="0" i="0" dirty="0" smtClean="0">
                        <a:latin typeface="Cambria Math"/>
                        <a:ea typeface="Tahoma" pitchFamily="34" charset="0"/>
                        <a:cs typeface="Tahoma" pitchFamily="34" charset="0"/>
                      </a:rPr>
                      <m:t>2</m:t>
                    </m:r>
                    <m:r>
                      <a:rPr lang="es-CO" sz="2000" i="1" dirty="0" smtClean="0">
                        <a:latin typeface="Cambria Math"/>
                        <a:ea typeface="Tahoma" pitchFamily="34" charset="0"/>
                        <a:cs typeface="Tahoma" pitchFamily="34" charset="0"/>
                      </a:rPr>
                      <m:t>𝑎𝑏</m:t>
                    </m:r>
                    <m:r>
                      <a:rPr lang="es-CO" sz="2000" i="1" dirty="0">
                        <a:latin typeface="Cambria Math"/>
                        <a:ea typeface="Tahoma" pitchFamily="34" charset="0"/>
                        <a:cs typeface="Tahoma" pitchFamily="34" charset="0"/>
                      </a:rPr>
                      <m:t> + </m:t>
                    </m:r>
                    <m:r>
                      <a:rPr lang="es-CO" sz="2000" i="1" dirty="0" err="1">
                        <a:latin typeface="Cambria Math"/>
                        <a:ea typeface="Tahoma" pitchFamily="34" charset="0"/>
                        <a:cs typeface="Tahoma" pitchFamily="34" charset="0"/>
                      </a:rPr>
                      <m:t>2</m:t>
                    </m:r>
                    <m:r>
                      <a:rPr lang="es-CO" sz="2000" i="1" dirty="0" err="1">
                        <a:latin typeface="Cambria Math"/>
                        <a:ea typeface="Tahoma" pitchFamily="34" charset="0"/>
                        <a:cs typeface="Tahoma" pitchFamily="34" charset="0"/>
                      </a:rPr>
                      <m:t>𝑎𝑐</m:t>
                    </m:r>
                    <m:r>
                      <a:rPr lang="es-CO" sz="2000" i="1" dirty="0">
                        <a:latin typeface="Cambria Math"/>
                        <a:ea typeface="Tahoma" pitchFamily="34" charset="0"/>
                        <a:cs typeface="Tahoma" pitchFamily="34" charset="0"/>
                      </a:rPr>
                      <m:t> + </m:t>
                    </m:r>
                    <m:r>
                      <a:rPr lang="es-CO" sz="2000" i="1" dirty="0" err="1">
                        <a:latin typeface="Cambria Math"/>
                        <a:ea typeface="Tahoma" pitchFamily="34" charset="0"/>
                        <a:cs typeface="Tahoma" pitchFamily="34" charset="0"/>
                      </a:rPr>
                      <m:t>2</m:t>
                    </m:r>
                    <m:r>
                      <a:rPr lang="es-CO" sz="2000" i="1" dirty="0" err="1">
                        <a:latin typeface="Cambria Math"/>
                        <a:ea typeface="Tahoma" pitchFamily="34" charset="0"/>
                        <a:cs typeface="Tahoma" pitchFamily="34" charset="0"/>
                      </a:rPr>
                      <m:t>𝑏𝑐</m:t>
                    </m:r>
                  </m:oMath>
                </a14:m>
                <a:r>
                  <a:rPr lang="es-CO" sz="2000" dirty="0">
                    <a:latin typeface="Tahoma" pitchFamily="34" charset="0"/>
                    <a:ea typeface="Tahoma" pitchFamily="34" charset="0"/>
                    <a:cs typeface="Tahoma" pitchFamily="34" charset="0"/>
                  </a:rPr>
                  <a:t>.</a:t>
                </a:r>
              </a:p>
              <a:p>
                <a:pPr marL="444500" indent="-444500" algn="just">
                  <a:lnSpc>
                    <a:spcPct val="130000"/>
                  </a:lnSpc>
                  <a:spcBef>
                    <a:spcPts val="0"/>
                  </a:spcBef>
                  <a:buNone/>
                </a:pPr>
                <a:r>
                  <a:rPr lang="es-CO" sz="1000" dirty="0" smtClean="0">
                    <a:latin typeface="Tahoma" pitchFamily="34" charset="0"/>
                    <a:ea typeface="Tahoma" pitchFamily="34" charset="0"/>
                    <a:cs typeface="Tahoma" pitchFamily="34" charset="0"/>
                  </a:rPr>
                  <a:t>	</a:t>
                </a:r>
              </a:p>
              <a:p>
                <a:pPr marL="444500" indent="-444500" algn="just">
                  <a:lnSpc>
                    <a:spcPct val="130000"/>
                  </a:lnSpc>
                  <a:spcBef>
                    <a:spcPts val="0"/>
                  </a:spcBef>
                  <a:buNone/>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Si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a:latin typeface="Tahoma" pitchFamily="34" charset="0"/>
                    <a:ea typeface="Tahoma" pitchFamily="34" charset="0"/>
                    <a:cs typeface="Tahoma" pitchFamily="34" charset="0"/>
                  </a:rPr>
                  <a:t> representa una centena, </a:t>
                </a:r>
                <a14:m>
                  <m:oMath xmlns:m="http://schemas.openxmlformats.org/officeDocument/2006/math">
                    <m:r>
                      <a:rPr lang="es-CO" sz="2000" i="1" dirty="0" smtClean="0">
                        <a:latin typeface="Cambria Math"/>
                        <a:ea typeface="Tahoma" pitchFamily="34" charset="0"/>
                        <a:cs typeface="Tahoma" pitchFamily="34" charset="0"/>
                      </a:rPr>
                      <m:t>𝑧</m:t>
                    </m:r>
                  </m:oMath>
                </a14:m>
                <a:r>
                  <a:rPr lang="es-CO" sz="2000" dirty="0">
                    <a:latin typeface="Tahoma" pitchFamily="34" charset="0"/>
                    <a:ea typeface="Tahoma" pitchFamily="34" charset="0"/>
                    <a:cs typeface="Tahoma" pitchFamily="34" charset="0"/>
                  </a:rPr>
                  <a:t> una decena y </a:t>
                </a:r>
                <a14:m>
                  <m:oMath xmlns:m="http://schemas.openxmlformats.org/officeDocument/2006/math">
                    <m:r>
                      <a:rPr lang="es-CO" sz="2000" i="1" dirty="0" smtClean="0">
                        <a:latin typeface="Cambria Math"/>
                        <a:ea typeface="Tahoma" pitchFamily="34" charset="0"/>
                        <a:cs typeface="Tahoma" pitchFamily="34" charset="0"/>
                      </a:rPr>
                      <m:t>𝑤</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una unidad, escriba una expresión algebraica, en términos de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a:latin typeface="Tahoma" pitchFamily="34" charset="0"/>
                    <a:ea typeface="Tahoma" pitchFamily="34" charset="0"/>
                    <a:cs typeface="Tahoma" pitchFamily="34" charset="0"/>
                  </a:rPr>
                  <a:t>, </a:t>
                </a:r>
                <a14:m>
                  <m:oMath xmlns:m="http://schemas.openxmlformats.org/officeDocument/2006/math">
                    <m:r>
                      <a:rPr lang="es-CO" sz="2000" i="1" dirty="0" smtClean="0">
                        <a:latin typeface="Cambria Math"/>
                        <a:ea typeface="Tahoma" pitchFamily="34" charset="0"/>
                        <a:cs typeface="Tahoma" pitchFamily="34" charset="0"/>
                      </a:rPr>
                      <m:t>𝑤</m:t>
                    </m:r>
                  </m:oMath>
                </a14:m>
                <a:r>
                  <a:rPr lang="es-CO" sz="2000" dirty="0">
                    <a:latin typeface="Tahoma" pitchFamily="34" charset="0"/>
                    <a:ea typeface="Tahoma" pitchFamily="34" charset="0"/>
                    <a:cs typeface="Tahoma" pitchFamily="34" charset="0"/>
                  </a:rPr>
                  <a:t> y </a:t>
                </a:r>
                <a14:m>
                  <m:oMath xmlns:m="http://schemas.openxmlformats.org/officeDocument/2006/math">
                    <m:r>
                      <a:rPr lang="es-CO" sz="2000" i="1" dirty="0" smtClean="0">
                        <a:latin typeface="Cambria Math"/>
                        <a:ea typeface="Tahoma" pitchFamily="34" charset="0"/>
                        <a:cs typeface="Tahoma" pitchFamily="34" charset="0"/>
                      </a:rPr>
                      <m:t>𝑧</m:t>
                    </m:r>
                  </m:oMath>
                </a14:m>
                <a:r>
                  <a:rPr lang="es-CO" sz="2000" dirty="0">
                    <a:latin typeface="Tahoma" pitchFamily="34" charset="0"/>
                    <a:ea typeface="Tahoma" pitchFamily="34" charset="0"/>
                    <a:cs typeface="Tahoma" pitchFamily="34" charset="0"/>
                  </a:rPr>
                  <a:t>, que represente el número 302</a:t>
                </a:r>
                <a:r>
                  <a:rPr lang="es-CO" sz="2000" dirty="0" smtClean="0">
                    <a:latin typeface="Tahoma" pitchFamily="34" charset="0"/>
                    <a:ea typeface="Tahoma" pitchFamily="34" charset="0"/>
                    <a:cs typeface="Tahoma" pitchFamily="34" charset="0"/>
                  </a:rPr>
                  <a:t>.</a:t>
                </a:r>
              </a:p>
              <a:p>
                <a:pPr marL="444500" indent="-444500" algn="just">
                  <a:lnSpc>
                    <a:spcPct val="130000"/>
                  </a:lnSpc>
                  <a:spcBef>
                    <a:spcPts val="0"/>
                  </a:spcBef>
                  <a:buNone/>
                </a:pPr>
                <a:endParaRPr lang="es-CO" sz="2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b="1" dirty="0">
                    <a:latin typeface="Tahoma" pitchFamily="34" charset="0"/>
                    <a:ea typeface="Tahoma" pitchFamily="34" charset="0"/>
                    <a:cs typeface="Tahoma" pitchFamily="34" charset="0"/>
                  </a:rPr>
                  <a:t>28.</a:t>
                </a:r>
                <a:r>
                  <a:rPr lang="es-CO" sz="2000" dirty="0">
                    <a:latin typeface="Tahoma" pitchFamily="34" charset="0"/>
                    <a:ea typeface="Tahoma" pitchFamily="34" charset="0"/>
                    <a:cs typeface="Tahoma" pitchFamily="34" charset="0"/>
                  </a:rPr>
                  <a:t>	Un tanque contiene un volumen </a:t>
                </a:r>
                <a14:m>
                  <m:oMath xmlns:m="http://schemas.openxmlformats.org/officeDocument/2006/math">
                    <m:r>
                      <a:rPr lang="es-CO" sz="2000" b="0" i="1" dirty="0" smtClean="0">
                        <a:latin typeface="Cambria Math"/>
                        <a:ea typeface="Tahoma" pitchFamily="34" charset="0"/>
                        <a:cs typeface="Tahoma" pitchFamily="34" charset="0"/>
                      </a:rPr>
                      <m:t>𝑉</m:t>
                    </m:r>
                  </m:oMath>
                </a14:m>
                <a:r>
                  <a:rPr lang="es-CO" sz="2000" dirty="0" smtClean="0">
                    <a:latin typeface="Tahoma" pitchFamily="34" charset="0"/>
                    <a:ea typeface="Tahoma" pitchFamily="34" charset="0"/>
                    <a:cs typeface="Tahoma" pitchFamily="34" charset="0"/>
                  </a:rPr>
                  <a:t> de </a:t>
                </a:r>
                <a:r>
                  <a:rPr lang="es-CO" sz="2000" dirty="0">
                    <a:latin typeface="Tahoma" pitchFamily="34" charset="0"/>
                    <a:ea typeface="Tahoma" pitchFamily="34" charset="0"/>
                    <a:cs typeface="Tahoma" pitchFamily="34" charset="0"/>
                  </a:rPr>
                  <a:t>agua. Si una persona saca la mitad de este contenido y, </a:t>
                </a:r>
                <a:r>
                  <a:rPr lang="es-CO" sz="2000" dirty="0" smtClean="0">
                    <a:latin typeface="Tahoma" pitchFamily="34" charset="0"/>
                    <a:ea typeface="Tahoma" pitchFamily="34" charset="0"/>
                    <a:cs typeface="Tahoma" pitchFamily="34" charset="0"/>
                  </a:rPr>
                  <a:t>luego</a:t>
                </a:r>
                <a:r>
                  <a:rPr lang="es-CO" sz="2000" dirty="0">
                    <a:latin typeface="Tahoma" pitchFamily="34" charset="0"/>
                    <a:ea typeface="Tahoma" pitchFamily="34" charset="0"/>
                    <a:cs typeface="Tahoma" pitchFamily="34" charset="0"/>
                  </a:rPr>
                  <a:t>, otra persona saca la mitad de lo que quedaba, ¿qué cantidad de agua hay ahora en el tanque?</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92696"/>
                <a:ext cx="8229600" cy="5544616"/>
              </a:xfrm>
              <a:blipFill rotWithShape="1">
                <a:blip r:embed="rId2"/>
                <a:stretch>
                  <a:fillRect l="-741" r="-741"/>
                </a:stretch>
              </a:blipFill>
            </p:spPr>
            <p:txBody>
              <a:bodyPr/>
              <a:lstStyle/>
              <a:p>
                <a:r>
                  <a:rPr lang="es-CO">
                    <a:noFill/>
                  </a:rPr>
                  <a:t> </a:t>
                </a:r>
              </a:p>
            </p:txBody>
          </p:sp>
        </mc:Fallback>
      </mc:AlternateContent>
    </p:spTree>
    <p:extLst>
      <p:ext uri="{BB962C8B-B14F-4D97-AF65-F5344CB8AC3E}">
        <p14:creationId xmlns:p14="http://schemas.microsoft.com/office/powerpoint/2010/main" val="41283122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331640" y="5718855"/>
            <a:ext cx="6400800" cy="950505"/>
          </a:xfrm>
        </p:spPr>
        <p:txBody>
          <a:bodyPr>
            <a:normAutofit fontScale="92500"/>
          </a:bodyPr>
          <a:lstStyle/>
          <a:p>
            <a:pPr marL="0" indent="0" algn="ctr">
              <a:buNone/>
            </a:pPr>
            <a:r>
              <a:rPr lang="es-CO" sz="5400" b="1" dirty="0" smtClean="0">
                <a:ln w="18415" cmpd="sng">
                  <a:solidFill>
                    <a:srgbClr val="FFFFFF"/>
                  </a:solidFill>
                  <a:prstDash val="solid"/>
                </a:ln>
                <a:solidFill>
                  <a:srgbClr val="FFFFFF"/>
                </a:solidFill>
                <a:effectLst>
                  <a:glow rad="1270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SEGUNDA SESIÓN</a:t>
            </a:r>
            <a:endParaRPr lang="es-CO" sz="5400" b="1" dirty="0">
              <a:ln w="18415" cmpd="sng">
                <a:solidFill>
                  <a:srgbClr val="FFFFFF"/>
                </a:solidFill>
                <a:prstDash val="solid"/>
              </a:ln>
              <a:solidFill>
                <a:srgbClr val="FFFFFF"/>
              </a:solidFill>
              <a:effectLst>
                <a:glow rad="1270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988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836712"/>
                <a:ext cx="3250704" cy="5472608"/>
              </a:xfrm>
            </p:spPr>
            <p:txBody>
              <a:bodyPr>
                <a:noAutofit/>
              </a:bodyPr>
              <a:lstStyle/>
              <a:p>
                <a:pPr marL="444500" indent="-444500" algn="just">
                  <a:spcBef>
                    <a:spcPts val="0"/>
                  </a:spcBef>
                  <a:buNone/>
                </a:pPr>
                <a:r>
                  <a:rPr lang="es-CO" sz="2000" b="1" dirty="0" smtClean="0">
                    <a:latin typeface="Tahoma" pitchFamily="34" charset="0"/>
                    <a:ea typeface="Tahoma" pitchFamily="34" charset="0"/>
                    <a:cs typeface="Tahoma" pitchFamily="34" charset="0"/>
                  </a:rPr>
                  <a:t>29. </a:t>
                </a:r>
                <a:r>
                  <a:rPr lang="es-CO" sz="2000" dirty="0" smtClean="0">
                    <a:latin typeface="Tahoma" pitchFamily="34" charset="0"/>
                    <a:ea typeface="Tahoma" pitchFamily="34" charset="0"/>
                    <a:cs typeface="Tahoma" pitchFamily="34" charset="0"/>
                  </a:rPr>
                  <a:t>Se quiere calcular la distancia entre dos puntos, </a:t>
                </a:r>
                <a14:m>
                  <m:oMath xmlns:m="http://schemas.openxmlformats.org/officeDocument/2006/math">
                    <m:r>
                      <a:rPr lang="es-CO" sz="2000" i="1" dirty="0" smtClean="0">
                        <a:latin typeface="Cambria Math"/>
                        <a:ea typeface="Tahoma" pitchFamily="34" charset="0"/>
                        <a:cs typeface="Tahoma" pitchFamily="34" charset="0"/>
                      </a:rPr>
                      <m:t>𝑃</m:t>
                    </m:r>
                  </m:oMath>
                </a14:m>
                <a:r>
                  <a:rPr lang="es-CO" sz="2000" dirty="0" smtClean="0">
                    <a:latin typeface="Tahoma" pitchFamily="34" charset="0"/>
                    <a:ea typeface="Tahoma" pitchFamily="34" charset="0"/>
                    <a:cs typeface="Tahoma" pitchFamily="34" charset="0"/>
                  </a:rPr>
                  <a:t> y </a:t>
                </a:r>
                <a14:m>
                  <m:oMath xmlns:m="http://schemas.openxmlformats.org/officeDocument/2006/math">
                    <m:r>
                      <a:rPr lang="es-CO" sz="2000" i="1" dirty="0" smtClean="0">
                        <a:latin typeface="Cambria Math"/>
                        <a:ea typeface="Tahoma" pitchFamily="34" charset="0"/>
                        <a:cs typeface="Tahoma" pitchFamily="34" charset="0"/>
                      </a:rPr>
                      <m:t>𝑄</m:t>
                    </m:r>
                  </m:oMath>
                </a14:m>
                <a:r>
                  <a:rPr lang="es-CO" sz="2000" dirty="0">
                    <a:latin typeface="Tahoma" pitchFamily="34" charset="0"/>
                    <a:ea typeface="Tahoma" pitchFamily="34" charset="0"/>
                    <a:cs typeface="Tahoma" pitchFamily="34" charset="0"/>
                  </a:rPr>
                  <a:t>, pero hay un muro entre ellos. Con una cinta métrica, se </a:t>
                </a:r>
                <a:r>
                  <a:rPr lang="es-CO" sz="2000" dirty="0" smtClean="0">
                    <a:latin typeface="Tahoma" pitchFamily="34" charset="0"/>
                    <a:ea typeface="Tahoma" pitchFamily="34" charset="0"/>
                    <a:cs typeface="Tahoma" pitchFamily="34" charset="0"/>
                  </a:rPr>
                  <a:t>comprueba </a:t>
                </a:r>
                <a:r>
                  <a:rPr lang="es-CO" sz="2000" dirty="0">
                    <a:latin typeface="Tahoma" pitchFamily="34" charset="0"/>
                    <a:ea typeface="Tahoma" pitchFamily="34" charset="0"/>
                    <a:cs typeface="Tahoma" pitchFamily="34" charset="0"/>
                  </a:rPr>
                  <a:t>que la distancia de </a:t>
                </a:r>
                <a14:m>
                  <m:oMath xmlns:m="http://schemas.openxmlformats.org/officeDocument/2006/math">
                    <m:r>
                      <a:rPr lang="es-CO" sz="2000" i="1" dirty="0" smtClean="0">
                        <a:latin typeface="Cambria Math"/>
                        <a:ea typeface="Tahoma" pitchFamily="34" charset="0"/>
                        <a:cs typeface="Tahoma" pitchFamily="34" charset="0"/>
                      </a:rPr>
                      <m:t>𝑃</m:t>
                    </m:r>
                  </m:oMath>
                </a14:m>
                <a:r>
                  <a:rPr lang="es-CO" sz="2000" dirty="0">
                    <a:latin typeface="Tahoma" pitchFamily="34" charset="0"/>
                    <a:ea typeface="Tahoma" pitchFamily="34" charset="0"/>
                    <a:cs typeface="Tahoma" pitchFamily="34" charset="0"/>
                  </a:rPr>
                  <a:t> a cierto punto </a:t>
                </a:r>
                <a14:m>
                  <m:oMath xmlns:m="http://schemas.openxmlformats.org/officeDocument/2006/math">
                    <m:r>
                      <a:rPr lang="es-CO" sz="2000" i="1" dirty="0" smtClean="0">
                        <a:latin typeface="Cambria Math"/>
                        <a:ea typeface="Tahoma" pitchFamily="34" charset="0"/>
                        <a:cs typeface="Tahoma" pitchFamily="34" charset="0"/>
                      </a:rPr>
                      <m:t>𝑅</m:t>
                    </m:r>
                  </m:oMath>
                </a14:m>
                <a:r>
                  <a:rPr lang="es-CO" sz="2000" dirty="0">
                    <a:latin typeface="Tahoma" pitchFamily="34" charset="0"/>
                    <a:ea typeface="Tahoma" pitchFamily="34" charset="0"/>
                    <a:cs typeface="Tahoma" pitchFamily="34" charset="0"/>
                  </a:rPr>
                  <a:t> es 12 m y la distancia de </a:t>
                </a:r>
                <a14:m>
                  <m:oMath xmlns:m="http://schemas.openxmlformats.org/officeDocument/2006/math">
                    <m:r>
                      <a:rPr lang="es-CO" sz="2000" i="1" dirty="0" smtClean="0">
                        <a:latin typeface="Cambria Math"/>
                        <a:ea typeface="Tahoma" pitchFamily="34" charset="0"/>
                        <a:cs typeface="Tahoma" pitchFamily="34" charset="0"/>
                      </a:rPr>
                      <m:t>𝑄</m:t>
                    </m:r>
                  </m:oMath>
                </a14:m>
                <a:r>
                  <a:rPr lang="es-CO" sz="2000" dirty="0">
                    <a:latin typeface="Tahoma" pitchFamily="34" charset="0"/>
                    <a:ea typeface="Tahoma" pitchFamily="34" charset="0"/>
                    <a:cs typeface="Tahoma" pitchFamily="34" charset="0"/>
                  </a:rPr>
                  <a:t> a </a:t>
                </a:r>
                <a14:m>
                  <m:oMath xmlns:m="http://schemas.openxmlformats.org/officeDocument/2006/math">
                    <m:r>
                      <a:rPr lang="es-CO" sz="2000" i="1" dirty="0" smtClean="0">
                        <a:latin typeface="Cambria Math"/>
                        <a:ea typeface="Tahoma" pitchFamily="34" charset="0"/>
                        <a:cs typeface="Tahoma" pitchFamily="34" charset="0"/>
                      </a:rPr>
                      <m:t>𝑅</m:t>
                    </m:r>
                  </m:oMath>
                </a14:m>
                <a:r>
                  <a:rPr lang="es-CO" sz="2000" dirty="0">
                    <a:latin typeface="Tahoma" pitchFamily="34" charset="0"/>
                    <a:ea typeface="Tahoma" pitchFamily="34" charset="0"/>
                    <a:cs typeface="Tahoma" pitchFamily="34" charset="0"/>
                  </a:rPr>
                  <a:t> es 15 m. También se sabe que el ángulo formado por los segmentos </a:t>
                </a:r>
                <a14:m>
                  <m:oMath xmlns:m="http://schemas.openxmlformats.org/officeDocument/2006/math">
                    <m:r>
                      <a:rPr lang="es-CO" sz="2000" i="1" dirty="0" smtClean="0">
                        <a:latin typeface="Cambria Math"/>
                        <a:ea typeface="Tahoma" pitchFamily="34" charset="0"/>
                        <a:cs typeface="Tahoma" pitchFamily="34" charset="0"/>
                      </a:rPr>
                      <m:t>𝑃𝑅</m:t>
                    </m:r>
                    <m:r>
                      <a:rPr lang="es-CO" sz="2000" i="1" dirty="0" smtClean="0">
                        <a:latin typeface="Cambria Math"/>
                        <a:ea typeface="Tahoma" pitchFamily="34" charset="0"/>
                        <a:cs typeface="Tahoma" pitchFamily="34" charset="0"/>
                      </a:rPr>
                      <m:t> </m:t>
                    </m:r>
                  </m:oMath>
                </a14:m>
                <a:r>
                  <a:rPr lang="es-CO" sz="2000" dirty="0">
                    <a:latin typeface="Tahoma" pitchFamily="34" charset="0"/>
                    <a:ea typeface="Tahoma" pitchFamily="34" charset="0"/>
                    <a:cs typeface="Tahoma" pitchFamily="34" charset="0"/>
                  </a:rPr>
                  <a:t>y </a:t>
                </a:r>
                <a14:m>
                  <m:oMath xmlns:m="http://schemas.openxmlformats.org/officeDocument/2006/math">
                    <m:r>
                      <a:rPr lang="es-CO" sz="2000" i="1" dirty="0" smtClean="0">
                        <a:latin typeface="Cambria Math"/>
                        <a:ea typeface="Tahoma" pitchFamily="34" charset="0"/>
                        <a:cs typeface="Tahoma" pitchFamily="34" charset="0"/>
                      </a:rPr>
                      <m:t>𝑄𝑅</m:t>
                    </m:r>
                    <m:r>
                      <a:rPr lang="es-CO" sz="2000" i="1" dirty="0">
                        <a:latin typeface="Cambria Math"/>
                        <a:ea typeface="Tahoma" pitchFamily="34" charset="0"/>
                        <a:cs typeface="Tahoma" pitchFamily="34" charset="0"/>
                      </a:rPr>
                      <m:t> </m:t>
                    </m:r>
                  </m:oMath>
                </a14:m>
                <a:r>
                  <a:rPr lang="es-CO" sz="2000" dirty="0">
                    <a:latin typeface="Tahoma" pitchFamily="34" charset="0"/>
                    <a:ea typeface="Tahoma" pitchFamily="34" charset="0"/>
                    <a:cs typeface="Tahoma" pitchFamily="34" charset="0"/>
                  </a:rPr>
                  <a:t>es 60°. ¿Cuál de las siguientes expresiones </a:t>
                </a:r>
                <a:r>
                  <a:rPr lang="es-CO" sz="2000" dirty="0" smtClean="0">
                    <a:latin typeface="Tahoma" pitchFamily="34" charset="0"/>
                    <a:ea typeface="Tahoma" pitchFamily="34" charset="0"/>
                    <a:cs typeface="Tahoma" pitchFamily="34" charset="0"/>
                  </a:rPr>
                  <a:t>corresponde </a:t>
                </a:r>
                <a:r>
                  <a:rPr lang="es-CO" sz="2000" dirty="0">
                    <a:latin typeface="Tahoma" pitchFamily="34" charset="0"/>
                    <a:ea typeface="Tahoma" pitchFamily="34" charset="0"/>
                    <a:cs typeface="Tahoma" pitchFamily="34" charset="0"/>
                  </a:rPr>
                  <a:t>a la distancia entre </a:t>
                </a:r>
                <a14:m>
                  <m:oMath xmlns:m="http://schemas.openxmlformats.org/officeDocument/2006/math">
                    <m:r>
                      <a:rPr lang="es-CO" sz="2000" i="1" dirty="0" smtClean="0">
                        <a:latin typeface="Cambria Math"/>
                        <a:ea typeface="Tahoma" pitchFamily="34" charset="0"/>
                        <a:cs typeface="Tahoma" pitchFamily="34" charset="0"/>
                      </a:rPr>
                      <m:t>𝑃</m:t>
                    </m:r>
                  </m:oMath>
                </a14:m>
                <a:r>
                  <a:rPr lang="es-CO" sz="2000" dirty="0">
                    <a:latin typeface="Tahoma" pitchFamily="34" charset="0"/>
                    <a:ea typeface="Tahoma" pitchFamily="34" charset="0"/>
                    <a:cs typeface="Tahoma" pitchFamily="34" charset="0"/>
                  </a:rPr>
                  <a:t> y </a:t>
                </a:r>
                <a14:m>
                  <m:oMath xmlns:m="http://schemas.openxmlformats.org/officeDocument/2006/math">
                    <m:r>
                      <a:rPr lang="es-CO" sz="2000" i="1" dirty="0" smtClean="0">
                        <a:latin typeface="Cambria Math"/>
                        <a:ea typeface="Tahoma" pitchFamily="34" charset="0"/>
                        <a:cs typeface="Tahoma" pitchFamily="34" charset="0"/>
                      </a:rPr>
                      <m:t>𝑄</m:t>
                    </m:r>
                  </m:oMath>
                </a14:m>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836712"/>
                <a:ext cx="3250704" cy="5472608"/>
              </a:xfrm>
              <a:blipFill rotWithShape="1">
                <a:blip r:embed="rId2"/>
                <a:stretch>
                  <a:fillRect l="-1876" t="-557" r="-1876"/>
                </a:stretch>
              </a:blipFill>
            </p:spPr>
            <p:txBody>
              <a:bodyPr/>
              <a:lstStyle/>
              <a:p>
                <a:r>
                  <a:rPr lang="es-CO">
                    <a:noFill/>
                  </a:rPr>
                  <a:t> </a:t>
                </a:r>
              </a:p>
            </p:txBody>
          </p:sp>
        </mc:Fallback>
      </mc:AlternateContent>
      <p:pic>
        <p:nvPicPr>
          <p:cNvPr id="4098" name="Picture 2" descr="D:\Mis Documentos\ANJUSO\TRABAJOS\NOLBERTO CHAZATAR\2015\ICFES 2015\SEGUNDA SESION\20150402085628889_0008a.jpg"/>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79912" y="750830"/>
            <a:ext cx="5209335" cy="30507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2 Marcador de contenido"/>
              <p:cNvSpPr txBox="1">
                <a:spLocks/>
              </p:cNvSpPr>
              <p:nvPr/>
            </p:nvSpPr>
            <p:spPr>
              <a:xfrm>
                <a:off x="4211960" y="4005064"/>
                <a:ext cx="4536504"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4500" indent="-444500" algn="just">
                  <a:spcBef>
                    <a:spcPts val="0"/>
                  </a:spcBef>
                  <a:buNone/>
                </a:pPr>
                <a:r>
                  <a:rPr lang="es-CO" sz="2000" dirty="0" smtClean="0">
                    <a:latin typeface="Tahoma" pitchFamily="34" charset="0"/>
                    <a:ea typeface="Tahoma" pitchFamily="34" charset="0"/>
                    <a:cs typeface="Tahoma" pitchFamily="34" charset="0"/>
                  </a:rPr>
                  <a:t>A. </a:t>
                </a:r>
                <a14:m>
                  <m:oMath xmlns:m="http://schemas.openxmlformats.org/officeDocument/2006/math">
                    <m:f>
                      <m:fPr>
                        <m:ctrlPr>
                          <a:rPr lang="es-CO" sz="2800" i="1" smtClean="0">
                            <a:latin typeface="Cambria Math"/>
                            <a:ea typeface="Tahoma" pitchFamily="34" charset="0"/>
                            <a:cs typeface="Tahoma" pitchFamily="34" charset="0"/>
                          </a:rPr>
                        </m:ctrlPr>
                      </m:fPr>
                      <m:num>
                        <m:r>
                          <a:rPr lang="es-CO" sz="2800" b="0" i="1" smtClean="0">
                            <a:latin typeface="Cambria Math"/>
                            <a:ea typeface="Tahoma" pitchFamily="34" charset="0"/>
                            <a:cs typeface="Tahoma" pitchFamily="34" charset="0"/>
                          </a:rPr>
                          <m:t>15</m:t>
                        </m:r>
                        <m:rad>
                          <m:radPr>
                            <m:degHide m:val="on"/>
                            <m:ctrlPr>
                              <a:rPr lang="es-CO" sz="2800" b="0" i="1" smtClean="0">
                                <a:latin typeface="Cambria Math"/>
                                <a:ea typeface="Tahoma" pitchFamily="34" charset="0"/>
                                <a:cs typeface="Tahoma" pitchFamily="34" charset="0"/>
                              </a:rPr>
                            </m:ctrlPr>
                          </m:radPr>
                          <m:deg/>
                          <m:e>
                            <m:r>
                              <a:rPr lang="es-CO" sz="2800" b="0" i="1" smtClean="0">
                                <a:latin typeface="Cambria Math"/>
                                <a:ea typeface="Tahoma" pitchFamily="34" charset="0"/>
                                <a:cs typeface="Tahoma" pitchFamily="34" charset="0"/>
                              </a:rPr>
                              <m:t>3</m:t>
                            </m:r>
                          </m:e>
                        </m:rad>
                      </m:num>
                      <m:den>
                        <m:r>
                          <a:rPr lang="es-CO" sz="2800" b="0" i="1" smtClean="0">
                            <a:latin typeface="Cambria Math"/>
                            <a:ea typeface="Tahoma" pitchFamily="34" charset="0"/>
                            <a:cs typeface="Tahoma" pitchFamily="34" charset="0"/>
                          </a:rPr>
                          <m:t>2</m:t>
                        </m:r>
                      </m:den>
                    </m:f>
                  </m:oMath>
                </a14:m>
                <a:r>
                  <a:rPr lang="es-CO" sz="2000" dirty="0" smtClean="0">
                    <a:latin typeface="Tahoma" pitchFamily="34" charset="0"/>
                    <a:ea typeface="Tahoma" pitchFamily="34" charset="0"/>
                    <a:cs typeface="Tahoma" pitchFamily="34" charset="0"/>
                  </a:rPr>
                  <a:t>	</a:t>
                </a:r>
                <a:r>
                  <a:rPr lang="es-CO" sz="18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C.</a:t>
                </a:r>
                <a:r>
                  <a:rPr lang="es-CO" sz="1800" dirty="0" smtClean="0">
                    <a:latin typeface="Tahoma" pitchFamily="34" charset="0"/>
                    <a:ea typeface="Tahoma" pitchFamily="34" charset="0"/>
                    <a:cs typeface="Tahoma" pitchFamily="34" charset="0"/>
                  </a:rPr>
                  <a:t> </a:t>
                </a:r>
                <a14:m>
                  <m:oMath xmlns:m="http://schemas.openxmlformats.org/officeDocument/2006/math">
                    <m:rad>
                      <m:radPr>
                        <m:degHide m:val="on"/>
                        <m:ctrlPr>
                          <a:rPr lang="es-CO" sz="2400" i="1">
                            <a:latin typeface="Cambria Math"/>
                            <a:ea typeface="Tahoma" pitchFamily="34" charset="0"/>
                            <a:cs typeface="Tahoma" pitchFamily="34" charset="0"/>
                          </a:rPr>
                        </m:ctrlPr>
                      </m:radPr>
                      <m:deg/>
                      <m:e>
                        <m:r>
                          <a:rPr lang="es-CO" sz="2400" b="0" i="1" smtClean="0">
                            <a:latin typeface="Cambria Math"/>
                            <a:ea typeface="Tahoma" pitchFamily="34" charset="0"/>
                            <a:cs typeface="Tahoma" pitchFamily="34" charset="0"/>
                          </a:rPr>
                          <m:t>189</m:t>
                        </m:r>
                      </m:e>
                    </m:rad>
                  </m:oMath>
                </a14:m>
                <a:endParaRPr lang="es-CO" sz="2400" dirty="0" smtClean="0">
                  <a:latin typeface="Tahoma" pitchFamily="34" charset="0"/>
                  <a:ea typeface="Tahoma" pitchFamily="34" charset="0"/>
                  <a:cs typeface="Tahoma" pitchFamily="34" charset="0"/>
                </a:endParaRPr>
              </a:p>
              <a:p>
                <a:pPr marL="444500" indent="-444500" algn="just">
                  <a:spcBef>
                    <a:spcPts val="0"/>
                  </a:spcBef>
                  <a:buFont typeface="Arial" pitchFamily="34" charset="0"/>
                  <a:buNone/>
                </a:pPr>
                <a:endParaRPr lang="es-CO" sz="2000" dirty="0" smtClean="0">
                  <a:latin typeface="Tahoma" pitchFamily="34" charset="0"/>
                  <a:ea typeface="Tahoma" pitchFamily="34" charset="0"/>
                  <a:cs typeface="Tahoma" pitchFamily="34" charset="0"/>
                </a:endParaRPr>
              </a:p>
              <a:p>
                <a:pPr marL="444500" indent="-444500" algn="just">
                  <a:spcBef>
                    <a:spcPts val="0"/>
                  </a:spcBef>
                  <a:buFont typeface="Arial" pitchFamily="34" charset="0"/>
                  <a:buNone/>
                </a:pPr>
                <a:endParaRPr lang="es-CO" sz="2000" dirty="0">
                  <a:latin typeface="Tahoma" pitchFamily="34" charset="0"/>
                  <a:ea typeface="Tahoma" pitchFamily="34" charset="0"/>
                  <a:cs typeface="Tahoma" pitchFamily="34" charset="0"/>
                </a:endParaRPr>
              </a:p>
              <a:p>
                <a:pPr marL="444500" indent="-444500" algn="just">
                  <a:spcBef>
                    <a:spcPts val="0"/>
                  </a:spcBef>
                  <a:buNone/>
                </a:pPr>
                <a:r>
                  <a:rPr lang="es-CO" sz="2000" dirty="0" smtClean="0">
                    <a:latin typeface="Tahoma" pitchFamily="34" charset="0"/>
                    <a:ea typeface="Tahoma" pitchFamily="34" charset="0"/>
                    <a:cs typeface="Tahoma" pitchFamily="34" charset="0"/>
                  </a:rPr>
                  <a:t>B. </a:t>
                </a:r>
                <a14:m>
                  <m:oMath xmlns:m="http://schemas.openxmlformats.org/officeDocument/2006/math">
                    <m:r>
                      <a:rPr lang="es-CO" sz="2400" b="0" i="1" smtClean="0">
                        <a:latin typeface="Cambria Math"/>
                        <a:ea typeface="Tahoma" pitchFamily="34" charset="0"/>
                        <a:cs typeface="Tahoma" pitchFamily="34" charset="0"/>
                      </a:rPr>
                      <m:t>6</m:t>
                    </m:r>
                    <m:rad>
                      <m:radPr>
                        <m:degHide m:val="on"/>
                        <m:ctrlPr>
                          <a:rPr lang="es-CO" sz="2400" i="1">
                            <a:latin typeface="Cambria Math"/>
                            <a:ea typeface="Tahoma" pitchFamily="34" charset="0"/>
                            <a:cs typeface="Tahoma" pitchFamily="34" charset="0"/>
                          </a:rPr>
                        </m:ctrlPr>
                      </m:radPr>
                      <m:deg/>
                      <m:e>
                        <m:r>
                          <a:rPr lang="es-CO" sz="2400" i="1">
                            <a:latin typeface="Cambria Math"/>
                            <a:ea typeface="Tahoma" pitchFamily="34" charset="0"/>
                            <a:cs typeface="Tahoma" pitchFamily="34" charset="0"/>
                          </a:rPr>
                          <m:t>3</m:t>
                        </m:r>
                      </m:e>
                    </m:rad>
                  </m:oMath>
                </a14:m>
                <a:r>
                  <a:rPr lang="es-CO" sz="28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D. </a:t>
                </a:r>
                <a14:m>
                  <m:oMath xmlns:m="http://schemas.openxmlformats.org/officeDocument/2006/math">
                    <m:rad>
                      <m:radPr>
                        <m:degHide m:val="on"/>
                        <m:ctrlPr>
                          <a:rPr lang="es-CO" sz="2400" i="1">
                            <a:latin typeface="Cambria Math"/>
                            <a:ea typeface="Tahoma" pitchFamily="34" charset="0"/>
                            <a:cs typeface="Tahoma" pitchFamily="34" charset="0"/>
                          </a:rPr>
                        </m:ctrlPr>
                      </m:radPr>
                      <m:deg/>
                      <m:e>
                        <m:r>
                          <a:rPr lang="es-CO" sz="2400" b="0" i="1" smtClean="0">
                            <a:latin typeface="Cambria Math"/>
                            <a:ea typeface="Tahoma" pitchFamily="34" charset="0"/>
                            <a:cs typeface="Tahoma" pitchFamily="34" charset="0"/>
                          </a:rPr>
                          <m:t>54</m:t>
                        </m:r>
                        <m:r>
                          <a:rPr lang="es-CO" sz="2400" i="1">
                            <a:latin typeface="Cambria Math"/>
                            <a:ea typeface="Tahoma" pitchFamily="34" charset="0"/>
                            <a:cs typeface="Tahoma" pitchFamily="34" charset="0"/>
                          </a:rPr>
                          <m:t>9</m:t>
                        </m:r>
                      </m:e>
                    </m:rad>
                  </m:oMath>
                </a14:m>
                <a:endParaRPr lang="es-CO" sz="2400" dirty="0">
                  <a:latin typeface="Tahoma" pitchFamily="34" charset="0"/>
                  <a:ea typeface="Tahoma" pitchFamily="34" charset="0"/>
                  <a:cs typeface="Tahoma" pitchFamily="34" charset="0"/>
                </a:endParaRPr>
              </a:p>
              <a:p>
                <a:pPr marL="444500" indent="-444500" algn="just">
                  <a:spcBef>
                    <a:spcPts val="0"/>
                  </a:spcBef>
                  <a:buFont typeface="Arial" pitchFamily="34" charset="0"/>
                  <a:buNone/>
                </a:pPr>
                <a:endParaRPr lang="es-CO" sz="2000" dirty="0">
                  <a:latin typeface="Tahoma" pitchFamily="34" charset="0"/>
                  <a:ea typeface="Tahoma" pitchFamily="34" charset="0"/>
                  <a:cs typeface="Tahoma" pitchFamily="34" charset="0"/>
                </a:endParaRPr>
              </a:p>
            </p:txBody>
          </p:sp>
        </mc:Choice>
        <mc:Fallback xmlns="">
          <p:sp>
            <p:nvSpPr>
              <p:cNvPr id="5" name="2 Marcador de contenido"/>
              <p:cNvSpPr txBox="1">
                <a:spLocks noRot="1" noChangeAspect="1" noMove="1" noResize="1" noEditPoints="1" noAdjustHandles="1" noChangeArrowheads="1" noChangeShapeType="1" noTextEdit="1"/>
              </p:cNvSpPr>
              <p:nvPr/>
            </p:nvSpPr>
            <p:spPr>
              <a:xfrm>
                <a:off x="4211960" y="4005064"/>
                <a:ext cx="4536504" cy="2376264"/>
              </a:xfrm>
              <a:prstGeom prst="rect">
                <a:avLst/>
              </a:prstGeom>
              <a:blipFill rotWithShape="1">
                <a:blip r:embed="rId4"/>
                <a:stretch>
                  <a:fillRect l="-1478"/>
                </a:stretch>
              </a:blipFill>
            </p:spPr>
            <p:txBody>
              <a:bodyPr/>
              <a:lstStyle/>
              <a:p>
                <a:r>
                  <a:rPr lang="es-CO">
                    <a:noFill/>
                  </a:rPr>
                  <a:t> </a:t>
                </a:r>
              </a:p>
            </p:txBody>
          </p:sp>
        </mc:Fallback>
      </mc:AlternateContent>
      <p:sp>
        <p:nvSpPr>
          <p:cNvPr id="6" name="5 Rectángulo redondeado"/>
          <p:cNvSpPr/>
          <p:nvPr/>
        </p:nvSpPr>
        <p:spPr>
          <a:xfrm>
            <a:off x="5940152" y="4095074"/>
            <a:ext cx="1800200"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07347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052736"/>
            <a:ext cx="8229600" cy="5184576"/>
          </a:xfrm>
        </p:spPr>
        <p:txBody>
          <a:bodyPr>
            <a:noAutofit/>
          </a:bodyPr>
          <a:lstStyle/>
          <a:p>
            <a:pPr marL="0" indent="0" algn="just">
              <a:lnSpc>
                <a:spcPct val="130000"/>
              </a:lnSpc>
              <a:spcBef>
                <a:spcPts val="0"/>
              </a:spcBef>
              <a:buNone/>
            </a:pPr>
            <a:r>
              <a:rPr lang="es-CO" sz="2000" b="1" dirty="0" smtClean="0">
                <a:latin typeface="Tahoma" pitchFamily="34" charset="0"/>
                <a:ea typeface="Tahoma" pitchFamily="34" charset="0"/>
                <a:cs typeface="Tahoma" pitchFamily="34" charset="0"/>
              </a:rPr>
              <a:t>¿</a:t>
            </a:r>
            <a:r>
              <a:rPr lang="es-CO" sz="2000" b="1" dirty="0">
                <a:latin typeface="Tahoma" pitchFamily="34" charset="0"/>
                <a:ea typeface="Tahoma" pitchFamily="34" charset="0"/>
                <a:cs typeface="Tahoma" pitchFamily="34" charset="0"/>
              </a:rPr>
              <a:t>Cuáles de las siguientes afirmaciones son correctas</a:t>
            </a:r>
            <a:r>
              <a:rPr lang="es-CO" sz="2000" b="1"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266700" indent="-266700" algn="just">
              <a:lnSpc>
                <a:spcPct val="130000"/>
              </a:lnSpc>
              <a:spcBef>
                <a:spcPts val="0"/>
              </a:spcBef>
              <a:buNone/>
            </a:pPr>
            <a:r>
              <a:rPr lang="es-CO" sz="2000" dirty="0" smtClean="0">
                <a:latin typeface="Tahoma" pitchFamily="34" charset="0"/>
                <a:ea typeface="Tahoma" pitchFamily="34" charset="0"/>
                <a:cs typeface="Tahoma" pitchFamily="34" charset="0"/>
              </a:rPr>
              <a:t>I. El </a:t>
            </a:r>
            <a:r>
              <a:rPr lang="es-CO" sz="2000" dirty="0">
                <a:latin typeface="Tahoma" pitchFamily="34" charset="0"/>
                <a:ea typeface="Tahoma" pitchFamily="34" charset="0"/>
                <a:cs typeface="Tahoma" pitchFamily="34" charset="0"/>
              </a:rPr>
              <a:t>perímetro del polígono </a:t>
            </a:r>
            <a:r>
              <a:rPr lang="es-CO" sz="2000" dirty="0" smtClean="0">
                <a:latin typeface="Tahoma" pitchFamily="34" charset="0"/>
                <a:ea typeface="Tahoma" pitchFamily="34" charset="0"/>
                <a:cs typeface="Tahoma" pitchFamily="34" charset="0"/>
              </a:rPr>
              <a:t>transformado </a:t>
            </a:r>
            <a:r>
              <a:rPr lang="es-CO" sz="2000" dirty="0">
                <a:latin typeface="Tahoma" pitchFamily="34" charset="0"/>
                <a:ea typeface="Tahoma" pitchFamily="34" charset="0"/>
                <a:cs typeface="Tahoma" pitchFamily="34" charset="0"/>
              </a:rPr>
              <a:t>es igual al inicial.</a:t>
            </a:r>
          </a:p>
          <a:p>
            <a:pPr marL="266700" indent="-266700" algn="just">
              <a:lnSpc>
                <a:spcPct val="130000"/>
              </a:lnSpc>
              <a:spcBef>
                <a:spcPts val="0"/>
              </a:spcBef>
              <a:buNone/>
            </a:pPr>
            <a:r>
              <a:rPr lang="es-CO" sz="2000" dirty="0" smtClean="0">
                <a:latin typeface="Tahoma" pitchFamily="34" charset="0"/>
                <a:ea typeface="Tahoma" pitchFamily="34" charset="0"/>
                <a:cs typeface="Tahoma" pitchFamily="34" charset="0"/>
              </a:rPr>
              <a:t>II. Uno </a:t>
            </a:r>
            <a:r>
              <a:rPr lang="es-CO" sz="2000" dirty="0">
                <a:latin typeface="Tahoma" pitchFamily="34" charset="0"/>
                <a:ea typeface="Tahoma" pitchFamily="34" charset="0"/>
                <a:cs typeface="Tahoma" pitchFamily="34" charset="0"/>
              </a:rPr>
              <a:t>de los lados del polígono </a:t>
            </a:r>
            <a:r>
              <a:rPr lang="es-CO" sz="2000" dirty="0" smtClean="0">
                <a:latin typeface="Tahoma" pitchFamily="34" charset="0"/>
                <a:ea typeface="Tahoma" pitchFamily="34" charset="0"/>
                <a:cs typeface="Tahoma" pitchFamily="34" charset="0"/>
              </a:rPr>
              <a:t>transformado </a:t>
            </a:r>
            <a:r>
              <a:rPr lang="es-CO" sz="2000" dirty="0">
                <a:latin typeface="Tahoma" pitchFamily="34" charset="0"/>
                <a:ea typeface="Tahoma" pitchFamily="34" charset="0"/>
                <a:cs typeface="Tahoma" pitchFamily="34" charset="0"/>
              </a:rPr>
              <a:t>se encuentra sobre el eje </a:t>
            </a:r>
            <a:r>
              <a:rPr lang="es-CO" sz="2000" dirty="0" smtClean="0">
                <a:latin typeface="Tahoma" pitchFamily="34" charset="0"/>
                <a:ea typeface="Tahoma" pitchFamily="34" charset="0"/>
                <a:cs typeface="Tahoma" pitchFamily="34" charset="0"/>
              </a:rPr>
              <a:t>y.</a:t>
            </a:r>
            <a:endParaRPr lang="es-CO" sz="2000" dirty="0">
              <a:latin typeface="Tahoma" pitchFamily="34" charset="0"/>
              <a:ea typeface="Tahoma" pitchFamily="34" charset="0"/>
              <a:cs typeface="Tahoma" pitchFamily="34" charset="0"/>
            </a:endParaRPr>
          </a:p>
          <a:p>
            <a:pPr marL="266700" indent="-266700" algn="just">
              <a:lnSpc>
                <a:spcPct val="130000"/>
              </a:lnSpc>
              <a:spcBef>
                <a:spcPts val="0"/>
              </a:spcBef>
              <a:buNone/>
            </a:pPr>
            <a:r>
              <a:rPr lang="es-CO" sz="2000" dirty="0" smtClean="0">
                <a:latin typeface="Tahoma" pitchFamily="34" charset="0"/>
                <a:ea typeface="Tahoma" pitchFamily="34" charset="0"/>
                <a:cs typeface="Tahoma" pitchFamily="34" charset="0"/>
              </a:rPr>
              <a:t>III. Las </a:t>
            </a:r>
            <a:r>
              <a:rPr lang="es-CO" sz="2000" dirty="0">
                <a:latin typeface="Tahoma" pitchFamily="34" charset="0"/>
                <a:ea typeface="Tahoma" pitchFamily="34" charset="0"/>
                <a:cs typeface="Tahoma" pitchFamily="34" charset="0"/>
              </a:rPr>
              <a:t>medidas de los ángulos </a:t>
            </a:r>
            <a:r>
              <a:rPr lang="es-CO" sz="2000" dirty="0" smtClean="0">
                <a:latin typeface="Tahoma" pitchFamily="34" charset="0"/>
                <a:ea typeface="Tahoma" pitchFamily="34" charset="0"/>
                <a:cs typeface="Tahoma" pitchFamily="34" charset="0"/>
              </a:rPr>
              <a:t>interiores </a:t>
            </a:r>
            <a:r>
              <a:rPr lang="es-CO" sz="2000" dirty="0">
                <a:latin typeface="Tahoma" pitchFamily="34" charset="0"/>
                <a:ea typeface="Tahoma" pitchFamily="34" charset="0"/>
                <a:cs typeface="Tahoma" pitchFamily="34" charset="0"/>
              </a:rPr>
              <a:t>del polígono transformado son ¡guales a las del inicial</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A.  I </a:t>
            </a:r>
            <a:r>
              <a:rPr lang="es-CO" sz="2000" dirty="0">
                <a:latin typeface="Tahoma" pitchFamily="34" charset="0"/>
                <a:ea typeface="Tahoma" pitchFamily="34" charset="0"/>
                <a:cs typeface="Tahoma" pitchFamily="34" charset="0"/>
              </a:rPr>
              <a:t>y II solamente.</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B.  I </a:t>
            </a:r>
            <a:r>
              <a:rPr lang="es-CO" sz="2000" dirty="0">
                <a:latin typeface="Tahoma" pitchFamily="34" charset="0"/>
                <a:ea typeface="Tahoma" pitchFamily="34" charset="0"/>
                <a:cs typeface="Tahoma" pitchFamily="34" charset="0"/>
              </a:rPr>
              <a:t>y III solamente.</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C.  II </a:t>
            </a:r>
            <a:r>
              <a:rPr lang="es-CO" sz="2000" dirty="0">
                <a:latin typeface="Tahoma" pitchFamily="34" charset="0"/>
                <a:ea typeface="Tahoma" pitchFamily="34" charset="0"/>
                <a:cs typeface="Tahoma" pitchFamily="34" charset="0"/>
              </a:rPr>
              <a:t>y III solamente.</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D.  I</a:t>
            </a:r>
            <a:r>
              <a:rPr lang="es-CO" sz="2000" dirty="0">
                <a:latin typeface="Tahoma" pitchFamily="34" charset="0"/>
                <a:ea typeface="Tahoma" pitchFamily="34" charset="0"/>
                <a:cs typeface="Tahoma" pitchFamily="34" charset="0"/>
              </a:rPr>
              <a:t>, II y III.</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1331640" y="4653136"/>
            <a:ext cx="266429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150581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764704"/>
                <a:ext cx="8229600" cy="5256584"/>
              </a:xfrm>
            </p:spPr>
            <p:txBody>
              <a:bodyPr>
                <a:noAutofit/>
              </a:bodyPr>
              <a:lstStyle/>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30. </a:t>
                </a:r>
                <a:r>
                  <a:rPr lang="es-CO" sz="2000" dirty="0">
                    <a:latin typeface="Tahoma" pitchFamily="34" charset="0"/>
                    <a:ea typeface="Tahoma" pitchFamily="34" charset="0"/>
                    <a:cs typeface="Tahoma" pitchFamily="34" charset="0"/>
                  </a:rPr>
                  <a:t>Federico necesita resolver el problema de </a:t>
                </a:r>
                <a:r>
                  <a:rPr lang="es-CO" sz="2000" dirty="0" smtClean="0">
                    <a:latin typeface="Tahoma" pitchFamily="34" charset="0"/>
                    <a:ea typeface="Tahoma" pitchFamily="34" charset="0"/>
                    <a:cs typeface="Tahoma" pitchFamily="34" charset="0"/>
                  </a:rPr>
                  <a:t>encontrar </a:t>
                </a:r>
                <a:r>
                  <a:rPr lang="es-CO" sz="2000" dirty="0">
                    <a:latin typeface="Tahoma" pitchFamily="34" charset="0"/>
                    <a:ea typeface="Tahoma" pitchFamily="34" charset="0"/>
                    <a:cs typeface="Tahoma" pitchFamily="34" charset="0"/>
                  </a:rPr>
                  <a:t>la medida </a:t>
                </a:r>
                <a14:m>
                  <m:oMath xmlns:m="http://schemas.openxmlformats.org/officeDocument/2006/math">
                    <m:r>
                      <a:rPr lang="es-CO" sz="2000" i="1" dirty="0" smtClean="0">
                        <a:latin typeface="Cambria Math"/>
                        <a:ea typeface="Tahoma" pitchFamily="34" charset="0"/>
                        <a:cs typeface="Tahoma" pitchFamily="34" charset="0"/>
                      </a:rPr>
                      <m:t>𝑥</m:t>
                    </m:r>
                  </m:oMath>
                </a14:m>
                <a:r>
                  <a:rPr lang="es-CO" sz="2000" dirty="0">
                    <a:latin typeface="Tahoma" pitchFamily="34" charset="0"/>
                    <a:ea typeface="Tahoma" pitchFamily="34" charset="0"/>
                    <a:cs typeface="Tahoma" pitchFamily="34" charset="0"/>
                  </a:rPr>
                  <a:t> en centímetros del </a:t>
                </a:r>
                <a:r>
                  <a:rPr lang="es-CO" sz="2000" dirty="0" smtClean="0">
                    <a:latin typeface="Tahoma" pitchFamily="34" charset="0"/>
                    <a:ea typeface="Tahoma" pitchFamily="34" charset="0"/>
                    <a:cs typeface="Tahoma" pitchFamily="34" charset="0"/>
                  </a:rPr>
                  <a:t>lado </a:t>
                </a:r>
                <a:r>
                  <a:rPr lang="es-CO" sz="2000" dirty="0">
                    <a:latin typeface="Tahoma" pitchFamily="34" charset="0"/>
                    <a:ea typeface="Tahoma" pitchFamily="34" charset="0"/>
                    <a:cs typeface="Tahoma" pitchFamily="34" charset="0"/>
                  </a:rPr>
                  <a:t>del cuadrado de la figura</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Sabe </a:t>
                </a:r>
                <a:r>
                  <a:rPr lang="es-CO" sz="2000" dirty="0">
                    <a:latin typeface="Tahoma" pitchFamily="34" charset="0"/>
                    <a:ea typeface="Tahoma" pitchFamily="34" charset="0"/>
                    <a:cs typeface="Tahoma" pitchFamily="34" charset="0"/>
                  </a:rPr>
                  <a:t>que el área total de la figura es 45 centímetros cuadrados y determina que el problema se puede resolver utilizando la ecuación </a:t>
                </a:r>
                <a14:m>
                  <m:oMath xmlns:m="http://schemas.openxmlformats.org/officeDocument/2006/math">
                    <m:sSup>
                      <m:sSupPr>
                        <m:ctrlPr>
                          <a:rPr lang="es-CO" sz="2400" i="1" dirty="0" smtClean="0">
                            <a:latin typeface="Cambria Math"/>
                            <a:ea typeface="Tahoma" pitchFamily="34" charset="0"/>
                            <a:cs typeface="Tahoma" pitchFamily="34" charset="0"/>
                          </a:rPr>
                        </m:ctrlPr>
                      </m:sSupPr>
                      <m:e>
                        <m:r>
                          <a:rPr lang="es-CO" sz="2400" i="1" dirty="0" smtClean="0">
                            <a:latin typeface="Cambria Math"/>
                            <a:ea typeface="Tahoma" pitchFamily="34" charset="0"/>
                            <a:cs typeface="Tahoma" pitchFamily="34" charset="0"/>
                          </a:rPr>
                          <m:t>𝑥</m:t>
                        </m:r>
                      </m:e>
                      <m:sup>
                        <m:r>
                          <a:rPr lang="es-CO" sz="2400" i="1" dirty="0" smtClean="0">
                            <a:latin typeface="Cambria Math"/>
                            <a:ea typeface="Tahoma" pitchFamily="34" charset="0"/>
                            <a:cs typeface="Tahoma" pitchFamily="34" charset="0"/>
                          </a:rPr>
                          <m:t>2</m:t>
                        </m:r>
                      </m:sup>
                    </m:sSup>
                    <m:r>
                      <a:rPr lang="es-CO" sz="2400" i="1" dirty="0">
                        <a:latin typeface="Cambria Math"/>
                        <a:ea typeface="Tahoma" pitchFamily="34" charset="0"/>
                        <a:cs typeface="Tahoma" pitchFamily="34" charset="0"/>
                      </a:rPr>
                      <m:t> + </m:t>
                    </m:r>
                    <m:f>
                      <m:fPr>
                        <m:ctrlPr>
                          <a:rPr lang="es-CO" sz="2400" i="1" dirty="0" smtClean="0">
                            <a:latin typeface="Cambria Math"/>
                            <a:ea typeface="Tahoma" pitchFamily="34" charset="0"/>
                            <a:cs typeface="Tahoma" pitchFamily="34" charset="0"/>
                          </a:rPr>
                        </m:ctrlPr>
                      </m:fPr>
                      <m:num>
                        <m:r>
                          <a:rPr lang="es-CO" sz="2400" b="0" i="1" dirty="0" smtClean="0">
                            <a:latin typeface="Cambria Math"/>
                            <a:ea typeface="Tahoma" pitchFamily="34" charset="0"/>
                            <a:cs typeface="Tahoma" pitchFamily="34" charset="0"/>
                          </a:rPr>
                          <m:t>8</m:t>
                        </m:r>
                        <m:r>
                          <a:rPr lang="es-CO" sz="2400" b="0" i="1" dirty="0" smtClean="0">
                            <a:latin typeface="Cambria Math"/>
                            <a:ea typeface="Tahoma" pitchFamily="34" charset="0"/>
                            <a:cs typeface="Tahoma" pitchFamily="34" charset="0"/>
                          </a:rPr>
                          <m:t>𝑥</m:t>
                        </m:r>
                      </m:num>
                      <m:den>
                        <m:r>
                          <a:rPr lang="es-CO" sz="2400" b="0" i="1" dirty="0" smtClean="0">
                            <a:latin typeface="Cambria Math"/>
                            <a:ea typeface="Tahoma" pitchFamily="34" charset="0"/>
                            <a:cs typeface="Tahoma" pitchFamily="34" charset="0"/>
                          </a:rPr>
                          <m:t>2</m:t>
                        </m:r>
                      </m:den>
                    </m:f>
                    <m:r>
                      <a:rPr lang="es-CO" sz="2400" i="1" dirty="0">
                        <a:latin typeface="Cambria Math"/>
                        <a:ea typeface="Tahoma" pitchFamily="34" charset="0"/>
                        <a:cs typeface="Tahoma" pitchFamily="34" charset="0"/>
                      </a:rPr>
                      <m:t>  = 45 </m:t>
                    </m:r>
                  </m:oMath>
                </a14:m>
                <a:r>
                  <a:rPr lang="es-CO" sz="2000" dirty="0">
                    <a:latin typeface="Tahoma" pitchFamily="34" charset="0"/>
                    <a:ea typeface="Tahoma" pitchFamily="34" charset="0"/>
                    <a:cs typeface="Tahoma" pitchFamily="34" charset="0"/>
                  </a:rPr>
                  <a:t>.</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764704"/>
                <a:ext cx="8229600" cy="5256584"/>
              </a:xfrm>
              <a:blipFill rotWithShape="1">
                <a:blip r:embed="rId2"/>
                <a:stretch>
                  <a:fillRect l="-741" r="-741"/>
                </a:stretch>
              </a:blipFill>
            </p:spPr>
            <p:txBody>
              <a:bodyPr/>
              <a:lstStyle/>
              <a:p>
                <a:r>
                  <a:rPr lang="es-CO">
                    <a:noFill/>
                  </a:rPr>
                  <a:t> </a:t>
                </a:r>
              </a:p>
            </p:txBody>
          </p:sp>
        </mc:Fallback>
      </mc:AlternateContent>
      <p:pic>
        <p:nvPicPr>
          <p:cNvPr id="5122" name="Picture 2" descr="D:\Mis Documentos\ANJUSO\TRABAJOS\NOLBERTO CHAZATAR\2015\ICFES 2015\SEGUNDA SESION\20150402085628889_000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681" y="1844824"/>
            <a:ext cx="6388639" cy="234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1839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052736"/>
                <a:ext cx="8229600" cy="4896544"/>
              </a:xfrm>
            </p:spPr>
            <p:txBody>
              <a:bodyPr>
                <a:noAutofit/>
              </a:bodyPr>
              <a:lstStyle/>
              <a:p>
                <a:pPr marL="0" indent="0" algn="just">
                  <a:lnSpc>
                    <a:spcPct val="130000"/>
                  </a:lnSpc>
                  <a:spcBef>
                    <a:spcPts val="0"/>
                  </a:spcBef>
                  <a:buNone/>
                </a:pPr>
                <a:r>
                  <a:rPr lang="es-CO" sz="2000" dirty="0">
                    <a:latin typeface="Tahoma" pitchFamily="34" charset="0"/>
                    <a:ea typeface="Tahoma" pitchFamily="34" charset="0"/>
                    <a:cs typeface="Tahoma" pitchFamily="34" charset="0"/>
                  </a:rPr>
                  <a:t>Las soluciones correctas de esta ecuación son </a:t>
                </a:r>
                <a14:m>
                  <m:oMath xmlns:m="http://schemas.openxmlformats.org/officeDocument/2006/math">
                    <m:r>
                      <a:rPr lang="es-CO" sz="2000" i="1" dirty="0" smtClean="0">
                        <a:latin typeface="Cambria Math"/>
                        <a:ea typeface="Tahoma" pitchFamily="34" charset="0"/>
                        <a:cs typeface="Tahoma" pitchFamily="34" charset="0"/>
                      </a:rPr>
                      <m:t>𝑥</m:t>
                    </m:r>
                    <m:r>
                      <a:rPr lang="es-CO" sz="2000" i="1" dirty="0" smtClean="0">
                        <a:latin typeface="Cambria Math"/>
                        <a:ea typeface="Tahoma" pitchFamily="34" charset="0"/>
                        <a:cs typeface="Tahoma" pitchFamily="34" charset="0"/>
                      </a:rPr>
                      <m:t> = −9 </m:t>
                    </m:r>
                  </m:oMath>
                </a14:m>
                <a:r>
                  <a:rPr lang="es-CO" sz="2000" dirty="0" smtClean="0">
                    <a:latin typeface="Tahoma" pitchFamily="34" charset="0"/>
                    <a:ea typeface="Tahoma" pitchFamily="34" charset="0"/>
                    <a:cs typeface="Tahoma" pitchFamily="34" charset="0"/>
                  </a:rPr>
                  <a:t>  y   </a:t>
                </a:r>
                <a14:m>
                  <m:oMath xmlns:m="http://schemas.openxmlformats.org/officeDocument/2006/math">
                    <m:r>
                      <a:rPr lang="es-CO" sz="2000" i="1" dirty="0" smtClean="0">
                        <a:latin typeface="Cambria Math"/>
                        <a:ea typeface="Tahoma" pitchFamily="34" charset="0"/>
                        <a:cs typeface="Tahoma" pitchFamily="34" charset="0"/>
                      </a:rPr>
                      <m:t>𝑥</m:t>
                    </m:r>
                    <m:r>
                      <a:rPr lang="es-CO" sz="2000" i="1" dirty="0" smtClean="0">
                        <a:latin typeface="Cambria Math"/>
                        <a:ea typeface="Tahoma" pitchFamily="34" charset="0"/>
                        <a:cs typeface="Tahoma" pitchFamily="34" charset="0"/>
                      </a:rPr>
                      <m:t> = 5</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Para resolver el </a:t>
                </a:r>
                <a:r>
                  <a:rPr lang="es-CO" sz="2000" dirty="0" smtClean="0">
                    <a:latin typeface="Tahoma" pitchFamily="34" charset="0"/>
                    <a:ea typeface="Tahoma" pitchFamily="34" charset="0"/>
                    <a:cs typeface="Tahoma" pitchFamily="34" charset="0"/>
                  </a:rPr>
                  <a:t>problema inicial, </a:t>
                </a:r>
                <a:r>
                  <a:rPr lang="es-CO" sz="2000" dirty="0">
                    <a:latin typeface="Tahoma" pitchFamily="34" charset="0"/>
                    <a:ea typeface="Tahoma" pitchFamily="34" charset="0"/>
                    <a:cs typeface="Tahoma" pitchFamily="34" charset="0"/>
                  </a:rPr>
                  <a:t>de las dos soluciones de la ecuación, Federico debe presentar como </a:t>
                </a:r>
                <a:r>
                  <a:rPr lang="es-CO" sz="2000" dirty="0" smtClean="0">
                    <a:latin typeface="Tahoma" pitchFamily="34" charset="0"/>
                    <a:ea typeface="Tahoma" pitchFamily="34" charset="0"/>
                    <a:cs typeface="Tahoma" pitchFamily="34" charset="0"/>
                  </a:rPr>
                  <a:t>respuesta</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200000"/>
                  </a:lnSpc>
                  <a:spcBef>
                    <a:spcPts val="0"/>
                  </a:spcBef>
                  <a:buNone/>
                </a:pPr>
                <a:r>
                  <a:rPr lang="es-CO" sz="2000" dirty="0">
                    <a:latin typeface="Tahoma" pitchFamily="34" charset="0"/>
                    <a:ea typeface="Tahoma" pitchFamily="34" charset="0"/>
                    <a:cs typeface="Tahoma" pitchFamily="34" charset="0"/>
                  </a:rPr>
                  <a:t>A</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9, porque nueve es el único </a:t>
                </a:r>
                <a:r>
                  <a:rPr lang="es-CO" sz="2000" dirty="0" smtClean="0">
                    <a:latin typeface="Tahoma" pitchFamily="34" charset="0"/>
                    <a:ea typeface="Tahoma" pitchFamily="34" charset="0"/>
                    <a:cs typeface="Tahoma" pitchFamily="34" charset="0"/>
                  </a:rPr>
                  <a:t>cuadrado </a:t>
                </a:r>
                <a:r>
                  <a:rPr lang="es-CO" sz="2000" dirty="0">
                    <a:latin typeface="Tahoma" pitchFamily="34" charset="0"/>
                    <a:ea typeface="Tahoma" pitchFamily="34" charset="0"/>
                    <a:cs typeface="Tahoma" pitchFamily="34" charset="0"/>
                  </a:rPr>
                  <a:t>perfecto en las soluciones.</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B. las </a:t>
                </a:r>
                <a:r>
                  <a:rPr lang="es-CO" sz="2000" dirty="0">
                    <a:latin typeface="Tahoma" pitchFamily="34" charset="0"/>
                    <a:ea typeface="Tahoma" pitchFamily="34" charset="0"/>
                    <a:cs typeface="Tahoma" pitchFamily="34" charset="0"/>
                  </a:rPr>
                  <a:t>dos, porque al ser soluciones de la ecuación lo son del problema.</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C. ninguna</a:t>
                </a:r>
                <a:r>
                  <a:rPr lang="es-CO" sz="2000" dirty="0">
                    <a:latin typeface="Tahoma" pitchFamily="34" charset="0"/>
                    <a:ea typeface="Tahoma" pitchFamily="34" charset="0"/>
                    <a:cs typeface="Tahoma" pitchFamily="34" charset="0"/>
                  </a:rPr>
                  <a:t>, porque la ecuación no </a:t>
                </a:r>
                <a:r>
                  <a:rPr lang="es-CO" sz="2000" dirty="0" smtClean="0">
                    <a:latin typeface="Tahoma" pitchFamily="34" charset="0"/>
                    <a:ea typeface="Tahoma" pitchFamily="34" charset="0"/>
                    <a:cs typeface="Tahoma" pitchFamily="34" charset="0"/>
                  </a:rPr>
                  <a:t>corresponde </a:t>
                </a:r>
                <a:r>
                  <a:rPr lang="es-CO" sz="2000" dirty="0">
                    <a:latin typeface="Tahoma" pitchFamily="34" charset="0"/>
                    <a:ea typeface="Tahoma" pitchFamily="34" charset="0"/>
                    <a:cs typeface="Tahoma" pitchFamily="34" charset="0"/>
                  </a:rPr>
                  <a:t>al problema.</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D. 5</a:t>
                </a:r>
                <a:r>
                  <a:rPr lang="es-CO" sz="2000" dirty="0">
                    <a:latin typeface="Tahoma" pitchFamily="34" charset="0"/>
                    <a:ea typeface="Tahoma" pitchFamily="34" charset="0"/>
                    <a:cs typeface="Tahoma" pitchFamily="34" charset="0"/>
                  </a:rPr>
                  <a:t>, porque el lado del cuadrado debe ser un valor positivo.</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052736"/>
                <a:ext cx="8229600" cy="4896544"/>
              </a:xfrm>
              <a:blipFill rotWithShape="1">
                <a:blip r:embed="rId2"/>
                <a:stretch>
                  <a:fillRect l="-741" r="-741"/>
                </a:stretch>
              </a:blipFill>
            </p:spPr>
            <p:txBody>
              <a:bodyPr/>
              <a:lstStyle/>
              <a:p>
                <a:r>
                  <a:rPr lang="es-CO">
                    <a:noFill/>
                  </a:rPr>
                  <a:t> </a:t>
                </a:r>
              </a:p>
            </p:txBody>
          </p:sp>
        </mc:Fallback>
      </mc:AlternateContent>
      <p:sp>
        <p:nvSpPr>
          <p:cNvPr id="4" name="3 Rectángulo redondeado"/>
          <p:cNvSpPr/>
          <p:nvPr/>
        </p:nvSpPr>
        <p:spPr>
          <a:xfrm>
            <a:off x="467544" y="4653136"/>
            <a:ext cx="70567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84043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4896544"/>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RESPONDA LAS PREGUNTAS </a:t>
            </a:r>
            <a:r>
              <a:rPr lang="es-CO" sz="2000" b="1" dirty="0" smtClean="0">
                <a:latin typeface="Tahoma" pitchFamily="34" charset="0"/>
                <a:ea typeface="Tahoma" pitchFamily="34" charset="0"/>
                <a:cs typeface="Tahoma" pitchFamily="34" charset="0"/>
              </a:rPr>
              <a:t>31 </a:t>
            </a:r>
            <a:r>
              <a:rPr lang="es-CO" sz="2000" b="1" dirty="0">
                <a:latin typeface="Tahoma" pitchFamily="34" charset="0"/>
                <a:ea typeface="Tahoma" pitchFamily="34" charset="0"/>
                <a:cs typeface="Tahoma" pitchFamily="34" charset="0"/>
              </a:rPr>
              <a:t>A </a:t>
            </a:r>
            <a:r>
              <a:rPr lang="es-CO" sz="2000" b="1" dirty="0" smtClean="0">
                <a:latin typeface="Tahoma" pitchFamily="34" charset="0"/>
                <a:ea typeface="Tahoma" pitchFamily="34" charset="0"/>
                <a:cs typeface="Tahoma" pitchFamily="34" charset="0"/>
              </a:rPr>
              <a:t>33 DE </a:t>
            </a:r>
            <a:r>
              <a:rPr lang="es-CO" sz="2000" b="1" dirty="0">
                <a:latin typeface="Tahoma" pitchFamily="34" charset="0"/>
                <a:ea typeface="Tahoma" pitchFamily="34" charset="0"/>
                <a:cs typeface="Tahoma" pitchFamily="34" charset="0"/>
              </a:rPr>
              <a:t>ACUERDO CON LA SIGUIENTE </a:t>
            </a:r>
            <a:r>
              <a:rPr lang="es-CO" sz="2000" b="1" dirty="0" smtClean="0">
                <a:latin typeface="Tahoma" pitchFamily="34" charset="0"/>
                <a:ea typeface="Tahoma" pitchFamily="34" charset="0"/>
                <a:cs typeface="Tahoma" pitchFamily="34" charset="0"/>
              </a:rPr>
              <a:t>INFORMACIÓN</a:t>
            </a:r>
          </a:p>
          <a:p>
            <a:pPr marL="0" indent="0" algn="ctr">
              <a:spcBef>
                <a:spcPts val="0"/>
              </a:spcBef>
              <a:buNone/>
            </a:pPr>
            <a:endParaRPr lang="es-CO" sz="1050" b="1"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La gráfica presenta la evolución relativa de los precios del jugo de naranja, del café y del trigo, en el </a:t>
            </a:r>
            <a:r>
              <a:rPr lang="es-CO" sz="2000" dirty="0" smtClean="0">
                <a:latin typeface="Tahoma" pitchFamily="34" charset="0"/>
                <a:ea typeface="Tahoma" pitchFamily="34" charset="0"/>
                <a:cs typeface="Tahoma" pitchFamily="34" charset="0"/>
              </a:rPr>
              <a:t>período </a:t>
            </a:r>
            <a:r>
              <a:rPr lang="es-CO" sz="2000" dirty="0">
                <a:latin typeface="Tahoma" pitchFamily="34" charset="0"/>
                <a:ea typeface="Tahoma" pitchFamily="34" charset="0"/>
                <a:cs typeface="Tahoma" pitchFamily="34" charset="0"/>
              </a:rPr>
              <a:t>entre el inicio de 2009 y agosto de 2010. Se toma como 100% el precio de una cantidad fija de cada producto a comienzo de 2009. Adicionalmente aparecen los precios por unidad en agosto de 2010.</a:t>
            </a:r>
          </a:p>
        </p:txBody>
      </p:sp>
      <p:pic>
        <p:nvPicPr>
          <p:cNvPr id="6146" name="Picture 2" descr="D:\Mis Documentos\ANJUSO\TRABAJOS\NOLBERTO CHAZATAR\2015\ICFES 2015\SEGUNDA SESION\20150402085628889_000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810054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523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688632"/>
          </a:xfrm>
        </p:spPr>
        <p:txBody>
          <a:bodyPr>
            <a:noAutofit/>
          </a:bodyPr>
          <a:lstStyle/>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31. </a:t>
            </a:r>
            <a:r>
              <a:rPr lang="es-CO" sz="2000" dirty="0">
                <a:latin typeface="Tahoma" pitchFamily="34" charset="0"/>
                <a:ea typeface="Tahoma" pitchFamily="34" charset="0"/>
                <a:cs typeface="Tahoma" pitchFamily="34" charset="0"/>
              </a:rPr>
              <a:t>¿Cuál era el bien con el precio más alto por unidad en enero de 2009?</a:t>
            </a:r>
          </a:p>
          <a:p>
            <a:pPr marL="444500" indent="-444500" algn="just">
              <a:lnSpc>
                <a:spcPct val="130000"/>
              </a:lnSpc>
              <a:spcBef>
                <a:spcPts val="0"/>
              </a:spcBef>
              <a:buNone/>
            </a:pPr>
            <a:r>
              <a:rPr lang="es-CO" sz="1000" dirty="0" smtClean="0">
                <a:latin typeface="Tahoma" pitchFamily="34" charset="0"/>
                <a:ea typeface="Tahoma" pitchFamily="34" charset="0"/>
                <a:cs typeface="Tahoma" pitchFamily="34" charset="0"/>
              </a:rPr>
              <a:t>	</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A</a:t>
            </a:r>
            <a:r>
              <a:rPr lang="es-CO" sz="2000" dirty="0">
                <a:latin typeface="Tahoma" pitchFamily="34" charset="0"/>
                <a:ea typeface="Tahoma" pitchFamily="34" charset="0"/>
                <a:cs typeface="Tahoma" pitchFamily="34" charset="0"/>
              </a:rPr>
              <a:t>.	Café (libra).</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B</a:t>
            </a:r>
            <a:r>
              <a:rPr lang="es-CO" sz="2000" dirty="0">
                <a:latin typeface="Tahoma" pitchFamily="34" charset="0"/>
                <a:ea typeface="Tahoma" pitchFamily="34" charset="0"/>
                <a:cs typeface="Tahoma" pitchFamily="34" charset="0"/>
              </a:rPr>
              <a:t>.	Trigo (bulto).</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C</a:t>
            </a:r>
            <a:r>
              <a:rPr lang="es-CO" sz="2000" dirty="0">
                <a:latin typeface="Tahoma" pitchFamily="34" charset="0"/>
                <a:ea typeface="Tahoma" pitchFamily="34" charset="0"/>
                <a:cs typeface="Tahoma" pitchFamily="34" charset="0"/>
              </a:rPr>
              <a:t>.	Jugo de naranja (libra).</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D.	Todos </a:t>
            </a:r>
            <a:r>
              <a:rPr lang="es-CO" sz="2000" dirty="0">
                <a:latin typeface="Tahoma" pitchFamily="34" charset="0"/>
                <a:ea typeface="Tahoma" pitchFamily="34" charset="0"/>
                <a:cs typeface="Tahoma" pitchFamily="34" charset="0"/>
              </a:rPr>
              <a:t>eran iguales</a:t>
            </a:r>
            <a:r>
              <a:rPr lang="es-CO" sz="2000" dirty="0" smtClean="0">
                <a:latin typeface="Tahoma" pitchFamily="34" charset="0"/>
                <a:ea typeface="Tahoma" pitchFamily="34" charset="0"/>
                <a:cs typeface="Tahoma" pitchFamily="34" charset="0"/>
              </a:rPr>
              <a:t>.</a:t>
            </a:r>
          </a:p>
          <a:p>
            <a:pPr marL="444500" indent="-44450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32. </a:t>
            </a:r>
            <a:r>
              <a:rPr lang="es-CO" sz="2000" dirty="0">
                <a:latin typeface="Tahoma" pitchFamily="34" charset="0"/>
                <a:ea typeface="Tahoma" pitchFamily="34" charset="0"/>
                <a:cs typeface="Tahoma" pitchFamily="34" charset="0"/>
              </a:rPr>
              <a:t>¿En qué momento el precio del jugo de </a:t>
            </a:r>
            <a:r>
              <a:rPr lang="es-CO" sz="2000" dirty="0" smtClean="0">
                <a:latin typeface="Tahoma" pitchFamily="34" charset="0"/>
                <a:ea typeface="Tahoma" pitchFamily="34" charset="0"/>
                <a:cs typeface="Tahoma" pitchFamily="34" charset="0"/>
              </a:rPr>
              <a:t>naranja </a:t>
            </a:r>
            <a:r>
              <a:rPr lang="es-CO" sz="2000" dirty="0">
                <a:latin typeface="Tahoma" pitchFamily="34" charset="0"/>
                <a:ea typeface="Tahoma" pitchFamily="34" charset="0"/>
                <a:cs typeface="Tahoma" pitchFamily="34" charset="0"/>
              </a:rPr>
              <a:t>alcanzó su mínimo en este </a:t>
            </a:r>
            <a:r>
              <a:rPr lang="es-CO" sz="2000" dirty="0" smtClean="0">
                <a:latin typeface="Tahoma" pitchFamily="34" charset="0"/>
                <a:ea typeface="Tahoma" pitchFamily="34" charset="0"/>
                <a:cs typeface="Tahoma" pitchFamily="34" charset="0"/>
              </a:rPr>
              <a:t>período</a:t>
            </a:r>
            <a:r>
              <a:rPr lang="es-CO" sz="2000" dirty="0">
                <a:latin typeface="Tahoma" pitchFamily="34" charset="0"/>
                <a:ea typeface="Tahoma" pitchFamily="34" charset="0"/>
                <a:cs typeface="Tahoma" pitchFamily="34" charset="0"/>
              </a:rPr>
              <a:t>?</a:t>
            </a:r>
          </a:p>
          <a:p>
            <a:pPr marL="444500" indent="-444500" algn="just">
              <a:lnSpc>
                <a:spcPct val="130000"/>
              </a:lnSpc>
              <a:spcBef>
                <a:spcPts val="0"/>
              </a:spcBef>
              <a:buNone/>
            </a:pPr>
            <a:r>
              <a:rPr lang="es-CO" sz="1000" dirty="0" smtClean="0">
                <a:latin typeface="Tahoma" pitchFamily="34" charset="0"/>
                <a:ea typeface="Tahoma" pitchFamily="34" charset="0"/>
                <a:cs typeface="Tahoma" pitchFamily="34" charset="0"/>
              </a:rPr>
              <a:t>	</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A</a:t>
            </a:r>
            <a:r>
              <a:rPr lang="es-CO" sz="2000" dirty="0">
                <a:latin typeface="Tahoma" pitchFamily="34" charset="0"/>
                <a:ea typeface="Tahoma" pitchFamily="34" charset="0"/>
                <a:cs typeface="Tahoma" pitchFamily="34" charset="0"/>
              </a:rPr>
              <a:t>.	A principios de marzo de 2009.</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B</a:t>
            </a:r>
            <a:r>
              <a:rPr lang="es-CO" sz="2000" dirty="0">
                <a:latin typeface="Tahoma" pitchFamily="34" charset="0"/>
                <a:ea typeface="Tahoma" pitchFamily="34" charset="0"/>
                <a:cs typeface="Tahoma" pitchFamily="34" charset="0"/>
              </a:rPr>
              <a:t>.	A principios de octubre de 2009.</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C</a:t>
            </a:r>
            <a:r>
              <a:rPr lang="es-CO" sz="2000" dirty="0">
                <a:latin typeface="Tahoma" pitchFamily="34" charset="0"/>
                <a:ea typeface="Tahoma" pitchFamily="34" charset="0"/>
                <a:cs typeface="Tahoma" pitchFamily="34" charset="0"/>
              </a:rPr>
              <a:t>.	A principios de marzo de 2010.</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D</a:t>
            </a:r>
            <a:r>
              <a:rPr lang="es-CO" sz="2000" dirty="0">
                <a:latin typeface="Tahoma" pitchFamily="34" charset="0"/>
                <a:ea typeface="Tahoma" pitchFamily="34" charset="0"/>
                <a:cs typeface="Tahoma" pitchFamily="34" charset="0"/>
              </a:rPr>
              <a:t>.	A principios de junio de 2010.</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899592" y="3028454"/>
            <a:ext cx="3240360"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899592" y="4770149"/>
            <a:ext cx="4104456"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33947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611560" y="1196752"/>
            <a:ext cx="8075240" cy="4896544"/>
          </a:xfrm>
        </p:spPr>
        <p:txBody>
          <a:bodyPr>
            <a:noAutofit/>
          </a:bodyPr>
          <a:lstStyle/>
          <a:p>
            <a:pPr marL="444500" indent="-444500" algn="just">
              <a:lnSpc>
                <a:spcPct val="150000"/>
              </a:lnSpc>
              <a:spcBef>
                <a:spcPts val="0"/>
              </a:spcBef>
              <a:buNone/>
            </a:pPr>
            <a:r>
              <a:rPr lang="es-CO" sz="2000" b="1" dirty="0" smtClean="0">
                <a:latin typeface="Tahoma" pitchFamily="34" charset="0"/>
                <a:ea typeface="Tahoma" pitchFamily="34" charset="0"/>
                <a:cs typeface="Tahoma" pitchFamily="34" charset="0"/>
              </a:rPr>
              <a:t>33. </a:t>
            </a:r>
            <a:r>
              <a:rPr lang="es-CO" sz="2000" dirty="0">
                <a:latin typeface="Tahoma" pitchFamily="34" charset="0"/>
                <a:ea typeface="Tahoma" pitchFamily="34" charset="0"/>
                <a:cs typeface="Tahoma" pitchFamily="34" charset="0"/>
              </a:rPr>
              <a:t>De las siguientes opciones, ¿cuál se aproxima más al precio del trigo por bulto en septiembre de </a:t>
            </a:r>
            <a:r>
              <a:rPr lang="es-CO" sz="2000" dirty="0" smtClean="0">
                <a:latin typeface="Tahoma" pitchFamily="34" charset="0"/>
                <a:ea typeface="Tahoma" pitchFamily="34" charset="0"/>
                <a:cs typeface="Tahoma" pitchFamily="34" charset="0"/>
              </a:rPr>
              <a:t>2009?</a:t>
            </a:r>
          </a:p>
          <a:p>
            <a:pPr marL="444500" indent="-444500" algn="just">
              <a:lnSpc>
                <a:spcPct val="15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	A.   330 </a:t>
            </a:r>
            <a:r>
              <a:rPr lang="es-CO" sz="2000" dirty="0">
                <a:latin typeface="Tahoma" pitchFamily="34" charset="0"/>
                <a:ea typeface="Tahoma" pitchFamily="34" charset="0"/>
                <a:cs typeface="Tahoma" pitchFamily="34" charset="0"/>
              </a:rPr>
              <a:t>centavos.</a:t>
            </a: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	B.   470 </a:t>
            </a:r>
            <a:r>
              <a:rPr lang="es-CO" sz="2000" dirty="0">
                <a:latin typeface="Tahoma" pitchFamily="34" charset="0"/>
                <a:ea typeface="Tahoma" pitchFamily="34" charset="0"/>
                <a:cs typeface="Tahoma" pitchFamily="34" charset="0"/>
              </a:rPr>
              <a:t>centavos.</a:t>
            </a: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	C.   610 </a:t>
            </a:r>
            <a:r>
              <a:rPr lang="es-CO" sz="2000" dirty="0">
                <a:latin typeface="Tahoma" pitchFamily="34" charset="0"/>
                <a:ea typeface="Tahoma" pitchFamily="34" charset="0"/>
                <a:cs typeface="Tahoma" pitchFamily="34" charset="0"/>
              </a:rPr>
              <a:t>centavos.</a:t>
            </a:r>
          </a:p>
          <a:p>
            <a:pPr marL="0" indent="0" algn="just">
              <a:lnSpc>
                <a:spcPct val="150000"/>
              </a:lnSpc>
              <a:spcBef>
                <a:spcPts val="0"/>
              </a:spcBef>
              <a:buNone/>
            </a:pPr>
            <a:r>
              <a:rPr lang="es-CO" sz="2000" dirty="0" smtClean="0">
                <a:latin typeface="Tahoma" pitchFamily="34" charset="0"/>
                <a:ea typeface="Tahoma" pitchFamily="34" charset="0"/>
                <a:cs typeface="Tahoma" pitchFamily="34" charset="0"/>
              </a:rPr>
              <a:t>	D.   750 </a:t>
            </a:r>
            <a:r>
              <a:rPr lang="es-CO" sz="2000" dirty="0">
                <a:latin typeface="Tahoma" pitchFamily="34" charset="0"/>
                <a:ea typeface="Tahoma" pitchFamily="34" charset="0"/>
                <a:cs typeface="Tahoma" pitchFamily="34" charset="0"/>
              </a:rPr>
              <a:t>centavos.</a:t>
            </a:r>
          </a:p>
        </p:txBody>
      </p:sp>
      <p:sp>
        <p:nvSpPr>
          <p:cNvPr id="4" name="3 Rectángulo redondeado"/>
          <p:cNvSpPr/>
          <p:nvPr/>
        </p:nvSpPr>
        <p:spPr>
          <a:xfrm>
            <a:off x="1579603" y="3212976"/>
            <a:ext cx="2160240"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2368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836712"/>
            <a:ext cx="8229600" cy="1800200"/>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RESPONDA LAS PREGUNTAS </a:t>
            </a:r>
            <a:r>
              <a:rPr lang="es-CO" sz="2000" b="1" dirty="0" smtClean="0">
                <a:latin typeface="Tahoma" pitchFamily="34" charset="0"/>
                <a:ea typeface="Tahoma" pitchFamily="34" charset="0"/>
                <a:cs typeface="Tahoma" pitchFamily="34" charset="0"/>
              </a:rPr>
              <a:t>34 A 38 </a:t>
            </a:r>
            <a:r>
              <a:rPr lang="es-CO" sz="2000" b="1" dirty="0">
                <a:latin typeface="Tahoma" pitchFamily="34" charset="0"/>
                <a:ea typeface="Tahoma" pitchFamily="34" charset="0"/>
                <a:cs typeface="Tahoma" pitchFamily="34" charset="0"/>
              </a:rPr>
              <a:t>DE ACUERDO CON LA SIGUIENTE </a:t>
            </a:r>
            <a:r>
              <a:rPr lang="es-CO" sz="2000" b="1" dirty="0" smtClean="0">
                <a:latin typeface="Tahoma" pitchFamily="34" charset="0"/>
                <a:ea typeface="Tahoma" pitchFamily="34" charset="0"/>
                <a:cs typeface="Tahoma" pitchFamily="34" charset="0"/>
              </a:rPr>
              <a:t>INFORMACIÓN</a:t>
            </a:r>
          </a:p>
          <a:p>
            <a:pPr marL="0" indent="0" algn="ctr">
              <a:spcBef>
                <a:spcPts val="0"/>
              </a:spcBef>
              <a:buNone/>
            </a:pPr>
            <a:endParaRPr lang="es-CO" sz="2000" b="1"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La gráfica muestra información de las poblaciones de 5 países desde 1960 hasta 2013.</a:t>
            </a:r>
          </a:p>
        </p:txBody>
      </p:sp>
      <p:pic>
        <p:nvPicPr>
          <p:cNvPr id="7170" name="Picture 2" descr="D:\Mis Documentos\ANJUSO\TRABAJOS\NOLBERTO CHAZATAR\2015\ICFES 2015\SEGUNDA SESION\20150402085628889_0009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2846586"/>
            <a:ext cx="7826938" cy="317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42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08720"/>
            <a:ext cx="8229600" cy="5328592"/>
          </a:xfrm>
        </p:spPr>
        <p:txBody>
          <a:bodyPr>
            <a:noAutofit/>
          </a:bodyPr>
          <a:lstStyle/>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34. </a:t>
            </a:r>
            <a:r>
              <a:rPr lang="es-CO" sz="2000" dirty="0">
                <a:latin typeface="Tahoma" pitchFamily="34" charset="0"/>
                <a:ea typeface="Tahoma" pitchFamily="34" charset="0"/>
                <a:cs typeface="Tahoma" pitchFamily="34" charset="0"/>
              </a:rPr>
              <a:t>¿En qué año las poblaciones de País 2 y País 5 fueron iguales</a:t>
            </a:r>
            <a:r>
              <a:rPr lang="es-CO" sz="2000" dirty="0" smtClean="0">
                <a:latin typeface="Tahoma" pitchFamily="34" charset="0"/>
                <a:ea typeface="Tahoma" pitchFamily="34" charset="0"/>
                <a:cs typeface="Tahoma" pitchFamily="34" charset="0"/>
              </a:rPr>
              <a:t>?</a:t>
            </a:r>
          </a:p>
          <a:p>
            <a:pPr marL="444500" indent="-444500" algn="just">
              <a:lnSpc>
                <a:spcPct val="130000"/>
              </a:lnSpc>
              <a:spcBef>
                <a:spcPts val="0"/>
              </a:spcBef>
              <a:buNone/>
            </a:pPr>
            <a:endParaRPr lang="es-CO" sz="1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A. 1986</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2004. </a:t>
            </a:r>
            <a:endParaRPr lang="es-CO" sz="2000" dirty="0" smtClean="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B. 1998</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D. 1960</a:t>
            </a:r>
          </a:p>
          <a:p>
            <a:pPr marL="444500" indent="-44450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444500" indent="-444500" algn="just">
              <a:lnSpc>
                <a:spcPct val="130000"/>
              </a:lnSpc>
              <a:spcBef>
                <a:spcPts val="0"/>
              </a:spcBef>
              <a:buNone/>
            </a:pPr>
            <a:endParaRPr lang="es-CO" sz="2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35</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Desde 1960 hasta 2013, la población </a:t>
            </a:r>
            <a:r>
              <a:rPr lang="es-CO" sz="2000" dirty="0" smtClean="0">
                <a:latin typeface="Tahoma" pitchFamily="34" charset="0"/>
                <a:ea typeface="Tahoma" pitchFamily="34" charset="0"/>
                <a:cs typeface="Tahoma" pitchFamily="34" charset="0"/>
              </a:rPr>
              <a:t>total </a:t>
            </a:r>
            <a:r>
              <a:rPr lang="es-CO" sz="2000" dirty="0">
                <a:latin typeface="Tahoma" pitchFamily="34" charset="0"/>
                <a:ea typeface="Tahoma" pitchFamily="34" charset="0"/>
                <a:cs typeface="Tahoma" pitchFamily="34" charset="0"/>
              </a:rPr>
              <a:t>de los cinco (5) países ha estado </a:t>
            </a:r>
            <a:r>
              <a:rPr lang="es-CO" sz="2000" dirty="0" smtClean="0">
                <a:latin typeface="Tahoma" pitchFamily="34" charset="0"/>
                <a:ea typeface="Tahoma" pitchFamily="34" charset="0"/>
                <a:cs typeface="Tahoma" pitchFamily="34" charset="0"/>
              </a:rPr>
              <a:t>siempre entre</a:t>
            </a:r>
          </a:p>
          <a:p>
            <a:pPr marL="444500" indent="-444500" algn="just">
              <a:lnSpc>
                <a:spcPct val="130000"/>
              </a:lnSpc>
              <a:spcBef>
                <a:spcPts val="0"/>
              </a:spcBef>
              <a:buNone/>
            </a:pPr>
            <a:endParaRPr lang="es-CO" sz="1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dirty="0">
                <a:latin typeface="Tahoma" pitchFamily="34" charset="0"/>
                <a:ea typeface="Tahoma" pitchFamily="34" charset="0"/>
                <a:cs typeface="Tahoma" pitchFamily="34" charset="0"/>
              </a:rPr>
              <a:t>A.	</a:t>
            </a:r>
            <a:r>
              <a:rPr lang="es-CO" sz="2000" dirty="0" smtClean="0">
                <a:latin typeface="Tahoma" pitchFamily="34" charset="0"/>
                <a:ea typeface="Tahoma" pitchFamily="34" charset="0"/>
                <a:cs typeface="Tahoma" pitchFamily="34" charset="0"/>
              </a:rPr>
              <a:t> 110.000.000 </a:t>
            </a:r>
            <a:r>
              <a:rPr lang="es-CO" sz="2000" dirty="0">
                <a:latin typeface="Tahoma" pitchFamily="34" charset="0"/>
                <a:ea typeface="Tahoma" pitchFamily="34" charset="0"/>
                <a:cs typeface="Tahoma" pitchFamily="34" charset="0"/>
              </a:rPr>
              <a:t>y 210.000.000.</a:t>
            </a:r>
          </a:p>
          <a:p>
            <a:pPr marL="444500" indent="-444500" algn="just">
              <a:lnSpc>
                <a:spcPct val="130000"/>
              </a:lnSpc>
              <a:spcBef>
                <a:spcPts val="0"/>
              </a:spcBef>
              <a:buNone/>
            </a:pPr>
            <a:r>
              <a:rPr lang="es-CO" sz="2000" dirty="0">
                <a:latin typeface="Tahoma" pitchFamily="34" charset="0"/>
                <a:ea typeface="Tahoma" pitchFamily="34" charset="0"/>
                <a:cs typeface="Tahoma" pitchFamily="34" charset="0"/>
              </a:rPr>
              <a:t>B.	</a:t>
            </a:r>
            <a:r>
              <a:rPr lang="es-CO" sz="2000" dirty="0" smtClean="0">
                <a:latin typeface="Tahoma" pitchFamily="34" charset="0"/>
                <a:ea typeface="Tahoma" pitchFamily="34" charset="0"/>
                <a:cs typeface="Tahoma" pitchFamily="34" charset="0"/>
              </a:rPr>
              <a:t> 175.000.000 </a:t>
            </a:r>
            <a:r>
              <a:rPr lang="es-CO" sz="2000" dirty="0">
                <a:latin typeface="Tahoma" pitchFamily="34" charset="0"/>
                <a:ea typeface="Tahoma" pitchFamily="34" charset="0"/>
                <a:cs typeface="Tahoma" pitchFamily="34" charset="0"/>
              </a:rPr>
              <a:t>y 275.000.000.</a:t>
            </a: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15.000.000 </a:t>
            </a:r>
            <a:r>
              <a:rPr lang="es-CO" sz="2000" dirty="0">
                <a:latin typeface="Tahoma" pitchFamily="34" charset="0"/>
                <a:ea typeface="Tahoma" pitchFamily="34" charset="0"/>
                <a:cs typeface="Tahoma" pitchFamily="34" charset="0"/>
              </a:rPr>
              <a:t>y 48.000.000.</a:t>
            </a:r>
          </a:p>
          <a:p>
            <a:pPr marL="444500" indent="-444500" algn="just">
              <a:lnSpc>
                <a:spcPct val="130000"/>
              </a:lnSpc>
              <a:spcBef>
                <a:spcPts val="0"/>
              </a:spcBef>
              <a:buNone/>
            </a:pPr>
            <a:r>
              <a:rPr lang="es-CO" sz="2000" dirty="0">
                <a:latin typeface="Tahoma" pitchFamily="34" charset="0"/>
                <a:ea typeface="Tahoma" pitchFamily="34" charset="0"/>
                <a:cs typeface="Tahoma" pitchFamily="34" charset="0"/>
              </a:rPr>
              <a:t>D.	</a:t>
            </a:r>
            <a:r>
              <a:rPr lang="es-CO" sz="2000" dirty="0" smtClean="0">
                <a:latin typeface="Tahoma" pitchFamily="34" charset="0"/>
                <a:ea typeface="Tahoma" pitchFamily="34" charset="0"/>
                <a:cs typeface="Tahoma" pitchFamily="34" charset="0"/>
              </a:rPr>
              <a:t>    30.000.000 </a:t>
            </a:r>
            <a:r>
              <a:rPr lang="es-CO" sz="2000" dirty="0">
                <a:latin typeface="Tahoma" pitchFamily="34" charset="0"/>
                <a:ea typeface="Tahoma" pitchFamily="34" charset="0"/>
                <a:cs typeface="Tahoma" pitchFamily="34" charset="0"/>
              </a:rPr>
              <a:t>y 48.000.000.</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3203848" y="1655802"/>
            <a:ext cx="1152128"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395536" y="5013176"/>
            <a:ext cx="3960440" cy="252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819733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124744"/>
            <a:ext cx="8229600" cy="5256584"/>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36. </a:t>
            </a:r>
            <a:r>
              <a:rPr lang="es-CO" sz="2000" dirty="0">
                <a:latin typeface="Tahoma" pitchFamily="34" charset="0"/>
                <a:ea typeface="Tahoma" pitchFamily="34" charset="0"/>
                <a:cs typeface="Tahoma" pitchFamily="34" charset="0"/>
              </a:rPr>
              <a:t>¿Qué país tenía una población aproximada de 30 millones de personas en 1998</a:t>
            </a:r>
            <a:r>
              <a:rPr lang="es-CO" sz="2000" dirty="0" smtClean="0">
                <a:latin typeface="Tahoma" pitchFamily="34" charset="0"/>
                <a:ea typeface="Tahoma" pitchFamily="34" charset="0"/>
                <a:cs typeface="Tahoma" pitchFamily="34" charset="0"/>
              </a:rPr>
              <a:t>?</a:t>
            </a: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A.  País </a:t>
            </a:r>
            <a:r>
              <a:rPr lang="es-CO" sz="2000" dirty="0">
                <a:latin typeface="Tahoma" pitchFamily="34" charset="0"/>
                <a:ea typeface="Tahoma" pitchFamily="34" charset="0"/>
                <a:cs typeface="Tahoma" pitchFamily="34" charset="0"/>
              </a:rPr>
              <a:t>1. </a:t>
            </a: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smtClean="0">
                <a:latin typeface="Tahoma" pitchFamily="34" charset="0"/>
                <a:ea typeface="Tahoma" pitchFamily="34" charset="0"/>
                <a:cs typeface="Tahoma" pitchFamily="34" charset="0"/>
              </a:rPr>
              <a:t>	</a:t>
            </a:r>
          </a:p>
          <a:p>
            <a:pPr marL="534988" indent="-534988" algn="just">
              <a:lnSpc>
                <a:spcPct val="130000"/>
              </a:lnSpc>
              <a:spcBef>
                <a:spcPts val="0"/>
              </a:spcBef>
              <a:buNone/>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B.  País </a:t>
            </a:r>
            <a:r>
              <a:rPr lang="es-CO" sz="2000" dirty="0">
                <a:latin typeface="Tahoma" pitchFamily="34" charset="0"/>
                <a:ea typeface="Tahoma" pitchFamily="34" charset="0"/>
                <a:cs typeface="Tahoma" pitchFamily="34" charset="0"/>
              </a:rPr>
              <a:t>5. </a:t>
            </a: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smtClean="0">
                <a:latin typeface="Tahoma" pitchFamily="34" charset="0"/>
                <a:ea typeface="Tahoma" pitchFamily="34" charset="0"/>
                <a:cs typeface="Tahoma" pitchFamily="34" charset="0"/>
              </a:rPr>
              <a:t>	C.  País </a:t>
            </a:r>
            <a:r>
              <a:rPr lang="es-CO" sz="2000" dirty="0">
                <a:latin typeface="Tahoma" pitchFamily="34" charset="0"/>
                <a:ea typeface="Tahoma" pitchFamily="34" charset="0"/>
                <a:cs typeface="Tahoma" pitchFamily="34" charset="0"/>
              </a:rPr>
              <a:t>4. </a:t>
            </a: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a:latin typeface="Tahoma" pitchFamily="34" charset="0"/>
                <a:ea typeface="Tahoma" pitchFamily="34" charset="0"/>
                <a:cs typeface="Tahoma" pitchFamily="34" charset="0"/>
              </a:rPr>
              <a:t>	</a:t>
            </a: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D.  País </a:t>
            </a:r>
            <a:r>
              <a:rPr lang="es-CO" sz="2000" dirty="0">
                <a:latin typeface="Tahoma" pitchFamily="34" charset="0"/>
                <a:ea typeface="Tahoma" pitchFamily="34" charset="0"/>
                <a:cs typeface="Tahoma" pitchFamily="34" charset="0"/>
              </a:rPr>
              <a:t>3.</a:t>
            </a:r>
          </a:p>
        </p:txBody>
      </p:sp>
      <p:sp>
        <p:nvSpPr>
          <p:cNvPr id="4" name="3 Rectángulo redondeado"/>
          <p:cNvSpPr/>
          <p:nvPr/>
        </p:nvSpPr>
        <p:spPr>
          <a:xfrm>
            <a:off x="971600" y="4581128"/>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4100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836712"/>
            <a:ext cx="8229600" cy="1080120"/>
          </a:xfrm>
        </p:spPr>
        <p:txBody>
          <a:bodyPr>
            <a:noAutofit/>
          </a:bodyPr>
          <a:lstStyle/>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37. </a:t>
            </a:r>
            <a:r>
              <a:rPr lang="es-CO" sz="2000" dirty="0">
                <a:latin typeface="Tahoma" pitchFamily="34" charset="0"/>
                <a:ea typeface="Tahoma" pitchFamily="34" charset="0"/>
                <a:cs typeface="Tahoma" pitchFamily="34" charset="0"/>
              </a:rPr>
              <a:t>¿Cuál de las siguientes tablas muestra la n población aproximada, en miles, de los 5 países al finalizar el periodo considerado?</a:t>
            </a:r>
          </a:p>
        </p:txBody>
      </p:sp>
      <p:graphicFrame>
        <p:nvGraphicFramePr>
          <p:cNvPr id="4" name="3 Tabla"/>
          <p:cNvGraphicFramePr>
            <a:graphicFrameLocks noGrp="1"/>
          </p:cNvGraphicFramePr>
          <p:nvPr>
            <p:extLst>
              <p:ext uri="{D42A27DB-BD31-4B8C-83A1-F6EECF244321}">
                <p14:modId xmlns:p14="http://schemas.microsoft.com/office/powerpoint/2010/main" val="1415152432"/>
              </p:ext>
            </p:extLst>
          </p:nvPr>
        </p:nvGraphicFramePr>
        <p:xfrm>
          <a:off x="788395" y="2078596"/>
          <a:ext cx="3528392" cy="3998912"/>
        </p:xfrm>
        <a:graphic>
          <a:graphicData uri="http://schemas.openxmlformats.org/drawingml/2006/table">
            <a:tbl>
              <a:tblPr>
                <a:tableStyleId>{5C22544A-7EE6-4342-B048-85BDC9FD1C3A}</a:tableStyleId>
              </a:tblPr>
              <a:tblGrid>
                <a:gridCol w="1157313"/>
                <a:gridCol w="2371079"/>
              </a:tblGrid>
              <a:tr h="197075">
                <a:tc>
                  <a:txBody>
                    <a:bodyPr/>
                    <a:lstStyle/>
                    <a:p>
                      <a:pPr algn="ctr">
                        <a:lnSpc>
                          <a:spcPct val="100000"/>
                        </a:lnSpc>
                        <a:spcAft>
                          <a:spcPts val="0"/>
                        </a:spcAft>
                      </a:pPr>
                      <a:r>
                        <a:rPr lang="es-ES_tradnl" sz="2000" b="1" dirty="0">
                          <a:effectLst/>
                          <a:latin typeface="Tahoma" pitchFamily="34" charset="0"/>
                          <a:ea typeface="Tahoma" pitchFamily="34" charset="0"/>
                          <a:cs typeface="Tahoma" pitchFamily="34" charset="0"/>
                        </a:rPr>
                        <a:t>País</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Tahoma" pitchFamily="34" charset="0"/>
                          <a:ea typeface="Tahoma" pitchFamily="34" charset="0"/>
                          <a:cs typeface="Tahoma" pitchFamily="34" charset="0"/>
                        </a:rPr>
                        <a:t>Población 2013</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91440" algn="r">
                        <a:lnSpc>
                          <a:spcPct val="100000"/>
                        </a:lnSpc>
                        <a:spcAft>
                          <a:spcPts val="0"/>
                        </a:spcAft>
                      </a:pPr>
                      <a:r>
                        <a:rPr lang="es-ES_tradnl" sz="2000" dirty="0">
                          <a:effectLst/>
                          <a:latin typeface="Tahoma" pitchFamily="34" charset="0"/>
                          <a:ea typeface="Tahoma" pitchFamily="34" charset="0"/>
                          <a:cs typeface="Tahoma" pitchFamily="34" charset="0"/>
                        </a:rPr>
                        <a:t>País 1</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47.000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85090" algn="r">
                        <a:lnSpc>
                          <a:spcPct val="100000"/>
                        </a:lnSpc>
                        <a:spcAft>
                          <a:spcPts val="0"/>
                        </a:spcAft>
                      </a:pPr>
                      <a:r>
                        <a:rPr lang="es-ES_tradnl" sz="2000" dirty="0">
                          <a:effectLst/>
                          <a:latin typeface="Tahoma" pitchFamily="34" charset="0"/>
                          <a:ea typeface="Tahoma" pitchFamily="34" charset="0"/>
                          <a:cs typeface="Tahoma" pitchFamily="34" charset="0"/>
                        </a:rPr>
                        <a:t>País 2</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41.000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85090" algn="r">
                        <a:lnSpc>
                          <a:spcPct val="100000"/>
                        </a:lnSpc>
                        <a:spcAft>
                          <a:spcPts val="0"/>
                        </a:spcAft>
                      </a:pPr>
                      <a:r>
                        <a:rPr lang="es-ES_tradnl" sz="2000" dirty="0">
                          <a:effectLst/>
                          <a:latin typeface="Tahoma" pitchFamily="34" charset="0"/>
                          <a:ea typeface="Tahoma" pitchFamily="34" charset="0"/>
                          <a:cs typeface="Tahoma" pitchFamily="34" charset="0"/>
                        </a:rPr>
                        <a:t>País 3</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35.000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82550" algn="r">
                        <a:lnSpc>
                          <a:spcPct val="100000"/>
                        </a:lnSpc>
                        <a:spcAft>
                          <a:spcPts val="0"/>
                        </a:spcAft>
                      </a:pPr>
                      <a:r>
                        <a:rPr lang="es-ES_tradnl" sz="2000" dirty="0">
                          <a:effectLst/>
                          <a:latin typeface="Tahoma" pitchFamily="34" charset="0"/>
                          <a:ea typeface="Tahoma" pitchFamily="34" charset="0"/>
                          <a:cs typeface="Tahoma" pitchFamily="34" charset="0"/>
                        </a:rPr>
                        <a:t>País 4</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46.000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82550" algn="r">
                        <a:lnSpc>
                          <a:spcPct val="100000"/>
                        </a:lnSpc>
                        <a:spcAft>
                          <a:spcPts val="0"/>
                        </a:spcAft>
                      </a:pPr>
                      <a:r>
                        <a:rPr lang="es-ES_tradnl" sz="2000" dirty="0" smtClean="0">
                          <a:effectLst/>
                          <a:latin typeface="Tahoma" pitchFamily="34" charset="0"/>
                          <a:ea typeface="Tahoma" pitchFamily="34" charset="0"/>
                          <a:cs typeface="Tahoma" pitchFamily="34" charset="0"/>
                        </a:rPr>
                        <a:t>País </a:t>
                      </a:r>
                      <a:r>
                        <a:rPr lang="es-ES_tradnl" sz="2000" dirty="0">
                          <a:effectLst/>
                          <a:latin typeface="Tahoma" pitchFamily="34" charset="0"/>
                          <a:ea typeface="Tahoma" pitchFamily="34" charset="0"/>
                          <a:cs typeface="Tahoma" pitchFamily="34" charset="0"/>
                        </a:rPr>
                        <a:t>5</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38.000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612">
                <a:tc gridSpan="2">
                  <a:txBody>
                    <a:bodyPr/>
                    <a:lstStyle/>
                    <a:p>
                      <a:pPr>
                        <a:lnSpc>
                          <a:spcPct val="100000"/>
                        </a:lnSpc>
                        <a:spcAft>
                          <a:spcPts val="0"/>
                        </a:spcAft>
                      </a:pPr>
                      <a:r>
                        <a:rPr lang="es-CO" sz="2000" dirty="0">
                          <a:effectLst/>
                          <a:latin typeface="Tahoma" pitchFamily="34" charset="0"/>
                          <a:ea typeface="Tahoma" pitchFamily="34" charset="0"/>
                          <a:cs typeface="Tahoma" pitchFamily="34" charset="0"/>
                        </a:rPr>
                        <a:t> </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r>
              <a:tr h="197075">
                <a:tc>
                  <a:txBody>
                    <a:bodyPr/>
                    <a:lstStyle/>
                    <a:p>
                      <a:pPr marR="100330" algn="ctr">
                        <a:lnSpc>
                          <a:spcPct val="100000"/>
                        </a:lnSpc>
                        <a:spcAft>
                          <a:spcPts val="0"/>
                        </a:spcAft>
                      </a:pPr>
                      <a:r>
                        <a:rPr lang="es-ES_tradnl" sz="2000" b="1" dirty="0">
                          <a:effectLst/>
                          <a:latin typeface="Tahoma" pitchFamily="34" charset="0"/>
                          <a:ea typeface="Tahoma" pitchFamily="34" charset="0"/>
                          <a:cs typeface="Tahoma" pitchFamily="34" charset="0"/>
                        </a:rPr>
                        <a:t>País</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Tahoma" pitchFamily="34" charset="0"/>
                          <a:ea typeface="Tahoma" pitchFamily="34" charset="0"/>
                          <a:cs typeface="Tahoma" pitchFamily="34" charset="0"/>
                        </a:rPr>
                        <a:t>Población 2013</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76200" algn="r">
                        <a:lnSpc>
                          <a:spcPct val="100000"/>
                        </a:lnSpc>
                        <a:spcAft>
                          <a:spcPts val="0"/>
                        </a:spcAft>
                      </a:pPr>
                      <a:r>
                        <a:rPr lang="es-ES_tradnl" sz="2000" dirty="0">
                          <a:effectLst/>
                          <a:latin typeface="Tahoma" pitchFamily="34" charset="0"/>
                          <a:ea typeface="Tahoma" pitchFamily="34" charset="0"/>
                          <a:cs typeface="Tahoma" pitchFamily="34" charset="0"/>
                        </a:rPr>
                        <a:t>País 1</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47.000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9850" algn="r">
                        <a:lnSpc>
                          <a:spcPct val="100000"/>
                        </a:lnSpc>
                        <a:spcAft>
                          <a:spcPts val="0"/>
                        </a:spcAft>
                      </a:pPr>
                      <a:r>
                        <a:rPr lang="es-ES_tradnl" sz="2000" dirty="0">
                          <a:effectLst/>
                          <a:latin typeface="Tahoma" pitchFamily="34" charset="0"/>
                          <a:ea typeface="Tahoma" pitchFamily="34" charset="0"/>
                          <a:cs typeface="Tahoma" pitchFamily="34" charset="0"/>
                        </a:rPr>
                        <a:t>País 4</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41.000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9850" algn="r">
                        <a:lnSpc>
                          <a:spcPct val="100000"/>
                        </a:lnSpc>
                        <a:spcAft>
                          <a:spcPts val="0"/>
                        </a:spcAft>
                      </a:pPr>
                      <a:r>
                        <a:rPr lang="es-ES_tradnl" sz="2000" dirty="0">
                          <a:effectLst/>
                          <a:latin typeface="Tahoma" pitchFamily="34" charset="0"/>
                          <a:ea typeface="Tahoma" pitchFamily="34" charset="0"/>
                          <a:cs typeface="Tahoma" pitchFamily="34" charset="0"/>
                        </a:rPr>
                        <a:t>País 2</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35.000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7310" algn="r">
                        <a:lnSpc>
                          <a:spcPct val="100000"/>
                        </a:lnSpc>
                        <a:spcAft>
                          <a:spcPts val="0"/>
                        </a:spcAft>
                      </a:pPr>
                      <a:r>
                        <a:rPr lang="es-ES_tradnl" sz="2000" dirty="0">
                          <a:effectLst/>
                          <a:latin typeface="Tahoma" pitchFamily="34" charset="0"/>
                          <a:ea typeface="Tahoma" pitchFamily="34" charset="0"/>
                          <a:cs typeface="Tahoma" pitchFamily="34" charset="0"/>
                        </a:rPr>
                        <a:t>País 5</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46.000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312">
                <a:tc>
                  <a:txBody>
                    <a:bodyPr/>
                    <a:lstStyle/>
                    <a:p>
                      <a:pPr marR="67310" algn="r">
                        <a:lnSpc>
                          <a:spcPct val="100000"/>
                        </a:lnSpc>
                        <a:spcAft>
                          <a:spcPts val="0"/>
                        </a:spcAft>
                      </a:pPr>
                      <a:r>
                        <a:rPr lang="es-ES_tradnl" sz="2000" dirty="0">
                          <a:effectLst/>
                          <a:latin typeface="Tahoma" pitchFamily="34" charset="0"/>
                          <a:ea typeface="Tahoma" pitchFamily="34" charset="0"/>
                          <a:cs typeface="Tahoma" pitchFamily="34" charset="0"/>
                        </a:rPr>
                        <a:t>País 3</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38.000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163664380"/>
              </p:ext>
            </p:extLst>
          </p:nvPr>
        </p:nvGraphicFramePr>
        <p:xfrm>
          <a:off x="5076056" y="2096852"/>
          <a:ext cx="3528392" cy="3962400"/>
        </p:xfrm>
        <a:graphic>
          <a:graphicData uri="http://schemas.openxmlformats.org/drawingml/2006/table">
            <a:tbl>
              <a:tblPr>
                <a:tableStyleId>{5C22544A-7EE6-4342-B048-85BDC9FD1C3A}</a:tableStyleId>
              </a:tblPr>
              <a:tblGrid>
                <a:gridCol w="1157313"/>
                <a:gridCol w="2371079"/>
              </a:tblGrid>
              <a:tr h="197075">
                <a:tc>
                  <a:txBody>
                    <a:bodyPr/>
                    <a:lstStyle/>
                    <a:p>
                      <a:pPr marR="97790" algn="r">
                        <a:lnSpc>
                          <a:spcPct val="100000"/>
                        </a:lnSpc>
                        <a:spcAft>
                          <a:spcPts val="0"/>
                        </a:spcAft>
                      </a:pPr>
                      <a:r>
                        <a:rPr lang="es-ES_tradnl" sz="2000" b="1" dirty="0">
                          <a:effectLst/>
                          <a:latin typeface="Tahoma" pitchFamily="34" charset="0"/>
                          <a:ea typeface="Tahoma" pitchFamily="34" charset="0"/>
                          <a:cs typeface="Tahoma" pitchFamily="34" charset="0"/>
                        </a:rPr>
                        <a:t>País</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Tahoma" pitchFamily="34" charset="0"/>
                          <a:ea typeface="Tahoma" pitchFamily="34" charset="0"/>
                          <a:cs typeface="Tahoma" pitchFamily="34" charset="0"/>
                        </a:rPr>
                        <a:t>Población 2013</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73025" algn="r">
                        <a:lnSpc>
                          <a:spcPct val="100000"/>
                        </a:lnSpc>
                        <a:spcAft>
                          <a:spcPts val="0"/>
                        </a:spcAft>
                      </a:pPr>
                      <a:r>
                        <a:rPr lang="es-ES_tradnl" sz="2000" dirty="0">
                          <a:effectLst/>
                          <a:latin typeface="Tahoma" pitchFamily="34" charset="0"/>
                          <a:ea typeface="Tahoma" pitchFamily="34" charset="0"/>
                          <a:cs typeface="Tahoma" pitchFamily="34" charset="0"/>
                        </a:rPr>
                        <a:t>País 1</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47.000.000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7310" algn="r">
                        <a:lnSpc>
                          <a:spcPct val="100000"/>
                        </a:lnSpc>
                        <a:spcAft>
                          <a:spcPts val="0"/>
                        </a:spcAft>
                      </a:pPr>
                      <a:r>
                        <a:rPr lang="es-ES_tradnl" sz="2000" dirty="0">
                          <a:effectLst/>
                          <a:latin typeface="Tahoma" pitchFamily="34" charset="0"/>
                          <a:ea typeface="Tahoma" pitchFamily="34" charset="0"/>
                          <a:cs typeface="Tahoma" pitchFamily="34" charset="0"/>
                        </a:rPr>
                        <a:t>País 2</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41.000.000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7310" algn="r">
                        <a:lnSpc>
                          <a:spcPct val="100000"/>
                        </a:lnSpc>
                        <a:spcAft>
                          <a:spcPts val="0"/>
                        </a:spcAft>
                      </a:pPr>
                      <a:r>
                        <a:rPr lang="es-ES_tradnl" sz="2000" dirty="0">
                          <a:effectLst/>
                          <a:latin typeface="Tahoma" pitchFamily="34" charset="0"/>
                          <a:ea typeface="Tahoma" pitchFamily="34" charset="0"/>
                          <a:cs typeface="Tahoma" pitchFamily="34" charset="0"/>
                        </a:rPr>
                        <a:t>País 3</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35.000.000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4135" algn="r">
                        <a:lnSpc>
                          <a:spcPct val="100000"/>
                        </a:lnSpc>
                        <a:spcAft>
                          <a:spcPts val="0"/>
                        </a:spcAft>
                      </a:pPr>
                      <a:r>
                        <a:rPr lang="es-ES_tradnl" sz="2000" dirty="0">
                          <a:effectLst/>
                          <a:latin typeface="Tahoma" pitchFamily="34" charset="0"/>
                          <a:ea typeface="Tahoma" pitchFamily="34" charset="0"/>
                          <a:cs typeface="Tahoma" pitchFamily="34" charset="0"/>
                        </a:rPr>
                        <a:t>País 4</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46.000.000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4135" algn="r">
                        <a:lnSpc>
                          <a:spcPct val="100000"/>
                        </a:lnSpc>
                        <a:spcAft>
                          <a:spcPts val="0"/>
                        </a:spcAft>
                      </a:pPr>
                      <a:r>
                        <a:rPr lang="es-ES_tradnl" sz="2000" dirty="0">
                          <a:effectLst/>
                          <a:latin typeface="Tahoma" pitchFamily="34" charset="0"/>
                          <a:ea typeface="Tahoma" pitchFamily="34" charset="0"/>
                          <a:cs typeface="Tahoma" pitchFamily="34" charset="0"/>
                        </a:rPr>
                        <a:t>País 5</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38.000.000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612">
                <a:tc gridSpan="2">
                  <a:txBody>
                    <a:bodyPr/>
                    <a:lstStyle/>
                    <a:p>
                      <a:pPr>
                        <a:lnSpc>
                          <a:spcPct val="100000"/>
                        </a:lnSpc>
                        <a:spcAft>
                          <a:spcPts val="0"/>
                        </a:spcAft>
                      </a:pPr>
                      <a:r>
                        <a:rPr lang="es-CO" sz="2000" dirty="0">
                          <a:effectLst/>
                          <a:latin typeface="Tahoma" pitchFamily="34" charset="0"/>
                          <a:ea typeface="Tahoma" pitchFamily="34" charset="0"/>
                          <a:cs typeface="Tahoma" pitchFamily="34" charset="0"/>
                        </a:rPr>
                        <a:t> </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r>
              <a:tr h="242664">
                <a:tc>
                  <a:txBody>
                    <a:bodyPr/>
                    <a:lstStyle/>
                    <a:p>
                      <a:pPr marR="88265" algn="ctr">
                        <a:lnSpc>
                          <a:spcPct val="100000"/>
                        </a:lnSpc>
                        <a:spcAft>
                          <a:spcPts val="0"/>
                        </a:spcAft>
                      </a:pPr>
                      <a:r>
                        <a:rPr lang="es-ES_tradnl" sz="2000" b="1" dirty="0">
                          <a:effectLst/>
                          <a:latin typeface="Tahoma" pitchFamily="34" charset="0"/>
                          <a:ea typeface="Tahoma" pitchFamily="34" charset="0"/>
                          <a:cs typeface="Tahoma" pitchFamily="34" charset="0"/>
                        </a:rPr>
                        <a:t>País</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b="1" dirty="0">
                          <a:effectLst/>
                          <a:latin typeface="Tahoma" pitchFamily="34" charset="0"/>
                          <a:ea typeface="Tahoma" pitchFamily="34" charset="0"/>
                          <a:cs typeface="Tahoma" pitchFamily="34" charset="0"/>
                        </a:rPr>
                        <a:t>Población 2013</a:t>
                      </a:r>
                      <a:endParaRPr lang="es-CO" sz="2000" b="1"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0960" algn="r">
                        <a:lnSpc>
                          <a:spcPct val="100000"/>
                        </a:lnSpc>
                        <a:spcAft>
                          <a:spcPts val="0"/>
                        </a:spcAft>
                      </a:pPr>
                      <a:r>
                        <a:rPr lang="es-ES_tradnl" sz="2000" dirty="0">
                          <a:effectLst/>
                          <a:latin typeface="Tahoma" pitchFamily="34" charset="0"/>
                          <a:ea typeface="Tahoma" pitchFamily="34" charset="0"/>
                          <a:cs typeface="Tahoma" pitchFamily="34" charset="0"/>
                        </a:rPr>
                        <a:t>País 1</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47.000.000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60960" algn="r">
                        <a:lnSpc>
                          <a:spcPct val="100000"/>
                        </a:lnSpc>
                        <a:spcAft>
                          <a:spcPts val="0"/>
                        </a:spcAft>
                      </a:pPr>
                      <a:r>
                        <a:rPr lang="es-ES_tradnl" sz="2000" dirty="0">
                          <a:effectLst/>
                          <a:latin typeface="Tahoma" pitchFamily="34" charset="0"/>
                          <a:ea typeface="Tahoma" pitchFamily="34" charset="0"/>
                          <a:cs typeface="Tahoma" pitchFamily="34" charset="0"/>
                        </a:rPr>
                        <a:t>País 4</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41.000.000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57785" algn="r">
                        <a:lnSpc>
                          <a:spcPct val="100000"/>
                        </a:lnSpc>
                        <a:spcAft>
                          <a:spcPts val="0"/>
                        </a:spcAft>
                      </a:pPr>
                      <a:r>
                        <a:rPr lang="es-ES_tradnl" sz="2000" dirty="0">
                          <a:effectLst/>
                          <a:latin typeface="Tahoma" pitchFamily="34" charset="0"/>
                          <a:ea typeface="Tahoma" pitchFamily="34" charset="0"/>
                          <a:cs typeface="Tahoma" pitchFamily="34" charset="0"/>
                        </a:rPr>
                        <a:t>País 2</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35.000.000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57785" algn="r">
                        <a:lnSpc>
                          <a:spcPct val="100000"/>
                        </a:lnSpc>
                        <a:spcAft>
                          <a:spcPts val="0"/>
                        </a:spcAft>
                      </a:pPr>
                      <a:r>
                        <a:rPr lang="es-ES_tradnl" sz="2000" dirty="0">
                          <a:effectLst/>
                          <a:latin typeface="Tahoma" pitchFamily="34" charset="0"/>
                          <a:ea typeface="Tahoma" pitchFamily="34" charset="0"/>
                          <a:cs typeface="Tahoma" pitchFamily="34" charset="0"/>
                        </a:rPr>
                        <a:t>País 5</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46.000.000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075">
                <a:tc>
                  <a:txBody>
                    <a:bodyPr/>
                    <a:lstStyle/>
                    <a:p>
                      <a:pPr marR="54610" algn="r">
                        <a:lnSpc>
                          <a:spcPct val="100000"/>
                        </a:lnSpc>
                        <a:spcAft>
                          <a:spcPts val="0"/>
                        </a:spcAft>
                      </a:pPr>
                      <a:r>
                        <a:rPr lang="es-ES_tradnl" sz="2000" dirty="0">
                          <a:effectLst/>
                          <a:latin typeface="Tahoma" pitchFamily="34" charset="0"/>
                          <a:ea typeface="Tahoma" pitchFamily="34" charset="0"/>
                          <a:cs typeface="Tahoma" pitchFamily="34" charset="0"/>
                        </a:rPr>
                        <a:t>País 3</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38.000.000</a:t>
                      </a:r>
                      <a:endParaRPr lang="es-CO" sz="2000" dirty="0">
                        <a:effectLst/>
                        <a:latin typeface="Tahoma" pitchFamily="34" charset="0"/>
                        <a:ea typeface="Tahoma" pitchFamily="34" charset="0"/>
                        <a:cs typeface="Tahoma" pitchFamily="34"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Rectángulo"/>
          <p:cNvSpPr/>
          <p:nvPr/>
        </p:nvSpPr>
        <p:spPr>
          <a:xfrm>
            <a:off x="338110" y="2060848"/>
            <a:ext cx="415498" cy="2554545"/>
          </a:xfrm>
          <a:prstGeom prst="rect">
            <a:avLst/>
          </a:prstGeom>
        </p:spPr>
        <p:txBody>
          <a:bodyPr wrap="none">
            <a:spAutoFit/>
          </a:bodyPr>
          <a:lstStyle/>
          <a:p>
            <a:pPr algn="ctr"/>
            <a:r>
              <a:rPr lang="es-CO" sz="2000" dirty="0" smtClean="0">
                <a:latin typeface="Tahoma" pitchFamily="34" charset="0"/>
                <a:ea typeface="Tahoma" pitchFamily="34" charset="0"/>
                <a:cs typeface="Tahoma" pitchFamily="34" charset="0"/>
              </a:rPr>
              <a:t>A.</a:t>
            </a:r>
          </a:p>
          <a:p>
            <a:pPr algn="ctr"/>
            <a:endParaRPr lang="es-CO" sz="2000" dirty="0">
              <a:latin typeface="Tahoma" pitchFamily="34" charset="0"/>
              <a:ea typeface="Tahoma" pitchFamily="34" charset="0"/>
              <a:cs typeface="Tahoma" pitchFamily="34" charset="0"/>
            </a:endParaRPr>
          </a:p>
          <a:p>
            <a:pPr algn="ctr"/>
            <a:endParaRPr lang="es-CO" sz="2000" dirty="0" smtClean="0">
              <a:latin typeface="Tahoma" pitchFamily="34" charset="0"/>
              <a:ea typeface="Tahoma" pitchFamily="34" charset="0"/>
              <a:cs typeface="Tahoma" pitchFamily="34" charset="0"/>
            </a:endParaRPr>
          </a:p>
          <a:p>
            <a:pPr algn="ctr"/>
            <a:endParaRPr lang="es-CO" sz="2000" dirty="0">
              <a:latin typeface="Tahoma" pitchFamily="34" charset="0"/>
              <a:ea typeface="Tahoma" pitchFamily="34" charset="0"/>
              <a:cs typeface="Tahoma" pitchFamily="34" charset="0"/>
            </a:endParaRPr>
          </a:p>
          <a:p>
            <a:pPr algn="ctr"/>
            <a:endParaRPr lang="es-CO" sz="2000" dirty="0" smtClean="0">
              <a:latin typeface="Tahoma" pitchFamily="34" charset="0"/>
              <a:ea typeface="Tahoma" pitchFamily="34" charset="0"/>
              <a:cs typeface="Tahoma" pitchFamily="34" charset="0"/>
            </a:endParaRPr>
          </a:p>
          <a:p>
            <a:pPr algn="ctr"/>
            <a:endParaRPr lang="es-CO" sz="2000" dirty="0">
              <a:latin typeface="Tahoma" pitchFamily="34" charset="0"/>
              <a:ea typeface="Tahoma" pitchFamily="34" charset="0"/>
              <a:cs typeface="Tahoma" pitchFamily="34" charset="0"/>
            </a:endParaRPr>
          </a:p>
          <a:p>
            <a:pPr algn="ctr"/>
            <a:endParaRPr lang="es-CO" sz="2000" dirty="0">
              <a:latin typeface="Tahoma" pitchFamily="34" charset="0"/>
              <a:ea typeface="Tahoma" pitchFamily="34" charset="0"/>
              <a:cs typeface="Tahoma" pitchFamily="34" charset="0"/>
            </a:endParaRPr>
          </a:p>
          <a:p>
            <a:pPr algn="ctr"/>
            <a:r>
              <a:rPr lang="es-CO" sz="2000" dirty="0" smtClean="0">
                <a:latin typeface="Tahoma" pitchFamily="34" charset="0"/>
                <a:ea typeface="Tahoma" pitchFamily="34" charset="0"/>
                <a:cs typeface="Tahoma" pitchFamily="34" charset="0"/>
              </a:rPr>
              <a:t>B.</a:t>
            </a:r>
            <a:endParaRPr lang="es-CO" sz="2000" dirty="0"/>
          </a:p>
        </p:txBody>
      </p:sp>
      <p:sp>
        <p:nvSpPr>
          <p:cNvPr id="7" name="6 Rectángulo"/>
          <p:cNvSpPr/>
          <p:nvPr/>
        </p:nvSpPr>
        <p:spPr>
          <a:xfrm>
            <a:off x="4564530" y="2060848"/>
            <a:ext cx="430439" cy="2554545"/>
          </a:xfrm>
          <a:prstGeom prst="rect">
            <a:avLst/>
          </a:prstGeom>
        </p:spPr>
        <p:txBody>
          <a:bodyPr wrap="none">
            <a:spAutoFit/>
          </a:bodyPr>
          <a:lstStyle/>
          <a:p>
            <a:pPr algn="ctr"/>
            <a:r>
              <a:rPr lang="es-CO" sz="2000" dirty="0" smtClean="0">
                <a:latin typeface="Tahoma" pitchFamily="34" charset="0"/>
                <a:ea typeface="Tahoma" pitchFamily="34" charset="0"/>
                <a:cs typeface="Tahoma" pitchFamily="34" charset="0"/>
              </a:rPr>
              <a:t>C.</a:t>
            </a:r>
          </a:p>
          <a:p>
            <a:pPr algn="ctr"/>
            <a:endParaRPr lang="es-CO" sz="2000" dirty="0">
              <a:latin typeface="Tahoma" pitchFamily="34" charset="0"/>
              <a:ea typeface="Tahoma" pitchFamily="34" charset="0"/>
              <a:cs typeface="Tahoma" pitchFamily="34" charset="0"/>
            </a:endParaRPr>
          </a:p>
          <a:p>
            <a:pPr algn="ctr"/>
            <a:endParaRPr lang="es-CO" sz="2000" dirty="0" smtClean="0">
              <a:latin typeface="Tahoma" pitchFamily="34" charset="0"/>
              <a:ea typeface="Tahoma" pitchFamily="34" charset="0"/>
              <a:cs typeface="Tahoma" pitchFamily="34" charset="0"/>
            </a:endParaRPr>
          </a:p>
          <a:p>
            <a:pPr algn="ctr"/>
            <a:endParaRPr lang="es-CO" sz="2000" dirty="0">
              <a:latin typeface="Tahoma" pitchFamily="34" charset="0"/>
              <a:ea typeface="Tahoma" pitchFamily="34" charset="0"/>
              <a:cs typeface="Tahoma" pitchFamily="34" charset="0"/>
            </a:endParaRPr>
          </a:p>
          <a:p>
            <a:pPr algn="ctr"/>
            <a:endParaRPr lang="es-CO" sz="2000" dirty="0" smtClean="0">
              <a:latin typeface="Tahoma" pitchFamily="34" charset="0"/>
              <a:ea typeface="Tahoma" pitchFamily="34" charset="0"/>
              <a:cs typeface="Tahoma" pitchFamily="34" charset="0"/>
            </a:endParaRPr>
          </a:p>
          <a:p>
            <a:pPr algn="ctr"/>
            <a:endParaRPr lang="es-CO" sz="2000" dirty="0">
              <a:latin typeface="Tahoma" pitchFamily="34" charset="0"/>
              <a:ea typeface="Tahoma" pitchFamily="34" charset="0"/>
              <a:cs typeface="Tahoma" pitchFamily="34" charset="0"/>
            </a:endParaRPr>
          </a:p>
          <a:p>
            <a:pPr algn="ctr"/>
            <a:endParaRPr lang="es-CO" sz="2000" dirty="0">
              <a:latin typeface="Tahoma" pitchFamily="34" charset="0"/>
              <a:ea typeface="Tahoma" pitchFamily="34" charset="0"/>
              <a:cs typeface="Tahoma" pitchFamily="34" charset="0"/>
            </a:endParaRPr>
          </a:p>
          <a:p>
            <a:pPr algn="ctr"/>
            <a:r>
              <a:rPr lang="es-CO" sz="2000" dirty="0" smtClean="0">
                <a:latin typeface="Tahoma" pitchFamily="34" charset="0"/>
                <a:ea typeface="Tahoma" pitchFamily="34" charset="0"/>
                <a:cs typeface="Tahoma" pitchFamily="34" charset="0"/>
              </a:rPr>
              <a:t>D.</a:t>
            </a:r>
            <a:endParaRPr lang="es-CO" sz="2000" dirty="0"/>
          </a:p>
        </p:txBody>
      </p:sp>
      <p:sp>
        <p:nvSpPr>
          <p:cNvPr id="8" name="7 Rectángulo redondeado"/>
          <p:cNvSpPr/>
          <p:nvPr/>
        </p:nvSpPr>
        <p:spPr>
          <a:xfrm>
            <a:off x="338110" y="2060848"/>
            <a:ext cx="415498"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46202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836712"/>
            <a:ext cx="8229600" cy="5760640"/>
          </a:xfrm>
        </p:spPr>
        <p:txBody>
          <a:bodyPr>
            <a:noAutofit/>
          </a:bodyPr>
          <a:lstStyle/>
          <a:p>
            <a:pPr marL="444500" indent="-444500" algn="just">
              <a:lnSpc>
                <a:spcPct val="130000"/>
              </a:lnSpc>
              <a:spcBef>
                <a:spcPts val="0"/>
              </a:spcBef>
              <a:buNone/>
              <a:tabLst>
                <a:tab pos="444500" algn="l"/>
              </a:tabLst>
            </a:pPr>
            <a:r>
              <a:rPr lang="es-CO" sz="2000" b="1" dirty="0" smtClean="0">
                <a:latin typeface="Tahoma" pitchFamily="34" charset="0"/>
                <a:ea typeface="Tahoma" pitchFamily="34" charset="0"/>
                <a:cs typeface="Tahoma" pitchFamily="34" charset="0"/>
              </a:rPr>
              <a:t>38. </a:t>
            </a:r>
            <a:r>
              <a:rPr lang="es-CO" sz="2000" dirty="0">
                <a:latin typeface="Tahoma" pitchFamily="34" charset="0"/>
                <a:ea typeface="Tahoma" pitchFamily="34" charset="0"/>
                <a:cs typeface="Tahoma" pitchFamily="34" charset="0"/>
              </a:rPr>
              <a:t>Una persona afirma que el país 4 ha sido el país que más ha incrementado su población en el </a:t>
            </a:r>
            <a:r>
              <a:rPr lang="es-CO" sz="2000" dirty="0" smtClean="0">
                <a:latin typeface="Tahoma" pitchFamily="34" charset="0"/>
                <a:ea typeface="Tahoma" pitchFamily="34" charset="0"/>
                <a:cs typeface="Tahoma" pitchFamily="34" charset="0"/>
              </a:rPr>
              <a:t>período </a:t>
            </a:r>
            <a:r>
              <a:rPr lang="es-CO" sz="2000" dirty="0">
                <a:latin typeface="Tahoma" pitchFamily="34" charset="0"/>
                <a:ea typeface="Tahoma" pitchFamily="34" charset="0"/>
                <a:cs typeface="Tahoma" pitchFamily="34" charset="0"/>
              </a:rPr>
              <a:t>1960-2013.</a:t>
            </a:r>
          </a:p>
          <a:p>
            <a:pPr marL="444500" indent="-444500" algn="just">
              <a:lnSpc>
                <a:spcPct val="130000"/>
              </a:lnSpc>
              <a:spcBef>
                <a:spcPts val="0"/>
              </a:spcBef>
              <a:buNone/>
              <a:tabLst>
                <a:tab pos="444500" algn="l"/>
              </a:tabLst>
            </a:pPr>
            <a:endParaRPr lang="es-CO" sz="2000" dirty="0" smtClean="0">
              <a:latin typeface="Tahoma" pitchFamily="34" charset="0"/>
              <a:ea typeface="Tahoma" pitchFamily="34" charset="0"/>
              <a:cs typeface="Tahoma" pitchFamily="34" charset="0"/>
            </a:endParaRPr>
          </a:p>
          <a:p>
            <a:pPr marL="444500" indent="-444500" algn="just">
              <a:lnSpc>
                <a:spcPct val="130000"/>
              </a:lnSpc>
              <a:spcBef>
                <a:spcPts val="0"/>
              </a:spcBef>
              <a:buNone/>
              <a:tabLst>
                <a:tab pos="444500" algn="l"/>
              </a:tabLst>
            </a:pPr>
            <a:r>
              <a:rPr lang="es-CO" sz="2000" dirty="0" smtClean="0">
                <a:latin typeface="Tahoma" pitchFamily="34" charset="0"/>
                <a:ea typeface="Tahoma" pitchFamily="34" charset="0"/>
                <a:cs typeface="Tahoma" pitchFamily="34" charset="0"/>
              </a:rPr>
              <a:t>La </a:t>
            </a:r>
            <a:r>
              <a:rPr lang="es-CO" sz="2000" dirty="0">
                <a:latin typeface="Tahoma" pitchFamily="34" charset="0"/>
                <a:ea typeface="Tahoma" pitchFamily="34" charset="0"/>
                <a:cs typeface="Tahoma" pitchFamily="34" charset="0"/>
              </a:rPr>
              <a:t>afirmación de la persona </a:t>
            </a:r>
            <a:r>
              <a:rPr lang="es-CO" sz="2000" dirty="0" smtClean="0">
                <a:latin typeface="Tahoma" pitchFamily="34" charset="0"/>
                <a:ea typeface="Tahoma" pitchFamily="34" charset="0"/>
                <a:cs typeface="Tahoma" pitchFamily="34" charset="0"/>
              </a:rPr>
              <a:t>es</a:t>
            </a:r>
            <a:endParaRPr lang="es-CO" sz="2000" dirty="0">
              <a:latin typeface="Tahoma" pitchFamily="34" charset="0"/>
              <a:ea typeface="Tahoma" pitchFamily="34" charset="0"/>
              <a:cs typeface="Tahoma" pitchFamily="34" charset="0"/>
            </a:endParaRPr>
          </a:p>
          <a:p>
            <a:pPr marL="444500" indent="-444500" algn="just">
              <a:lnSpc>
                <a:spcPct val="130000"/>
              </a:lnSpc>
              <a:spcBef>
                <a:spcPts val="0"/>
              </a:spcBef>
              <a:buNone/>
              <a:tabLst>
                <a:tab pos="444500" algn="l"/>
              </a:tabLst>
            </a:pPr>
            <a:endParaRPr lang="es-CO" sz="1000" dirty="0">
              <a:latin typeface="Tahoma" pitchFamily="34" charset="0"/>
              <a:ea typeface="Tahoma" pitchFamily="34" charset="0"/>
              <a:cs typeface="Tahoma" pitchFamily="34" charset="0"/>
            </a:endParaRPr>
          </a:p>
          <a:p>
            <a:pPr marL="444500" indent="-444500" algn="just">
              <a:lnSpc>
                <a:spcPct val="130000"/>
              </a:lnSpc>
              <a:spcBef>
                <a:spcPts val="0"/>
              </a:spcBef>
              <a:buNone/>
              <a:tabLst>
                <a:tab pos="444500" algn="l"/>
              </a:tabLst>
            </a:pPr>
            <a:r>
              <a:rPr lang="es-CO" sz="2000" dirty="0">
                <a:latin typeface="Tahoma" pitchFamily="34" charset="0"/>
                <a:ea typeface="Tahoma" pitchFamily="34" charset="0"/>
                <a:cs typeface="Tahoma" pitchFamily="34" charset="0"/>
              </a:rPr>
              <a:t>A.	correcta, porque de 2000 a 2008 la curva del país 4 es la que presenta la mayor la </a:t>
            </a:r>
            <a:r>
              <a:rPr lang="es-CO" sz="2000" dirty="0" smtClean="0">
                <a:latin typeface="Tahoma" pitchFamily="34" charset="0"/>
                <a:ea typeface="Tahoma" pitchFamily="34" charset="0"/>
                <a:cs typeface="Tahoma" pitchFamily="34" charset="0"/>
              </a:rPr>
              <a:t>inclinación </a:t>
            </a:r>
            <a:r>
              <a:rPr lang="es-CO" sz="2000" dirty="0">
                <a:latin typeface="Tahoma" pitchFamily="34" charset="0"/>
                <a:ea typeface="Tahoma" pitchFamily="34" charset="0"/>
                <a:cs typeface="Tahoma" pitchFamily="34" charset="0"/>
              </a:rPr>
              <a:t>del gráfico.</a:t>
            </a:r>
          </a:p>
          <a:p>
            <a:pPr marL="444500" indent="-444500" algn="just">
              <a:lnSpc>
                <a:spcPct val="130000"/>
              </a:lnSpc>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lnSpc>
                <a:spcPct val="130000"/>
              </a:lnSpc>
              <a:spcBef>
                <a:spcPts val="0"/>
              </a:spcBef>
              <a:buNone/>
              <a:tabLst>
                <a:tab pos="444500" algn="l"/>
              </a:tabLst>
            </a:pPr>
            <a:r>
              <a:rPr lang="es-CO" sz="2000" dirty="0" smtClean="0">
                <a:latin typeface="Tahoma" pitchFamily="34" charset="0"/>
                <a:ea typeface="Tahoma" pitchFamily="34" charset="0"/>
                <a:cs typeface="Tahoma" pitchFamily="34" charset="0"/>
              </a:rPr>
              <a:t>B</a:t>
            </a:r>
            <a:r>
              <a:rPr lang="es-CO" sz="2000" dirty="0">
                <a:latin typeface="Tahoma" pitchFamily="34" charset="0"/>
                <a:ea typeface="Tahoma" pitchFamily="34" charset="0"/>
                <a:cs typeface="Tahoma" pitchFamily="34" charset="0"/>
              </a:rPr>
              <a:t>.	incorrecta, porque la curva del país 1 empieza en un punto más bajo y termina superando al país 4.</a:t>
            </a:r>
          </a:p>
          <a:p>
            <a:pPr marL="444500" indent="-444500" algn="just">
              <a:lnSpc>
                <a:spcPct val="130000"/>
              </a:lnSpc>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lnSpc>
                <a:spcPct val="130000"/>
              </a:lnSpc>
              <a:spcBef>
                <a:spcPts val="0"/>
              </a:spcBef>
              <a:buNone/>
              <a:tabLst>
                <a:tab pos="444500" algn="l"/>
              </a:tabLst>
            </a:pP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correcta, porque la curva del país 4 estuvo por encima de las demás en casi todo momento.</a:t>
            </a:r>
          </a:p>
          <a:p>
            <a:pPr marL="444500" indent="-444500" algn="just">
              <a:lnSpc>
                <a:spcPct val="130000"/>
              </a:lnSpc>
              <a:spcBef>
                <a:spcPts val="0"/>
              </a:spcBef>
              <a:buNone/>
              <a:tabLst>
                <a:tab pos="444500" algn="l"/>
              </a:tabLst>
            </a:pPr>
            <a:endParaRPr lang="es-CO" sz="1000" dirty="0" smtClean="0">
              <a:latin typeface="Tahoma" pitchFamily="34" charset="0"/>
              <a:ea typeface="Tahoma" pitchFamily="34" charset="0"/>
              <a:cs typeface="Tahoma" pitchFamily="34" charset="0"/>
            </a:endParaRPr>
          </a:p>
          <a:p>
            <a:pPr marL="444500" indent="-444500" algn="just">
              <a:lnSpc>
                <a:spcPct val="130000"/>
              </a:lnSpc>
              <a:spcBef>
                <a:spcPts val="0"/>
              </a:spcBef>
              <a:buNone/>
              <a:tabLst>
                <a:tab pos="444500" algn="l"/>
              </a:tabLst>
            </a:pPr>
            <a:r>
              <a:rPr lang="es-CO" sz="2000" dirty="0" smtClean="0">
                <a:latin typeface="Tahoma" pitchFamily="34" charset="0"/>
                <a:ea typeface="Tahoma" pitchFamily="34" charset="0"/>
                <a:cs typeface="Tahoma" pitchFamily="34" charset="0"/>
              </a:rPr>
              <a:t>D</a:t>
            </a:r>
            <a:r>
              <a:rPr lang="es-CO" sz="2000" dirty="0">
                <a:latin typeface="Tahoma" pitchFamily="34" charset="0"/>
                <a:ea typeface="Tahoma" pitchFamily="34" charset="0"/>
                <a:cs typeface="Tahoma" pitchFamily="34" charset="0"/>
              </a:rPr>
              <a:t>.	incorrecta, porque a partir de 2010 la curva del país 1 superó la curva del país 4.</a:t>
            </a:r>
          </a:p>
        </p:txBody>
      </p:sp>
      <p:sp>
        <p:nvSpPr>
          <p:cNvPr id="4" name="3 Rectángulo redondeado"/>
          <p:cNvSpPr/>
          <p:nvPr/>
        </p:nvSpPr>
        <p:spPr>
          <a:xfrm>
            <a:off x="323528" y="3591018"/>
            <a:ext cx="8424936" cy="846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760675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692696"/>
            <a:ext cx="8229600" cy="5400600"/>
          </a:xfrm>
        </p:spPr>
        <p:txBody>
          <a:bodyPr>
            <a:noAutofit/>
          </a:bodyPr>
          <a:lstStyle/>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2. </a:t>
            </a:r>
            <a:r>
              <a:rPr lang="es-CO" sz="2000" dirty="0" smtClean="0">
                <a:latin typeface="Tahoma" pitchFamily="34" charset="0"/>
                <a:ea typeface="Tahoma" pitchFamily="34" charset="0"/>
                <a:cs typeface="Tahoma" pitchFamily="34" charset="0"/>
              </a:rPr>
              <a:t>Maritza </a:t>
            </a:r>
            <a:r>
              <a:rPr lang="es-CO" sz="2000" dirty="0">
                <a:latin typeface="Tahoma" pitchFamily="34" charset="0"/>
                <a:ea typeface="Tahoma" pitchFamily="34" charset="0"/>
                <a:cs typeface="Tahoma" pitchFamily="34" charset="0"/>
              </a:rPr>
              <a:t>trabaja en una empresa </a:t>
            </a:r>
            <a:r>
              <a:rPr lang="es-CO" sz="2000" dirty="0" smtClean="0">
                <a:latin typeface="Tahoma" pitchFamily="34" charset="0"/>
                <a:ea typeface="Tahoma" pitchFamily="34" charset="0"/>
                <a:cs typeface="Tahoma" pitchFamily="34" charset="0"/>
              </a:rPr>
              <a:t>confeccionando </a:t>
            </a:r>
            <a:r>
              <a:rPr lang="es-CO" sz="2000" dirty="0">
                <a:latin typeface="Tahoma" pitchFamily="34" charset="0"/>
                <a:ea typeface="Tahoma" pitchFamily="34" charset="0"/>
                <a:cs typeface="Tahoma" pitchFamily="34" charset="0"/>
              </a:rPr>
              <a:t>pantalones y camisetas. La gráfica </a:t>
            </a:r>
            <a:r>
              <a:rPr lang="es-CO" sz="2000" dirty="0" smtClean="0">
                <a:latin typeface="Tahoma" pitchFamily="34" charset="0"/>
                <a:ea typeface="Tahoma" pitchFamily="34" charset="0"/>
                <a:cs typeface="Tahoma" pitchFamily="34" charset="0"/>
              </a:rPr>
              <a:t>muestra </a:t>
            </a:r>
            <a:r>
              <a:rPr lang="es-CO" sz="2000" dirty="0">
                <a:latin typeface="Tahoma" pitchFamily="34" charset="0"/>
                <a:ea typeface="Tahoma" pitchFamily="34" charset="0"/>
                <a:cs typeface="Tahoma" pitchFamily="34" charset="0"/>
              </a:rPr>
              <a:t>la cantidad de prendas que ha </a:t>
            </a:r>
            <a:r>
              <a:rPr lang="es-CO" sz="2000" dirty="0" smtClean="0">
                <a:latin typeface="Tahoma" pitchFamily="34" charset="0"/>
                <a:ea typeface="Tahoma" pitchFamily="34" charset="0"/>
                <a:cs typeface="Tahoma" pitchFamily="34" charset="0"/>
              </a:rPr>
              <a:t>confeccionado </a:t>
            </a:r>
            <a:r>
              <a:rPr lang="es-CO" sz="2000" dirty="0">
                <a:latin typeface="Tahoma" pitchFamily="34" charset="0"/>
                <a:ea typeface="Tahoma" pitchFamily="34" charset="0"/>
                <a:cs typeface="Tahoma" pitchFamily="34" charset="0"/>
              </a:rPr>
              <a:t>durante 4 días de la semana</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1200" dirty="0">
              <a:latin typeface="Tahoma" pitchFamily="34" charset="0"/>
              <a:ea typeface="Tahoma" pitchFamily="34" charset="0"/>
              <a:cs typeface="Tahoma" pitchFamily="34" charset="0"/>
            </a:endParaRPr>
          </a:p>
          <a:p>
            <a:pPr marL="0" indent="0" algn="ctr">
              <a:lnSpc>
                <a:spcPct val="130000"/>
              </a:lnSpc>
              <a:spcBef>
                <a:spcPts val="0"/>
              </a:spcBef>
              <a:buNone/>
            </a:pPr>
            <a:r>
              <a:rPr lang="es-CO" sz="2000" b="1" dirty="0">
                <a:latin typeface="Tahoma" pitchFamily="34" charset="0"/>
                <a:ea typeface="Tahoma" pitchFamily="34" charset="0"/>
                <a:cs typeface="Tahoma" pitchFamily="34" charset="0"/>
              </a:rPr>
              <a:t>Prendas confeccionadas por Maritza</a:t>
            </a:r>
            <a:endParaRPr lang="es-CO" sz="2000" b="1" dirty="0" smtClean="0">
              <a:latin typeface="Tahoma" pitchFamily="34" charset="0"/>
              <a:ea typeface="Tahoma" pitchFamily="34" charset="0"/>
              <a:cs typeface="Tahoma" pitchFamily="34" charset="0"/>
            </a:endParaRPr>
          </a:p>
        </p:txBody>
      </p:sp>
      <p:graphicFrame>
        <p:nvGraphicFramePr>
          <p:cNvPr id="5" name="4 Gráfico"/>
          <p:cNvGraphicFramePr/>
          <p:nvPr>
            <p:extLst>
              <p:ext uri="{D42A27DB-BD31-4B8C-83A1-F6EECF244321}">
                <p14:modId xmlns:p14="http://schemas.microsoft.com/office/powerpoint/2010/main" val="2045710102"/>
              </p:ext>
            </p:extLst>
          </p:nvPr>
        </p:nvGraphicFramePr>
        <p:xfrm>
          <a:off x="1331640" y="2420888"/>
          <a:ext cx="727280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7092280" y="5877272"/>
            <a:ext cx="1010213" cy="369332"/>
          </a:xfrm>
          <a:prstGeom prst="rect">
            <a:avLst/>
          </a:prstGeom>
        </p:spPr>
        <p:txBody>
          <a:bodyPr wrap="none">
            <a:spAutoFit/>
          </a:bodyPr>
          <a:lstStyle/>
          <a:p>
            <a:r>
              <a:rPr lang="es-CO" b="1" dirty="0" smtClean="0">
                <a:latin typeface="Tahoma" pitchFamily="34" charset="0"/>
                <a:ea typeface="Tahoma" pitchFamily="34" charset="0"/>
                <a:cs typeface="Tahoma" pitchFamily="34" charset="0"/>
              </a:rPr>
              <a:t>Gráfica</a:t>
            </a:r>
            <a:endParaRPr lang="es-CO" dirty="0"/>
          </a:p>
        </p:txBody>
      </p:sp>
    </p:spTree>
    <p:extLst>
      <p:ext uri="{BB962C8B-B14F-4D97-AF65-F5344CB8AC3E}">
        <p14:creationId xmlns:p14="http://schemas.microsoft.com/office/powerpoint/2010/main" val="13621880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692696"/>
            <a:ext cx="8229600" cy="4896544"/>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RESPONDA LAS PREGUNTAS </a:t>
            </a:r>
            <a:r>
              <a:rPr lang="es-CO" sz="2000" b="1" dirty="0" smtClean="0">
                <a:latin typeface="Tahoma" pitchFamily="34" charset="0"/>
                <a:ea typeface="Tahoma" pitchFamily="34" charset="0"/>
                <a:cs typeface="Tahoma" pitchFamily="34" charset="0"/>
              </a:rPr>
              <a:t>39 </a:t>
            </a:r>
            <a:r>
              <a:rPr lang="es-CO" sz="2000" b="1" dirty="0">
                <a:latin typeface="Tahoma" pitchFamily="34" charset="0"/>
                <a:ea typeface="Tahoma" pitchFamily="34" charset="0"/>
                <a:cs typeface="Tahoma" pitchFamily="34" charset="0"/>
              </a:rPr>
              <a:t>Y </a:t>
            </a:r>
            <a:r>
              <a:rPr lang="es-CO" sz="2000" b="1" dirty="0" smtClean="0">
                <a:latin typeface="Tahoma" pitchFamily="34" charset="0"/>
                <a:ea typeface="Tahoma" pitchFamily="34" charset="0"/>
                <a:cs typeface="Tahoma" pitchFamily="34" charset="0"/>
              </a:rPr>
              <a:t>40 </a:t>
            </a:r>
            <a:r>
              <a:rPr lang="es-CO" sz="2000" b="1" dirty="0">
                <a:latin typeface="Tahoma" pitchFamily="34" charset="0"/>
                <a:ea typeface="Tahoma" pitchFamily="34" charset="0"/>
                <a:cs typeface="Tahoma" pitchFamily="34" charset="0"/>
              </a:rPr>
              <a:t>DE ACUERDO CON LA SIGUIENTE </a:t>
            </a:r>
            <a:r>
              <a:rPr lang="es-CO" sz="2000" b="1" dirty="0" smtClean="0">
                <a:latin typeface="Tahoma" pitchFamily="34" charset="0"/>
                <a:ea typeface="Tahoma" pitchFamily="34" charset="0"/>
                <a:cs typeface="Tahoma" pitchFamily="34" charset="0"/>
              </a:rPr>
              <a:t>INFORMACIÓN</a:t>
            </a:r>
          </a:p>
          <a:p>
            <a:pPr marL="0" indent="0" algn="ctr">
              <a:spcBef>
                <a:spcPts val="0"/>
              </a:spcBef>
              <a:buNone/>
            </a:pPr>
            <a:endParaRPr lang="es-CO" sz="1200" b="1"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La gráfica muestra la cantidad de productos vendidos en una tienda, en marzo y abril</a:t>
            </a:r>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p:graphicFrame>
        <p:nvGraphicFramePr>
          <p:cNvPr id="4" name="3 Gráfico"/>
          <p:cNvGraphicFramePr/>
          <p:nvPr>
            <p:extLst>
              <p:ext uri="{D42A27DB-BD31-4B8C-83A1-F6EECF244321}">
                <p14:modId xmlns:p14="http://schemas.microsoft.com/office/powerpoint/2010/main" val="1346124854"/>
              </p:ext>
            </p:extLst>
          </p:nvPr>
        </p:nvGraphicFramePr>
        <p:xfrm>
          <a:off x="1043608" y="234888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951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836712"/>
                <a:ext cx="8229600" cy="6021288"/>
              </a:xfrm>
            </p:spPr>
            <p:txBody>
              <a:bodyPr>
                <a:noAutofit/>
              </a:bodyPr>
              <a:lstStyle/>
              <a:p>
                <a:pPr marL="444500" indent="-444500" algn="just">
                  <a:spcBef>
                    <a:spcPts val="0"/>
                  </a:spcBef>
                  <a:buNone/>
                </a:pPr>
                <a:r>
                  <a:rPr lang="es-CO" sz="2000" b="1" dirty="0" smtClean="0">
                    <a:latin typeface="Tahoma" pitchFamily="34" charset="0"/>
                    <a:ea typeface="Tahoma" pitchFamily="34" charset="0"/>
                    <a:cs typeface="Tahoma" pitchFamily="34" charset="0"/>
                  </a:rPr>
                  <a:t>39. </a:t>
                </a:r>
                <a:r>
                  <a:rPr lang="es-CO" sz="2000" dirty="0" smtClean="0">
                    <a:latin typeface="Tahoma" pitchFamily="34" charset="0"/>
                    <a:ea typeface="Tahoma" pitchFamily="34" charset="0"/>
                    <a:cs typeface="Tahoma" pitchFamily="34" charset="0"/>
                  </a:rPr>
                  <a:t>Teniendo </a:t>
                </a:r>
                <a:r>
                  <a:rPr lang="es-CO" sz="2000" dirty="0">
                    <a:latin typeface="Tahoma" pitchFamily="34" charset="0"/>
                    <a:ea typeface="Tahoma" pitchFamily="34" charset="0"/>
                    <a:cs typeface="Tahoma" pitchFamily="34" charset="0"/>
                  </a:rPr>
                  <a:t>en cuenta que los ingresos que tuvo la tienda por cada tipo de producto equivalen a </a:t>
                </a: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1000" dirty="0">
                  <a:latin typeface="Tahoma" pitchFamily="34" charset="0"/>
                  <a:ea typeface="Tahoma" pitchFamily="34" charset="0"/>
                  <a:cs typeface="Tahoma" pitchFamily="34" charset="0"/>
                </a:endParaRPr>
              </a:p>
              <a:p>
                <a:pPr marL="0" indent="0" algn="just">
                  <a:spcBef>
                    <a:spcPts val="0"/>
                  </a:spcBef>
                  <a:buNone/>
                </a:pPr>
                <a14:m>
                  <m:oMathPara xmlns:m="http://schemas.openxmlformats.org/officeDocument/2006/math">
                    <m:oMathParaPr>
                      <m:jc m:val="center"/>
                    </m:oMathParaPr>
                    <m:oMath xmlns:m="http://schemas.openxmlformats.org/officeDocument/2006/math">
                      <m:r>
                        <m:rPr>
                          <m:nor/>
                        </m:rPr>
                        <a:rPr lang="es-CO" sz="2000" i="0" dirty="0">
                          <a:latin typeface="Cambria Math"/>
                          <a:ea typeface="Tahoma" pitchFamily="34" charset="0"/>
                          <a:cs typeface="Tahoma" pitchFamily="34" charset="0"/>
                        </a:rPr>
                        <m:t>ingresos</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por</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un</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producto</m:t>
                      </m:r>
                      <m:r>
                        <m:rPr>
                          <m:nor/>
                        </m:rPr>
                        <a:rPr lang="es-CO" sz="2000" b="0" i="0" dirty="0" smtClean="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m:t>
                      </m:r>
                      <m:r>
                        <m:rPr>
                          <m:nor/>
                        </m:rPr>
                        <a:rPr lang="es-CO" sz="2000" b="0" i="0" dirty="0" smtClean="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n</m:t>
                      </m:r>
                      <m:r>
                        <m:rPr>
                          <m:nor/>
                        </m:rPr>
                        <a:rPr lang="es-CO" sz="2000" i="0" dirty="0">
                          <a:latin typeface="Cambria Math"/>
                          <a:ea typeface="Tahoma" pitchFamily="34" charset="0"/>
                          <a:cs typeface="Tahoma" pitchFamily="34" charset="0"/>
                        </a:rPr>
                        <m:t>ú</m:t>
                      </m:r>
                      <m:r>
                        <m:rPr>
                          <m:nor/>
                        </m:rPr>
                        <a:rPr lang="es-CO" sz="2000" i="0" dirty="0">
                          <a:latin typeface="Cambria Math"/>
                          <a:ea typeface="Tahoma" pitchFamily="34" charset="0"/>
                          <a:cs typeface="Tahoma" pitchFamily="34" charset="0"/>
                        </a:rPr>
                        <m:t>mero</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de</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unidades</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del</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producto</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vendidas</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precio</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de</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la</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unidad</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de</m:t>
                      </m:r>
                      <m:r>
                        <m:rPr>
                          <m:nor/>
                        </m:rPr>
                        <a:rPr lang="es-CO" sz="2000" i="0" dirty="0">
                          <a:latin typeface="Cambria Math"/>
                          <a:ea typeface="Tahoma" pitchFamily="34" charset="0"/>
                          <a:cs typeface="Tahoma" pitchFamily="34" charset="0"/>
                        </a:rPr>
                        <m:t> </m:t>
                      </m:r>
                      <m:r>
                        <m:rPr>
                          <m:nor/>
                        </m:rPr>
                        <a:rPr lang="es-CO" sz="2000" i="0" dirty="0">
                          <a:latin typeface="Cambria Math"/>
                          <a:ea typeface="Tahoma" pitchFamily="34" charset="0"/>
                          <a:cs typeface="Tahoma" pitchFamily="34" charset="0"/>
                        </a:rPr>
                        <m:t>producto</m:t>
                      </m:r>
                    </m:oMath>
                  </m:oMathPara>
                </a14:m>
                <a:endParaRPr lang="es-CO" sz="2000" dirty="0">
                  <a:latin typeface="Tahoma" pitchFamily="34" charset="0"/>
                  <a:ea typeface="Tahoma" pitchFamily="34" charset="0"/>
                  <a:cs typeface="Tahoma" pitchFamily="34" charset="0"/>
                </a:endParaRPr>
              </a:p>
              <a:p>
                <a:pPr marL="0" indent="0" algn="just">
                  <a:spcBef>
                    <a:spcPts val="0"/>
                  </a:spcBef>
                  <a:buNone/>
                </a:pPr>
                <a:endParaRPr lang="es-CO" sz="10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una </a:t>
                </a:r>
                <a:r>
                  <a:rPr lang="es-CO" sz="2000" dirty="0">
                    <a:latin typeface="Tahoma" pitchFamily="34" charset="0"/>
                    <a:ea typeface="Tahoma" pitchFamily="34" charset="0"/>
                    <a:cs typeface="Tahoma" pitchFamily="34" charset="0"/>
                  </a:rPr>
                  <a:t>persona afirma que en los dos meses la tienda tuvo los mismos ingresos totales</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20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a:t>
                </a:r>
                <a:r>
                  <a:rPr lang="es-CO" sz="2000" dirty="0">
                    <a:latin typeface="Tahoma" pitchFamily="34" charset="0"/>
                    <a:ea typeface="Tahoma" pitchFamily="34" charset="0"/>
                    <a:cs typeface="Tahoma" pitchFamily="34" charset="0"/>
                  </a:rPr>
                  <a:t>La información de la gráfica es suficiente para determinar la veracidad de la afirmación?</a:t>
                </a:r>
              </a:p>
              <a:p>
                <a:pPr marL="534988" indent="-534988" algn="just">
                  <a:spcBef>
                    <a:spcPts val="0"/>
                  </a:spcBef>
                  <a:buNone/>
                </a:pPr>
                <a:endParaRPr lang="es-CO" sz="2000" dirty="0">
                  <a:latin typeface="Tahoma" pitchFamily="34" charset="0"/>
                  <a:ea typeface="Tahoma" pitchFamily="34" charset="0"/>
                  <a:cs typeface="Tahoma" pitchFamily="34" charset="0"/>
                </a:endParaRPr>
              </a:p>
              <a:p>
                <a:pPr marL="534988" indent="-534988" algn="just">
                  <a:spcBef>
                    <a:spcPts val="0"/>
                  </a:spcBef>
                  <a:buNone/>
                </a:pPr>
                <a:r>
                  <a:rPr lang="es-CO" sz="2000" dirty="0">
                    <a:latin typeface="Tahoma" pitchFamily="34" charset="0"/>
                    <a:ea typeface="Tahoma" pitchFamily="34" charset="0"/>
                    <a:cs typeface="Tahoma" pitchFamily="34" charset="0"/>
                  </a:rPr>
                  <a:t>A.	No, porque los ingresos dependen del precio de cada producto.</a:t>
                </a:r>
              </a:p>
              <a:p>
                <a:pPr marL="534988" indent="-534988" algn="just">
                  <a:spcBef>
                    <a:spcPts val="0"/>
                  </a:spcBef>
                  <a:buNone/>
                </a:pPr>
                <a:r>
                  <a:rPr lang="es-CO" sz="2000" dirty="0">
                    <a:latin typeface="Tahoma" pitchFamily="34" charset="0"/>
                    <a:ea typeface="Tahoma" pitchFamily="34" charset="0"/>
                    <a:cs typeface="Tahoma" pitchFamily="34" charset="0"/>
                  </a:rPr>
                  <a:t>B.	No, porque los ingresos dependen de la variación de la cantidad de productos vendidos.</a:t>
                </a:r>
              </a:p>
              <a:p>
                <a:pPr marL="534988" indent="-534988" algn="just">
                  <a:spcBef>
                    <a:spcPts val="0"/>
                  </a:spcBef>
                  <a:buNone/>
                </a:pPr>
                <a:r>
                  <a:rPr lang="es-CO" sz="2000" dirty="0">
                    <a:latin typeface="Tahoma" pitchFamily="34" charset="0"/>
                    <a:ea typeface="Tahoma" pitchFamily="34" charset="0"/>
                    <a:cs typeface="Tahoma" pitchFamily="34" charset="0"/>
                  </a:rPr>
                  <a:t>C.	Sí, porque los ingresos en marzo fueron mayores por la venta de correas.</a:t>
                </a:r>
              </a:p>
              <a:p>
                <a:pPr marL="534988" indent="-534988" algn="just">
                  <a:spcBef>
                    <a:spcPts val="0"/>
                  </a:spcBef>
                  <a:buNone/>
                </a:pPr>
                <a:r>
                  <a:rPr lang="es-CO" sz="2000" dirty="0">
                    <a:latin typeface="Tahoma" pitchFamily="34" charset="0"/>
                    <a:ea typeface="Tahoma" pitchFamily="34" charset="0"/>
                    <a:cs typeface="Tahoma" pitchFamily="34" charset="0"/>
                  </a:rPr>
                  <a:t>D.	Sí, porque los ingresos fueron iguales en los dos meses, ya que se vendió la misma </a:t>
                </a:r>
                <a:r>
                  <a:rPr lang="es-CO" sz="2000" dirty="0" smtClean="0">
                    <a:latin typeface="Tahoma" pitchFamily="34" charset="0"/>
                    <a:ea typeface="Tahoma" pitchFamily="34" charset="0"/>
                    <a:cs typeface="Tahoma" pitchFamily="34" charset="0"/>
                  </a:rPr>
                  <a:t>cantidad </a:t>
                </a:r>
                <a:r>
                  <a:rPr lang="es-CO" sz="2000" dirty="0">
                    <a:latin typeface="Tahoma" pitchFamily="34" charset="0"/>
                    <a:ea typeface="Tahoma" pitchFamily="34" charset="0"/>
                    <a:cs typeface="Tahoma" pitchFamily="34" charset="0"/>
                  </a:rPr>
                  <a:t>de productos.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836712"/>
                <a:ext cx="8229600" cy="6021288"/>
              </a:xfrm>
              <a:blipFill rotWithShape="1">
                <a:blip r:embed="rId2"/>
                <a:stretch>
                  <a:fillRect l="-815" t="-506" r="-741"/>
                </a:stretch>
              </a:blipFill>
            </p:spPr>
            <p:txBody>
              <a:bodyPr/>
              <a:lstStyle/>
              <a:p>
                <a:r>
                  <a:rPr lang="es-CO">
                    <a:noFill/>
                  </a:rPr>
                  <a:t> </a:t>
                </a:r>
              </a:p>
            </p:txBody>
          </p:sp>
        </mc:Fallback>
      </mc:AlternateContent>
      <p:sp>
        <p:nvSpPr>
          <p:cNvPr id="4" name="3 Rectángulo redondeado"/>
          <p:cNvSpPr/>
          <p:nvPr/>
        </p:nvSpPr>
        <p:spPr>
          <a:xfrm>
            <a:off x="467544" y="4248090"/>
            <a:ext cx="8136904"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61842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08720"/>
            <a:ext cx="8229600" cy="5328592"/>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40.</a:t>
            </a:r>
            <a:r>
              <a:rPr lang="es-CO" sz="2000" dirty="0" smtClean="0">
                <a:latin typeface="Tahoma" pitchFamily="34" charset="0"/>
                <a:ea typeface="Tahoma" pitchFamily="34" charset="0"/>
                <a:cs typeface="Tahoma" pitchFamily="34" charset="0"/>
              </a:rPr>
              <a:t> Para </a:t>
            </a:r>
            <a:r>
              <a:rPr lang="es-CO" sz="2000" dirty="0">
                <a:latin typeface="Tahoma" pitchFamily="34" charset="0"/>
                <a:ea typeface="Tahoma" pitchFamily="34" charset="0"/>
                <a:cs typeface="Tahoma" pitchFamily="34" charset="0"/>
              </a:rPr>
              <a:t>calcular el cambio porcentual del número de ventas de un producto, se toma el valor </a:t>
            </a:r>
            <a:r>
              <a:rPr lang="es-CO" sz="2000" dirty="0" smtClean="0">
                <a:latin typeface="Tahoma" pitchFamily="34" charset="0"/>
                <a:ea typeface="Tahoma" pitchFamily="34" charset="0"/>
                <a:cs typeface="Tahoma" pitchFamily="34" charset="0"/>
              </a:rPr>
              <a:t>absoluto </a:t>
            </a:r>
            <a:r>
              <a:rPr lang="es-CO" sz="2000" dirty="0">
                <a:latin typeface="Tahoma" pitchFamily="34" charset="0"/>
                <a:ea typeface="Tahoma" pitchFamily="34" charset="0"/>
                <a:cs typeface="Tahoma" pitchFamily="34" charset="0"/>
              </a:rPr>
              <a:t>de la diferencia entre las cantidades de unidades vendidas en marzo y en abril, se divide </a:t>
            </a:r>
            <a:r>
              <a:rPr lang="es-CO" sz="2000" dirty="0" smtClean="0">
                <a:latin typeface="Tahoma" pitchFamily="34" charset="0"/>
                <a:ea typeface="Tahoma" pitchFamily="34" charset="0"/>
                <a:cs typeface="Tahoma" pitchFamily="34" charset="0"/>
              </a:rPr>
              <a:t>entre </a:t>
            </a:r>
            <a:r>
              <a:rPr lang="es-CO" sz="2000" dirty="0">
                <a:latin typeface="Tahoma" pitchFamily="34" charset="0"/>
                <a:ea typeface="Tahoma" pitchFamily="34" charset="0"/>
                <a:cs typeface="Tahoma" pitchFamily="34" charset="0"/>
              </a:rPr>
              <a:t>el número de unidades vendidas en marzo y se multiplica por 100.</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El </a:t>
            </a:r>
            <a:r>
              <a:rPr lang="es-CO" sz="2000" dirty="0">
                <a:latin typeface="Tahoma" pitchFamily="34" charset="0"/>
                <a:ea typeface="Tahoma" pitchFamily="34" charset="0"/>
                <a:cs typeface="Tahoma" pitchFamily="34" charset="0"/>
              </a:rPr>
              <a:t>producto que tuvo un mayor cambio porcentual entre los dos meses </a:t>
            </a:r>
            <a:r>
              <a:rPr lang="es-CO" sz="2000" dirty="0" smtClean="0">
                <a:latin typeface="Tahoma" pitchFamily="34" charset="0"/>
                <a:ea typeface="Tahoma" pitchFamily="34" charset="0"/>
                <a:cs typeface="Tahoma" pitchFamily="34" charset="0"/>
              </a:rPr>
              <a:t>fue</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Correas</a:t>
            </a:r>
            <a:r>
              <a:rPr lang="es-CO" sz="2000" dirty="0">
                <a:latin typeface="Tahoma" pitchFamily="34" charset="0"/>
                <a:ea typeface="Tahoma" pitchFamily="34" charset="0"/>
                <a:cs typeface="Tahoma" pitchFamily="34" charset="0"/>
              </a:rPr>
              <a:t>.</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Chaquetas</a:t>
            </a:r>
            <a:r>
              <a:rPr lang="es-CO" sz="2000" dirty="0">
                <a:latin typeface="Tahoma" pitchFamily="34" charset="0"/>
                <a:ea typeface="Tahoma" pitchFamily="34" charset="0"/>
                <a:cs typeface="Tahoma" pitchFamily="34" charset="0"/>
              </a:rPr>
              <a:t>. </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Billeteras</a:t>
            </a:r>
            <a:r>
              <a:rPr lang="es-CO" sz="2000" dirty="0">
                <a:latin typeface="Tahoma" pitchFamily="34" charset="0"/>
                <a:ea typeface="Tahoma" pitchFamily="34" charset="0"/>
                <a:cs typeface="Tahoma" pitchFamily="34" charset="0"/>
              </a:rPr>
              <a:t>.</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D.  Carteras</a:t>
            </a:r>
            <a:r>
              <a:rPr lang="es-CO" sz="2000" dirty="0">
                <a:latin typeface="Tahoma" pitchFamily="34" charset="0"/>
                <a:ea typeface="Tahoma" pitchFamily="34" charset="0"/>
                <a:cs typeface="Tahoma" pitchFamily="34" charset="0"/>
              </a:rPr>
              <a:t>.	</a:t>
            </a:r>
          </a:p>
        </p:txBody>
      </p:sp>
      <p:sp>
        <p:nvSpPr>
          <p:cNvPr id="4" name="3 Rectángulo redondeado"/>
          <p:cNvSpPr/>
          <p:nvPr/>
        </p:nvSpPr>
        <p:spPr>
          <a:xfrm>
            <a:off x="467544" y="5301208"/>
            <a:ext cx="1800200"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03809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836712"/>
            <a:ext cx="8229600" cy="5544616"/>
          </a:xfrm>
        </p:spPr>
        <p:txBody>
          <a:bodyPr>
            <a:noAutofit/>
          </a:bodyPr>
          <a:lstStyle/>
          <a:p>
            <a:pPr marL="0" indent="0" algn="ctr">
              <a:lnSpc>
                <a:spcPct val="130000"/>
              </a:lnSpc>
              <a:spcBef>
                <a:spcPts val="0"/>
              </a:spcBef>
              <a:buNone/>
            </a:pPr>
            <a:r>
              <a:rPr lang="es-CO" sz="2000" b="1" dirty="0">
                <a:latin typeface="Tahoma" pitchFamily="34" charset="0"/>
                <a:ea typeface="Tahoma" pitchFamily="34" charset="0"/>
                <a:cs typeface="Tahoma" pitchFamily="34" charset="0"/>
              </a:rPr>
              <a:t>RESPONDA LAS PREGUNTAS </a:t>
            </a:r>
            <a:r>
              <a:rPr lang="es-CO" sz="2000" b="1" dirty="0" smtClean="0">
                <a:latin typeface="Tahoma" pitchFamily="34" charset="0"/>
                <a:ea typeface="Tahoma" pitchFamily="34" charset="0"/>
                <a:cs typeface="Tahoma" pitchFamily="34" charset="0"/>
              </a:rPr>
              <a:t>41 </a:t>
            </a:r>
            <a:r>
              <a:rPr lang="es-CO" sz="2000" b="1" dirty="0">
                <a:latin typeface="Tahoma" pitchFamily="34" charset="0"/>
                <a:ea typeface="Tahoma" pitchFamily="34" charset="0"/>
                <a:cs typeface="Tahoma" pitchFamily="34" charset="0"/>
              </a:rPr>
              <a:t>A </a:t>
            </a:r>
            <a:r>
              <a:rPr lang="es-CO" sz="2000" b="1" dirty="0" smtClean="0">
                <a:latin typeface="Tahoma" pitchFamily="34" charset="0"/>
                <a:ea typeface="Tahoma" pitchFamily="34" charset="0"/>
                <a:cs typeface="Tahoma" pitchFamily="34" charset="0"/>
              </a:rPr>
              <a:t>44 </a:t>
            </a:r>
            <a:r>
              <a:rPr lang="es-CO" sz="2000" b="1" dirty="0">
                <a:latin typeface="Tahoma" pitchFamily="34" charset="0"/>
                <a:ea typeface="Tahoma" pitchFamily="34" charset="0"/>
                <a:cs typeface="Tahoma" pitchFamily="34" charset="0"/>
              </a:rPr>
              <a:t>DE ACUERDO CON LA SIGUIENTE INFORMACIÓN</a:t>
            </a:r>
          </a:p>
          <a:p>
            <a:pPr marL="0" indent="0" algn="just">
              <a:lnSpc>
                <a:spcPct val="130000"/>
              </a:lnSpc>
              <a:spcBef>
                <a:spcPts val="0"/>
              </a:spcBef>
              <a:buNone/>
            </a:pPr>
            <a:r>
              <a:rPr lang="es-CO" sz="2000" dirty="0">
                <a:latin typeface="Tahoma" pitchFamily="34" charset="0"/>
                <a:ea typeface="Tahoma" pitchFamily="34" charset="0"/>
                <a:cs typeface="Tahoma" pitchFamily="34" charset="0"/>
              </a:rPr>
              <a:t>En el proceso de almacenamiento en una bodega se requiere acomodar pilas de cajas pesadas. Hay cinco </a:t>
            </a:r>
            <a:r>
              <a:rPr lang="es-CO" sz="2000" dirty="0" smtClean="0">
                <a:latin typeface="Tahoma" pitchFamily="34" charset="0"/>
                <a:ea typeface="Tahoma" pitchFamily="34" charset="0"/>
                <a:cs typeface="Tahoma" pitchFamily="34" charset="0"/>
              </a:rPr>
              <a:t>tipos </a:t>
            </a:r>
            <a:r>
              <a:rPr lang="es-CO" sz="2000" dirty="0">
                <a:latin typeface="Tahoma" pitchFamily="34" charset="0"/>
                <a:ea typeface="Tahoma" pitchFamily="34" charset="0"/>
                <a:cs typeface="Tahoma" pitchFamily="34" charset="0"/>
              </a:rPr>
              <a:t>de cajas cuyo peso no se conoce, pero se distinguen por su color: verdes, rojas, amarillas, blancas </a:t>
            </a:r>
            <a:r>
              <a:rPr lang="es-CO" sz="2000" dirty="0" smtClean="0">
                <a:latin typeface="Tahoma" pitchFamily="34" charset="0"/>
                <a:ea typeface="Tahoma" pitchFamily="34" charset="0"/>
                <a:cs typeface="Tahoma" pitchFamily="34" charset="0"/>
              </a:rPr>
              <a:t>y cafés</a:t>
            </a:r>
            <a:r>
              <a:rPr lang="es-CO" sz="2000" dirty="0">
                <a:latin typeface="Tahoma" pitchFamily="34" charset="0"/>
                <a:ea typeface="Tahoma" pitchFamily="34" charset="0"/>
                <a:cs typeface="Tahoma" pitchFamily="34" charset="0"/>
              </a:rPr>
              <a:t>. La bodega dispone de una báscula para objetos pesados. Debido a su configuración, la báscula solo puede registrar el peso de dos o más cajas juntas. Luego de realizar algunas pruebas, los operarios </a:t>
            </a:r>
            <a:r>
              <a:rPr lang="es-CO" sz="2000" dirty="0" smtClean="0">
                <a:latin typeface="Tahoma" pitchFamily="34" charset="0"/>
                <a:ea typeface="Tahoma" pitchFamily="34" charset="0"/>
                <a:cs typeface="Tahoma" pitchFamily="34" charset="0"/>
              </a:rPr>
              <a:t>registraron </a:t>
            </a:r>
            <a:r>
              <a:rPr lang="es-CO" sz="2000" dirty="0">
                <a:latin typeface="Tahoma" pitchFamily="34" charset="0"/>
                <a:ea typeface="Tahoma" pitchFamily="34" charset="0"/>
                <a:cs typeface="Tahoma" pitchFamily="34" charset="0"/>
              </a:rPr>
              <a:t>las siguientes equivalencias entre los pesos</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1.  El </a:t>
            </a:r>
            <a:r>
              <a:rPr lang="es-CO" sz="2000" dirty="0">
                <a:latin typeface="Tahoma" pitchFamily="34" charset="0"/>
                <a:ea typeface="Tahoma" pitchFamily="34" charset="0"/>
                <a:cs typeface="Tahoma" pitchFamily="34" charset="0"/>
              </a:rPr>
              <a:t>peso de dos cajas cafés es igual al peso de tres cajas rojas. </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2.  El </a:t>
            </a:r>
            <a:r>
              <a:rPr lang="es-CO" sz="2000" dirty="0">
                <a:latin typeface="Tahoma" pitchFamily="34" charset="0"/>
                <a:ea typeface="Tahoma" pitchFamily="34" charset="0"/>
                <a:cs typeface="Tahoma" pitchFamily="34" charset="0"/>
              </a:rPr>
              <a:t>peso de tres cajas blancas es igual al peso dos cajas amarillas. </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3.  El </a:t>
            </a:r>
            <a:r>
              <a:rPr lang="es-CO" sz="2000" dirty="0">
                <a:latin typeface="Tahoma" pitchFamily="34" charset="0"/>
                <a:ea typeface="Tahoma" pitchFamily="34" charset="0"/>
                <a:cs typeface="Tahoma" pitchFamily="34" charset="0"/>
              </a:rPr>
              <a:t>peso de tres cajas verdes es igual al peso de dos cajas rojas.</a:t>
            </a:r>
          </a:p>
        </p:txBody>
      </p:sp>
    </p:spTree>
    <p:extLst>
      <p:ext uri="{BB962C8B-B14F-4D97-AF65-F5344CB8AC3E}">
        <p14:creationId xmlns:p14="http://schemas.microsoft.com/office/powerpoint/2010/main" val="3557520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539552" y="980728"/>
            <a:ext cx="8229600" cy="4896544"/>
          </a:xfrm>
        </p:spPr>
        <p:txBody>
          <a:bodyPr>
            <a:noAutofit/>
          </a:bodyPr>
          <a:lstStyle/>
          <a:p>
            <a:pPr marL="444500" indent="-444500" algn="just">
              <a:lnSpc>
                <a:spcPct val="150000"/>
              </a:lnSpc>
              <a:spcBef>
                <a:spcPts val="0"/>
              </a:spcBef>
              <a:buNone/>
            </a:pPr>
            <a:r>
              <a:rPr lang="es-CO" sz="2000" b="1" dirty="0" smtClean="0">
                <a:latin typeface="Tahoma" pitchFamily="34" charset="0"/>
                <a:ea typeface="Tahoma" pitchFamily="34" charset="0"/>
                <a:cs typeface="Tahoma" pitchFamily="34" charset="0"/>
              </a:rPr>
              <a:t>41. </a:t>
            </a:r>
            <a:r>
              <a:rPr lang="es-CO" sz="2000" dirty="0">
                <a:latin typeface="Tahoma" pitchFamily="34" charset="0"/>
                <a:ea typeface="Tahoma" pitchFamily="34" charset="0"/>
                <a:cs typeface="Tahoma" pitchFamily="34" charset="0"/>
              </a:rPr>
              <a:t>Con el fin de obtener comparaciones adicionales entre los pesos de las cajas, los operarios </a:t>
            </a:r>
            <a:r>
              <a:rPr lang="es-CO" sz="2000" dirty="0" smtClean="0">
                <a:latin typeface="Tahoma" pitchFamily="34" charset="0"/>
                <a:ea typeface="Tahoma" pitchFamily="34" charset="0"/>
                <a:cs typeface="Tahoma" pitchFamily="34" charset="0"/>
              </a:rPr>
              <a:t>hicieron </a:t>
            </a:r>
            <a:r>
              <a:rPr lang="es-CO" sz="2000" dirty="0">
                <a:latin typeface="Tahoma" pitchFamily="34" charset="0"/>
                <a:ea typeface="Tahoma" pitchFamily="34" charset="0"/>
                <a:cs typeface="Tahoma" pitchFamily="34" charset="0"/>
              </a:rPr>
              <a:t>algunas pruebas con la báscula y registraron la siguiente información</a:t>
            </a:r>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a:p>
            <a:pPr marL="0" indent="0" algn="just">
              <a:lnSpc>
                <a:spcPct val="150000"/>
              </a:lnSpc>
              <a:spcBef>
                <a:spcPts val="0"/>
              </a:spcBef>
              <a:buNone/>
            </a:pPr>
            <a:endParaRPr lang="es-CO" sz="2000" dirty="0" smtClean="0">
              <a:latin typeface="Tahoma" pitchFamily="34" charset="0"/>
              <a:ea typeface="Tahoma" pitchFamily="34" charset="0"/>
              <a:cs typeface="Tahoma" pitchFamily="34" charset="0"/>
            </a:endParaRPr>
          </a:p>
          <a:p>
            <a:pPr marL="352425" indent="-352425" algn="just">
              <a:lnSpc>
                <a:spcPct val="150000"/>
              </a:lnSpc>
              <a:spcBef>
                <a:spcPts val="0"/>
              </a:spcBef>
              <a:buNone/>
            </a:pPr>
            <a:r>
              <a:rPr lang="es-CO" sz="2000" dirty="0" smtClean="0">
                <a:latin typeface="Tahoma" pitchFamily="34" charset="0"/>
                <a:ea typeface="Tahoma" pitchFamily="34" charset="0"/>
                <a:cs typeface="Tahoma" pitchFamily="34" charset="0"/>
              </a:rPr>
              <a:t>4. El </a:t>
            </a:r>
            <a:r>
              <a:rPr lang="es-CO" sz="2000" dirty="0">
                <a:latin typeface="Tahoma" pitchFamily="34" charset="0"/>
                <a:ea typeface="Tahoma" pitchFamily="34" charset="0"/>
                <a:cs typeface="Tahoma" pitchFamily="34" charset="0"/>
              </a:rPr>
              <a:t>peso de dos cajas verdes es menor que el peso de dos cajas </a:t>
            </a:r>
            <a:r>
              <a:rPr lang="es-CO" sz="2000" dirty="0" smtClean="0">
                <a:latin typeface="Tahoma" pitchFamily="34" charset="0"/>
                <a:ea typeface="Tahoma" pitchFamily="34" charset="0"/>
                <a:cs typeface="Tahoma" pitchFamily="34" charset="0"/>
              </a:rPr>
              <a:t>cafés.</a:t>
            </a:r>
          </a:p>
          <a:p>
            <a:pPr marL="352425" indent="-352425" algn="just">
              <a:lnSpc>
                <a:spcPct val="150000"/>
              </a:lnSpc>
              <a:spcBef>
                <a:spcPts val="0"/>
              </a:spcBef>
              <a:buNone/>
            </a:pPr>
            <a:endParaRPr lang="es-CO" sz="2000" dirty="0" smtClean="0">
              <a:latin typeface="Tahoma" pitchFamily="34" charset="0"/>
              <a:ea typeface="Tahoma" pitchFamily="34" charset="0"/>
              <a:cs typeface="Tahoma" pitchFamily="34" charset="0"/>
            </a:endParaRPr>
          </a:p>
          <a:p>
            <a:pPr marL="352425" indent="-352425" algn="just">
              <a:lnSpc>
                <a:spcPct val="150000"/>
              </a:lnSpc>
              <a:spcBef>
                <a:spcPts val="0"/>
              </a:spcBef>
              <a:buNone/>
            </a:pPr>
            <a:r>
              <a:rPr lang="es-CO" sz="2000" dirty="0" smtClean="0">
                <a:latin typeface="Tahoma" pitchFamily="34" charset="0"/>
                <a:ea typeface="Tahoma" pitchFamily="34" charset="0"/>
                <a:cs typeface="Tahoma" pitchFamily="34" charset="0"/>
              </a:rPr>
              <a:t>5. El </a:t>
            </a:r>
            <a:r>
              <a:rPr lang="es-CO" sz="2000" dirty="0">
                <a:latin typeface="Tahoma" pitchFamily="34" charset="0"/>
                <a:ea typeface="Tahoma" pitchFamily="34" charset="0"/>
                <a:cs typeface="Tahoma" pitchFamily="34" charset="0"/>
              </a:rPr>
              <a:t>peso de dos cajas amarillas es menor que el peso de dos cajas </a:t>
            </a:r>
            <a:r>
              <a:rPr lang="es-CO" sz="2000" dirty="0" smtClean="0">
                <a:latin typeface="Tahoma" pitchFamily="34" charset="0"/>
                <a:ea typeface="Tahoma" pitchFamily="34" charset="0"/>
                <a:cs typeface="Tahoma" pitchFamily="34" charset="0"/>
              </a:rPr>
              <a:t>verdes.</a:t>
            </a:r>
          </a:p>
        </p:txBody>
      </p:sp>
    </p:spTree>
    <p:extLst>
      <p:ext uri="{BB962C8B-B14F-4D97-AF65-F5344CB8AC3E}">
        <p14:creationId xmlns:p14="http://schemas.microsoft.com/office/powerpoint/2010/main" val="2115061265"/>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539552" y="908720"/>
            <a:ext cx="8229600" cy="5184576"/>
          </a:xfrm>
        </p:spPr>
        <p:txBody>
          <a:bodyPr>
            <a:noAutofit/>
          </a:bodyPr>
          <a:lstStyle/>
          <a:p>
            <a:pPr marL="0" indent="0" algn="just">
              <a:spcBef>
                <a:spcPts val="0"/>
              </a:spcBef>
              <a:buNone/>
            </a:pPr>
            <a:r>
              <a:rPr lang="es-CO" sz="2000" dirty="0" smtClean="0">
                <a:latin typeface="Tahoma" pitchFamily="34" charset="0"/>
                <a:ea typeface="Tahoma" pitchFamily="34" charset="0"/>
                <a:cs typeface="Tahoma" pitchFamily="34" charset="0"/>
              </a:rPr>
              <a:t>Entre </a:t>
            </a:r>
            <a:r>
              <a:rPr lang="es-CO" sz="2000" dirty="0">
                <a:latin typeface="Tahoma" pitchFamily="34" charset="0"/>
                <a:ea typeface="Tahoma" pitchFamily="34" charset="0"/>
                <a:cs typeface="Tahoma" pitchFamily="34" charset="0"/>
              </a:rPr>
              <a:t>los registros 4 y 5, ¿cuál de estos se podría haber deducido de la información que los </a:t>
            </a:r>
            <a:r>
              <a:rPr lang="es-CO" sz="2000" dirty="0" smtClean="0">
                <a:latin typeface="Tahoma" pitchFamily="34" charset="0"/>
                <a:ea typeface="Tahoma" pitchFamily="34" charset="0"/>
                <a:cs typeface="Tahoma" pitchFamily="34" charset="0"/>
              </a:rPr>
              <a:t>operarios </a:t>
            </a:r>
            <a:r>
              <a:rPr lang="es-CO" sz="2000" dirty="0">
                <a:latin typeface="Tahoma" pitchFamily="34" charset="0"/>
                <a:ea typeface="Tahoma" pitchFamily="34" charset="0"/>
                <a:cs typeface="Tahoma" pitchFamily="34" charset="0"/>
              </a:rPr>
              <a:t>tenían inicialmente</a:t>
            </a:r>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a:p>
            <a:pPr marL="0" indent="0" algn="just">
              <a:spcBef>
                <a:spcPts val="0"/>
              </a:spcBef>
              <a:buNone/>
            </a:pPr>
            <a:endParaRPr lang="es-CO" sz="2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A. El </a:t>
            </a:r>
            <a:r>
              <a:rPr lang="es-CO" sz="2000" dirty="0">
                <a:latin typeface="Tahoma" pitchFamily="34" charset="0"/>
                <a:ea typeface="Tahoma" pitchFamily="34" charset="0"/>
                <a:cs typeface="Tahoma" pitchFamily="34" charset="0"/>
              </a:rPr>
              <a:t>registro 4, porque de los registros 1, 2 y 3 se deducen la relación entre los pesos de </a:t>
            </a:r>
            <a:r>
              <a:rPr lang="es-CO" sz="2000" dirty="0" smtClean="0">
                <a:latin typeface="Tahoma" pitchFamily="34" charset="0"/>
                <a:ea typeface="Tahoma" pitchFamily="34" charset="0"/>
                <a:cs typeface="Tahoma" pitchFamily="34" charset="0"/>
              </a:rPr>
              <a:t>las </a:t>
            </a:r>
            <a:r>
              <a:rPr lang="es-CO" sz="2000" dirty="0">
                <a:latin typeface="Tahoma" pitchFamily="34" charset="0"/>
                <a:ea typeface="Tahoma" pitchFamily="34" charset="0"/>
                <a:cs typeface="Tahoma" pitchFamily="34" charset="0"/>
              </a:rPr>
              <a:t>cajas verdes y blancas y la relación entre los pesos de las cajas blancas y cafés.</a:t>
            </a:r>
          </a:p>
          <a:p>
            <a:pPr marL="352425" indent="-352425" algn="just">
              <a:spcBef>
                <a:spcPts val="0"/>
              </a:spcBef>
              <a:buNone/>
            </a:pPr>
            <a:endParaRPr lang="es-CO" sz="1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B. El </a:t>
            </a:r>
            <a:r>
              <a:rPr lang="es-CO" sz="2000" dirty="0">
                <a:latin typeface="Tahoma" pitchFamily="34" charset="0"/>
                <a:ea typeface="Tahoma" pitchFamily="34" charset="0"/>
                <a:cs typeface="Tahoma" pitchFamily="34" charset="0"/>
              </a:rPr>
              <a:t>registro 4, porque de los registros 1 y 3 se deducen la relación entre los pesos de las </a:t>
            </a:r>
            <a:r>
              <a:rPr lang="es-CO" sz="2000" dirty="0" smtClean="0">
                <a:latin typeface="Tahoma" pitchFamily="34" charset="0"/>
                <a:ea typeface="Tahoma" pitchFamily="34" charset="0"/>
                <a:cs typeface="Tahoma" pitchFamily="34" charset="0"/>
              </a:rPr>
              <a:t>cajas </a:t>
            </a:r>
            <a:r>
              <a:rPr lang="es-CO" sz="2000" dirty="0">
                <a:latin typeface="Tahoma" pitchFamily="34" charset="0"/>
                <a:ea typeface="Tahoma" pitchFamily="34" charset="0"/>
                <a:cs typeface="Tahoma" pitchFamily="34" charset="0"/>
              </a:rPr>
              <a:t>cafés y rojas y la relación entre los pesos de las cajas rojas y verdes. </a:t>
            </a:r>
          </a:p>
          <a:p>
            <a:pPr marL="352425" indent="-352425" algn="just">
              <a:spcBef>
                <a:spcPts val="0"/>
              </a:spcBef>
              <a:buNone/>
            </a:pPr>
            <a:endParaRPr lang="es-CO" sz="1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C. El </a:t>
            </a:r>
            <a:r>
              <a:rPr lang="es-CO" sz="2000" dirty="0">
                <a:latin typeface="Tahoma" pitchFamily="34" charset="0"/>
                <a:ea typeface="Tahoma" pitchFamily="34" charset="0"/>
                <a:cs typeface="Tahoma" pitchFamily="34" charset="0"/>
              </a:rPr>
              <a:t>registro 5, porque de los registros 1, 2 y 3 se deducen la relación entre los pesos de las </a:t>
            </a:r>
            <a:r>
              <a:rPr lang="es-CO" sz="2000" dirty="0" smtClean="0">
                <a:latin typeface="Tahoma" pitchFamily="34" charset="0"/>
                <a:ea typeface="Tahoma" pitchFamily="34" charset="0"/>
                <a:cs typeface="Tahoma" pitchFamily="34" charset="0"/>
              </a:rPr>
              <a:t>cajas </a:t>
            </a:r>
            <a:r>
              <a:rPr lang="es-CO" sz="2000" dirty="0">
                <a:latin typeface="Tahoma" pitchFamily="34" charset="0"/>
                <a:ea typeface="Tahoma" pitchFamily="34" charset="0"/>
                <a:cs typeface="Tahoma" pitchFamily="34" charset="0"/>
              </a:rPr>
              <a:t>amarillas y blancas y la relación entre los pesos de las cajas blancas y verdes. </a:t>
            </a:r>
          </a:p>
          <a:p>
            <a:pPr marL="352425" indent="-352425" algn="just">
              <a:spcBef>
                <a:spcPts val="0"/>
              </a:spcBef>
              <a:buNone/>
            </a:pPr>
            <a:endParaRPr lang="es-CO" sz="1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D. El </a:t>
            </a:r>
            <a:r>
              <a:rPr lang="es-CO" sz="2000" dirty="0">
                <a:latin typeface="Tahoma" pitchFamily="34" charset="0"/>
                <a:ea typeface="Tahoma" pitchFamily="34" charset="0"/>
                <a:cs typeface="Tahoma" pitchFamily="34" charset="0"/>
              </a:rPr>
              <a:t>registro 5, porque de los registros 2 y 3 se deducen la relación entre los pesos de las </a:t>
            </a:r>
            <a:r>
              <a:rPr lang="es-CO" sz="2000" dirty="0" smtClean="0">
                <a:latin typeface="Tahoma" pitchFamily="34" charset="0"/>
                <a:ea typeface="Tahoma" pitchFamily="34" charset="0"/>
                <a:cs typeface="Tahoma" pitchFamily="34" charset="0"/>
              </a:rPr>
              <a:t>cajas </a:t>
            </a:r>
            <a:r>
              <a:rPr lang="es-CO" sz="2000" dirty="0">
                <a:latin typeface="Tahoma" pitchFamily="34" charset="0"/>
                <a:ea typeface="Tahoma" pitchFamily="34" charset="0"/>
                <a:cs typeface="Tahoma" pitchFamily="34" charset="0"/>
              </a:rPr>
              <a:t>verdes y rojas y la relación entre los pesos de las cajas rojas y amarillas.</a:t>
            </a:r>
          </a:p>
          <a:p>
            <a:pPr marL="0" indent="0" algn="just">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611560" y="2942946"/>
            <a:ext cx="8208912" cy="918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812882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760640"/>
          </a:xfrm>
        </p:spPr>
        <p:txBody>
          <a:bodyPr>
            <a:noAutofit/>
          </a:bodyPr>
          <a:lstStyle/>
          <a:p>
            <a:pPr marL="444500" indent="-444500" algn="just">
              <a:spcBef>
                <a:spcPts val="0"/>
              </a:spcBef>
              <a:buNone/>
            </a:pPr>
            <a:r>
              <a:rPr lang="es-CO" sz="2000" b="1" dirty="0" smtClean="0">
                <a:latin typeface="Tahoma" pitchFamily="34" charset="0"/>
                <a:ea typeface="Tahoma" pitchFamily="34" charset="0"/>
                <a:cs typeface="Tahoma" pitchFamily="34" charset="0"/>
              </a:rPr>
              <a:t>42. </a:t>
            </a:r>
            <a:r>
              <a:rPr lang="es-CO" sz="2000" dirty="0">
                <a:latin typeface="Tahoma" pitchFamily="34" charset="0"/>
                <a:ea typeface="Tahoma" pitchFamily="34" charset="0"/>
                <a:cs typeface="Tahoma" pitchFamily="34" charset="0"/>
              </a:rPr>
              <a:t>José, uno de los operarlos, registró adicionalmente que el peso de una caja roja y el peso de </a:t>
            </a:r>
            <a:r>
              <a:rPr lang="es-CO" sz="2000" dirty="0" smtClean="0">
                <a:latin typeface="Tahoma" pitchFamily="34" charset="0"/>
                <a:ea typeface="Tahoma" pitchFamily="34" charset="0"/>
                <a:cs typeface="Tahoma" pitchFamily="34" charset="0"/>
              </a:rPr>
              <a:t>una </a:t>
            </a:r>
            <a:r>
              <a:rPr lang="es-CO" sz="2000" dirty="0">
                <a:latin typeface="Tahoma" pitchFamily="34" charset="0"/>
                <a:ea typeface="Tahoma" pitchFamily="34" charset="0"/>
                <a:cs typeface="Tahoma" pitchFamily="34" charset="0"/>
              </a:rPr>
              <a:t>caja verde suman 100 kg. De acuerdo con eso, aseguró que el peso de cada caja roja es de 40 kg y el de cada caja verde es de 60 kg. Esta información la argumentó dé la siguiente manera</a:t>
            </a:r>
            <a:r>
              <a:rPr lang="es-CO" sz="2000" dirty="0" smtClean="0">
                <a:latin typeface="Tahoma" pitchFamily="34" charset="0"/>
                <a:ea typeface="Tahoma" pitchFamily="34" charset="0"/>
                <a:cs typeface="Tahoma" pitchFamily="34" charset="0"/>
              </a:rPr>
              <a:t>:</a:t>
            </a:r>
          </a:p>
          <a:p>
            <a:pPr marL="444500" indent="-444500" algn="just">
              <a:spcBef>
                <a:spcPts val="0"/>
              </a:spcBef>
              <a:buNone/>
            </a:pPr>
            <a:endParaRPr lang="es-CO" sz="1000" dirty="0">
              <a:latin typeface="Tahoma" pitchFamily="34" charset="0"/>
              <a:ea typeface="Tahoma" pitchFamily="34" charset="0"/>
              <a:cs typeface="Tahoma" pitchFamily="34" charset="0"/>
            </a:endParaRPr>
          </a:p>
          <a:p>
            <a:pPr marL="0" indent="0" algn="ctr">
              <a:spcBef>
                <a:spcPts val="0"/>
              </a:spcBef>
              <a:buNone/>
            </a:pPr>
            <a:r>
              <a:rPr lang="es-CO" sz="2000" dirty="0" smtClean="0">
                <a:latin typeface="Tahoma" pitchFamily="34" charset="0"/>
                <a:ea typeface="Tahoma" pitchFamily="34" charset="0"/>
                <a:cs typeface="Tahoma" pitchFamily="34" charset="0"/>
              </a:rPr>
              <a:t>"Los </a:t>
            </a:r>
            <a:r>
              <a:rPr lang="es-CO" sz="2000" dirty="0">
                <a:latin typeface="Tahoma" pitchFamily="34" charset="0"/>
                <a:ea typeface="Tahoma" pitchFamily="34" charset="0"/>
                <a:cs typeface="Tahoma" pitchFamily="34" charset="0"/>
              </a:rPr>
              <a:t>datos son consistentes con el registro 3 porque, </a:t>
            </a:r>
            <a:endParaRPr lang="es-CO" sz="2000" dirty="0" smtClean="0">
              <a:latin typeface="Tahoma" pitchFamily="34" charset="0"/>
              <a:ea typeface="Tahoma" pitchFamily="34" charset="0"/>
              <a:cs typeface="Tahoma" pitchFamily="34" charset="0"/>
            </a:endParaRPr>
          </a:p>
          <a:p>
            <a:pPr marL="0" indent="0" algn="ctr">
              <a:spcBef>
                <a:spcPts val="0"/>
              </a:spcBef>
              <a:buNone/>
            </a:pPr>
            <a:r>
              <a:rPr lang="es-CO" sz="2000" dirty="0" smtClean="0">
                <a:latin typeface="Tahoma" pitchFamily="34" charset="0"/>
                <a:ea typeface="Tahoma" pitchFamily="34" charset="0"/>
                <a:cs typeface="Tahoma" pitchFamily="34" charset="0"/>
              </a:rPr>
              <a:t>3 </a:t>
            </a:r>
            <a:r>
              <a:rPr lang="es-CO" sz="2000" dirty="0">
                <a:latin typeface="Tahoma" pitchFamily="34" charset="0"/>
                <a:ea typeface="Tahoma" pitchFamily="34" charset="0"/>
                <a:cs typeface="Tahoma" pitchFamily="34" charset="0"/>
              </a:rPr>
              <a:t>x 40 =</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2 x 60 y 40 + 60 = 100</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El razonamiento de José </a:t>
            </a:r>
            <a:r>
              <a:rPr lang="es-CO" sz="2000" dirty="0" smtClean="0">
                <a:latin typeface="Tahoma" pitchFamily="34" charset="0"/>
                <a:ea typeface="Tahoma" pitchFamily="34" charset="0"/>
                <a:cs typeface="Tahoma" pitchFamily="34" charset="0"/>
              </a:rPr>
              <a:t>es</a:t>
            </a:r>
          </a:p>
          <a:p>
            <a:pPr marL="0" indent="0" algn="just">
              <a:spcBef>
                <a:spcPts val="0"/>
              </a:spcBef>
              <a:buNone/>
            </a:pPr>
            <a:endParaRPr lang="es-CO" sz="1000" dirty="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A. correcto</a:t>
            </a:r>
            <a:r>
              <a:rPr lang="es-CO" sz="2000" dirty="0">
                <a:latin typeface="Tahoma" pitchFamily="34" charset="0"/>
                <a:ea typeface="Tahoma" pitchFamily="34" charset="0"/>
                <a:cs typeface="Tahoma" pitchFamily="34" charset="0"/>
              </a:rPr>
              <a:t>, porque el peso de una caja verde es igual al de una y media caja roja.</a:t>
            </a:r>
          </a:p>
          <a:p>
            <a:pPr marL="352425" indent="-352425" algn="just">
              <a:spcBef>
                <a:spcPts val="0"/>
              </a:spcBef>
              <a:buNone/>
            </a:pPr>
            <a:r>
              <a:rPr lang="es-CO" sz="2000" dirty="0">
                <a:latin typeface="Tahoma" pitchFamily="34" charset="0"/>
                <a:ea typeface="Tahoma" pitchFamily="34" charset="0"/>
                <a:cs typeface="Tahoma" pitchFamily="34" charset="0"/>
              </a:rPr>
              <a:t>B.	correcto, porque es el único par de números que cumple las dos igualdades.</a:t>
            </a:r>
          </a:p>
          <a:p>
            <a:pPr marL="352425" indent="-352425" algn="just">
              <a:spcBef>
                <a:spcPts val="0"/>
              </a:spcBef>
              <a:buNone/>
            </a:pPr>
            <a:r>
              <a:rPr lang="es-CO" sz="2000" dirty="0">
                <a:latin typeface="Tahoma" pitchFamily="34" charset="0"/>
                <a:ea typeface="Tahoma" pitchFamily="34" charset="0"/>
                <a:cs typeface="Tahoma" pitchFamily="34" charset="0"/>
              </a:rPr>
              <a:t>C.	incorrecto, porque existen otros números que suman 100, por ejemplo, 70 y 30.</a:t>
            </a:r>
          </a:p>
          <a:p>
            <a:pPr marL="352425" indent="-352425" algn="just">
              <a:spcBef>
                <a:spcPts val="0"/>
              </a:spcBef>
              <a:buNone/>
            </a:pPr>
            <a:r>
              <a:rPr lang="es-CO" sz="2000" dirty="0">
                <a:latin typeface="Tahoma" pitchFamily="34" charset="0"/>
                <a:ea typeface="Tahoma" pitchFamily="34" charset="0"/>
                <a:cs typeface="Tahoma" pitchFamily="34" charset="0"/>
              </a:rPr>
              <a:t>D.	incorrecto, porque el peso de una caja verde es menor que el peso de una roja.</a:t>
            </a:r>
          </a:p>
        </p:txBody>
      </p:sp>
      <p:sp>
        <p:nvSpPr>
          <p:cNvPr id="4" name="3 Rectángulo redondeado"/>
          <p:cNvSpPr/>
          <p:nvPr/>
        </p:nvSpPr>
        <p:spPr>
          <a:xfrm>
            <a:off x="539552" y="5679250"/>
            <a:ext cx="8136904"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47540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67544" y="764704"/>
            <a:ext cx="8229600" cy="1008112"/>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43. </a:t>
            </a:r>
            <a:r>
              <a:rPr lang="es-CO" sz="2000" dirty="0">
                <a:latin typeface="Tahoma" pitchFamily="34" charset="0"/>
                <a:ea typeface="Tahoma" pitchFamily="34" charset="0"/>
                <a:cs typeface="Tahoma" pitchFamily="34" charset="0"/>
              </a:rPr>
              <a:t>Una posible representación correcta de la información registrada por los operarios </a:t>
            </a:r>
            <a:r>
              <a:rPr lang="es-CO" sz="2000" dirty="0" smtClean="0">
                <a:latin typeface="Tahoma" pitchFamily="34" charset="0"/>
                <a:ea typeface="Tahoma" pitchFamily="34" charset="0"/>
                <a:cs typeface="Tahoma" pitchFamily="34" charset="0"/>
              </a:rPr>
              <a:t>es</a:t>
            </a: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smtClean="0">
                <a:latin typeface="Tahoma" pitchFamily="34" charset="0"/>
                <a:ea typeface="Tahoma" pitchFamily="34" charset="0"/>
                <a:cs typeface="Tahoma" pitchFamily="34" charset="0"/>
              </a:rPr>
              <a:t>A.						B.</a:t>
            </a: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534988" indent="-534988"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534988" indent="-534988" algn="just">
              <a:lnSpc>
                <a:spcPct val="130000"/>
              </a:lnSpc>
              <a:spcBef>
                <a:spcPts val="0"/>
              </a:spcBef>
              <a:buNone/>
            </a:pPr>
            <a:endParaRPr lang="es-CO" sz="2000" dirty="0">
              <a:latin typeface="Tahoma" pitchFamily="34" charset="0"/>
              <a:ea typeface="Tahoma" pitchFamily="34" charset="0"/>
              <a:cs typeface="Tahoma" pitchFamily="34" charset="0"/>
            </a:endParaRPr>
          </a:p>
          <a:p>
            <a:pPr marL="534988" indent="-534988" algn="just">
              <a:lnSpc>
                <a:spcPct val="130000"/>
              </a:lnSpc>
              <a:spcBef>
                <a:spcPts val="0"/>
              </a:spcBef>
              <a:buNone/>
            </a:pPr>
            <a:r>
              <a:rPr lang="es-CO" sz="2000" dirty="0" smtClean="0">
                <a:latin typeface="Tahoma" pitchFamily="34" charset="0"/>
                <a:ea typeface="Tahoma" pitchFamily="34" charset="0"/>
                <a:cs typeface="Tahoma" pitchFamily="34" charset="0"/>
              </a:rPr>
              <a:t>C.						D.</a:t>
            </a:r>
            <a:endParaRPr lang="es-CO" sz="2000" dirty="0">
              <a:latin typeface="Tahoma" pitchFamily="34" charset="0"/>
              <a:ea typeface="Tahoma" pitchFamily="34" charset="0"/>
              <a:cs typeface="Tahoma" pitchFamily="34" charset="0"/>
            </a:endParaRPr>
          </a:p>
        </p:txBody>
      </p:sp>
      <p:grpSp>
        <p:nvGrpSpPr>
          <p:cNvPr id="94" name="93 Grupo"/>
          <p:cNvGrpSpPr/>
          <p:nvPr/>
        </p:nvGrpSpPr>
        <p:grpSpPr>
          <a:xfrm>
            <a:off x="908737" y="1988840"/>
            <a:ext cx="2583143" cy="1379208"/>
            <a:chOff x="908737" y="1988840"/>
            <a:chExt cx="2583143" cy="1379208"/>
          </a:xfrm>
        </p:grpSpPr>
        <p:sp>
          <p:nvSpPr>
            <p:cNvPr id="4" name="3 Rectángulo"/>
            <p:cNvSpPr/>
            <p:nvPr/>
          </p:nvSpPr>
          <p:spPr>
            <a:xfrm flipH="1">
              <a:off x="935923" y="1988840"/>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5" name="4 Rectángulo"/>
            <p:cNvSpPr/>
            <p:nvPr/>
          </p:nvSpPr>
          <p:spPr>
            <a:xfrm flipH="1">
              <a:off x="1384398" y="1988840"/>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6" name="5 Igual que"/>
            <p:cNvSpPr/>
            <p:nvPr/>
          </p:nvSpPr>
          <p:spPr>
            <a:xfrm flipH="1">
              <a:off x="1816446" y="2039041"/>
              <a:ext cx="351409" cy="27606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7" name="6 Elipse"/>
            <p:cNvSpPr/>
            <p:nvPr/>
          </p:nvSpPr>
          <p:spPr>
            <a:xfrm flipH="1">
              <a:off x="2215675" y="1988840"/>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8" name="7 Elipse"/>
            <p:cNvSpPr/>
            <p:nvPr/>
          </p:nvSpPr>
          <p:spPr>
            <a:xfrm flipH="1">
              <a:off x="2647723" y="1988840"/>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9" name="8 Elipse"/>
            <p:cNvSpPr/>
            <p:nvPr/>
          </p:nvSpPr>
          <p:spPr>
            <a:xfrm flipH="1">
              <a:off x="3079771" y="1988840"/>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10" name="9 Estrella de 5 puntas"/>
            <p:cNvSpPr/>
            <p:nvPr/>
          </p:nvSpPr>
          <p:spPr>
            <a:xfrm>
              <a:off x="917619" y="2451211"/>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11" name="10 Estrella de 5 puntas"/>
            <p:cNvSpPr/>
            <p:nvPr/>
          </p:nvSpPr>
          <p:spPr>
            <a:xfrm>
              <a:off x="1402223" y="2451211"/>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12" name="11 Estrella de 5 puntas"/>
            <p:cNvSpPr/>
            <p:nvPr/>
          </p:nvSpPr>
          <p:spPr>
            <a:xfrm>
              <a:off x="1849265" y="2451211"/>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13" name="12 Igual que"/>
            <p:cNvSpPr/>
            <p:nvPr/>
          </p:nvSpPr>
          <p:spPr>
            <a:xfrm flipH="1">
              <a:off x="2320823" y="2526700"/>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4" name="13 Rectángulo"/>
            <p:cNvSpPr/>
            <p:nvPr/>
          </p:nvSpPr>
          <p:spPr>
            <a:xfrm flipH="1">
              <a:off x="2734122" y="2485458"/>
              <a:ext cx="309283" cy="309283"/>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15" name="14 Rectángulo"/>
            <p:cNvSpPr/>
            <p:nvPr/>
          </p:nvSpPr>
          <p:spPr>
            <a:xfrm flipH="1">
              <a:off x="3182597" y="2485458"/>
              <a:ext cx="309283" cy="309283"/>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16" name="15 Corazón"/>
            <p:cNvSpPr/>
            <p:nvPr/>
          </p:nvSpPr>
          <p:spPr>
            <a:xfrm>
              <a:off x="2656431" y="2986368"/>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17" name="16 Corazón"/>
            <p:cNvSpPr/>
            <p:nvPr/>
          </p:nvSpPr>
          <p:spPr>
            <a:xfrm>
              <a:off x="3104906" y="2986368"/>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18" name="17 Igual que"/>
            <p:cNvSpPr/>
            <p:nvPr/>
          </p:nvSpPr>
          <p:spPr>
            <a:xfrm flipH="1">
              <a:off x="2303445" y="3061202"/>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19" name="18 Triángulo isósceles"/>
            <p:cNvSpPr/>
            <p:nvPr/>
          </p:nvSpPr>
          <p:spPr>
            <a:xfrm flipV="1">
              <a:off x="908737" y="2981154"/>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20" name="19 Triángulo isósceles"/>
            <p:cNvSpPr/>
            <p:nvPr/>
          </p:nvSpPr>
          <p:spPr>
            <a:xfrm flipV="1">
              <a:off x="1357065" y="2981154"/>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21" name="20 Triángulo isósceles"/>
            <p:cNvSpPr/>
            <p:nvPr/>
          </p:nvSpPr>
          <p:spPr>
            <a:xfrm flipV="1">
              <a:off x="1802066" y="2981154"/>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grpSp>
      <p:grpSp>
        <p:nvGrpSpPr>
          <p:cNvPr id="91" name="90 Grupo"/>
          <p:cNvGrpSpPr/>
          <p:nvPr/>
        </p:nvGrpSpPr>
        <p:grpSpPr>
          <a:xfrm>
            <a:off x="876057" y="4365104"/>
            <a:ext cx="2659483" cy="1443690"/>
            <a:chOff x="876057" y="4365104"/>
            <a:chExt cx="2659483" cy="1443690"/>
          </a:xfrm>
        </p:grpSpPr>
        <p:sp>
          <p:nvSpPr>
            <p:cNvPr id="22" name="21 Rectángulo"/>
            <p:cNvSpPr/>
            <p:nvPr/>
          </p:nvSpPr>
          <p:spPr>
            <a:xfrm flipH="1">
              <a:off x="2710598" y="4365104"/>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23" name="22 Rectángulo"/>
            <p:cNvSpPr/>
            <p:nvPr/>
          </p:nvSpPr>
          <p:spPr>
            <a:xfrm flipH="1">
              <a:off x="3159073" y="4365104"/>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24" name="23 Igual que"/>
            <p:cNvSpPr/>
            <p:nvPr/>
          </p:nvSpPr>
          <p:spPr>
            <a:xfrm flipH="1">
              <a:off x="2241086" y="4415305"/>
              <a:ext cx="351409" cy="27606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pSp>
          <p:nvGrpSpPr>
            <p:cNvPr id="40" name="39 Grupo"/>
            <p:cNvGrpSpPr/>
            <p:nvPr/>
          </p:nvGrpSpPr>
          <p:grpSpPr>
            <a:xfrm>
              <a:off x="2170062" y="4890066"/>
              <a:ext cx="1240563" cy="376467"/>
              <a:chOff x="2225744" y="3940494"/>
              <a:chExt cx="1240563" cy="376467"/>
            </a:xfrm>
          </p:grpSpPr>
          <p:sp>
            <p:nvSpPr>
              <p:cNvPr id="25" name="24 Elipse"/>
              <p:cNvSpPr/>
              <p:nvPr/>
            </p:nvSpPr>
            <p:spPr>
              <a:xfrm flipH="1">
                <a:off x="2225744" y="3940494"/>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26" name="25 Elipse"/>
              <p:cNvSpPr/>
              <p:nvPr/>
            </p:nvSpPr>
            <p:spPr>
              <a:xfrm flipH="1">
                <a:off x="2657792" y="3940494"/>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27" name="26 Elipse"/>
              <p:cNvSpPr/>
              <p:nvPr/>
            </p:nvSpPr>
            <p:spPr>
              <a:xfrm flipH="1">
                <a:off x="3089840" y="3940494"/>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grpSp>
        <p:sp>
          <p:nvSpPr>
            <p:cNvPr id="29" name="28 Estrella de 5 puntas"/>
            <p:cNvSpPr/>
            <p:nvPr/>
          </p:nvSpPr>
          <p:spPr>
            <a:xfrm>
              <a:off x="876057" y="4889411"/>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30" name="29 Estrella de 5 puntas"/>
            <p:cNvSpPr/>
            <p:nvPr/>
          </p:nvSpPr>
          <p:spPr>
            <a:xfrm>
              <a:off x="1323099" y="4889411"/>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31" name="30 Igual que"/>
            <p:cNvSpPr/>
            <p:nvPr/>
          </p:nvSpPr>
          <p:spPr>
            <a:xfrm flipH="1">
              <a:off x="1794657" y="4964900"/>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36" name="35 Igual que"/>
            <p:cNvSpPr/>
            <p:nvPr/>
          </p:nvSpPr>
          <p:spPr>
            <a:xfrm flipH="1">
              <a:off x="1835696" y="5501948"/>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37" name="36 Triángulo isósceles"/>
            <p:cNvSpPr/>
            <p:nvPr/>
          </p:nvSpPr>
          <p:spPr>
            <a:xfrm flipV="1">
              <a:off x="2189328" y="5421900"/>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38" name="37 Triángulo isósceles"/>
            <p:cNvSpPr/>
            <p:nvPr/>
          </p:nvSpPr>
          <p:spPr>
            <a:xfrm flipV="1">
              <a:off x="2637656" y="5421900"/>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39" name="38 Triángulo isósceles"/>
            <p:cNvSpPr/>
            <p:nvPr/>
          </p:nvSpPr>
          <p:spPr>
            <a:xfrm flipV="1">
              <a:off x="3082657" y="5421900"/>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grpSp>
          <p:nvGrpSpPr>
            <p:cNvPr id="42" name="41 Grupo"/>
            <p:cNvGrpSpPr/>
            <p:nvPr/>
          </p:nvGrpSpPr>
          <p:grpSpPr>
            <a:xfrm>
              <a:off x="885700" y="4365104"/>
              <a:ext cx="1284362" cy="376467"/>
              <a:chOff x="2666500" y="4935415"/>
              <a:chExt cx="1284362" cy="376467"/>
            </a:xfrm>
          </p:grpSpPr>
          <p:sp>
            <p:nvSpPr>
              <p:cNvPr id="34" name="33 Corazón"/>
              <p:cNvSpPr/>
              <p:nvPr/>
            </p:nvSpPr>
            <p:spPr>
              <a:xfrm>
                <a:off x="2666500" y="4935415"/>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35" name="34 Corazón"/>
              <p:cNvSpPr/>
              <p:nvPr/>
            </p:nvSpPr>
            <p:spPr>
              <a:xfrm>
                <a:off x="3114975" y="4935415"/>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41" name="40 Corazón"/>
              <p:cNvSpPr/>
              <p:nvPr/>
            </p:nvSpPr>
            <p:spPr>
              <a:xfrm>
                <a:off x="3563888" y="4935415"/>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grpSp>
        <p:sp>
          <p:nvSpPr>
            <p:cNvPr id="43" name="42 Corazón"/>
            <p:cNvSpPr/>
            <p:nvPr/>
          </p:nvSpPr>
          <p:spPr>
            <a:xfrm>
              <a:off x="901783" y="5427114"/>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44" name="43 Corazón"/>
            <p:cNvSpPr/>
            <p:nvPr/>
          </p:nvSpPr>
          <p:spPr>
            <a:xfrm>
              <a:off x="1350258" y="5427114"/>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grpSp>
      <p:grpSp>
        <p:nvGrpSpPr>
          <p:cNvPr id="93" name="92 Grupo"/>
          <p:cNvGrpSpPr/>
          <p:nvPr/>
        </p:nvGrpSpPr>
        <p:grpSpPr>
          <a:xfrm>
            <a:off x="5427353" y="2027840"/>
            <a:ext cx="2611870" cy="1344206"/>
            <a:chOff x="5427353" y="2027840"/>
            <a:chExt cx="2611870" cy="1344206"/>
          </a:xfrm>
        </p:grpSpPr>
        <p:sp>
          <p:nvSpPr>
            <p:cNvPr id="45" name="44 Rectángulo"/>
            <p:cNvSpPr/>
            <p:nvPr/>
          </p:nvSpPr>
          <p:spPr>
            <a:xfrm flipH="1">
              <a:off x="5427353" y="2027840"/>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46" name="45 Rectángulo"/>
            <p:cNvSpPr/>
            <p:nvPr/>
          </p:nvSpPr>
          <p:spPr>
            <a:xfrm flipH="1">
              <a:off x="5875828" y="2027840"/>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47" name="46 Igual que"/>
            <p:cNvSpPr/>
            <p:nvPr/>
          </p:nvSpPr>
          <p:spPr>
            <a:xfrm flipH="1">
              <a:off x="6307876" y="2078041"/>
              <a:ext cx="351409" cy="27606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48" name="47 Elipse"/>
            <p:cNvSpPr/>
            <p:nvPr/>
          </p:nvSpPr>
          <p:spPr>
            <a:xfrm flipH="1">
              <a:off x="6707105" y="2027840"/>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49" name="48 Elipse"/>
            <p:cNvSpPr/>
            <p:nvPr/>
          </p:nvSpPr>
          <p:spPr>
            <a:xfrm flipH="1">
              <a:off x="7139153" y="2027840"/>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50" name="49 Elipse"/>
            <p:cNvSpPr/>
            <p:nvPr/>
          </p:nvSpPr>
          <p:spPr>
            <a:xfrm flipH="1">
              <a:off x="7571201" y="2027840"/>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51" name="50 Estrella de 5 puntas"/>
            <p:cNvSpPr/>
            <p:nvPr/>
          </p:nvSpPr>
          <p:spPr>
            <a:xfrm>
              <a:off x="5445496" y="2994270"/>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52" name="51 Estrella de 5 puntas"/>
            <p:cNvSpPr/>
            <p:nvPr/>
          </p:nvSpPr>
          <p:spPr>
            <a:xfrm>
              <a:off x="5930100" y="2994270"/>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53" name="52 Estrella de 5 puntas"/>
            <p:cNvSpPr/>
            <p:nvPr/>
          </p:nvSpPr>
          <p:spPr>
            <a:xfrm>
              <a:off x="6377142" y="2994270"/>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54" name="53 Igual que"/>
            <p:cNvSpPr/>
            <p:nvPr/>
          </p:nvSpPr>
          <p:spPr>
            <a:xfrm flipH="1">
              <a:off x="6848700" y="3069759"/>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63" name="62 Igual que"/>
            <p:cNvSpPr/>
            <p:nvPr/>
          </p:nvSpPr>
          <p:spPr>
            <a:xfrm flipH="1">
              <a:off x="6361266" y="2603913"/>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64" name="63 Corazón"/>
            <p:cNvSpPr/>
            <p:nvPr/>
          </p:nvSpPr>
          <p:spPr>
            <a:xfrm>
              <a:off x="5427353" y="2529079"/>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65" name="64 Corazón"/>
            <p:cNvSpPr/>
            <p:nvPr/>
          </p:nvSpPr>
          <p:spPr>
            <a:xfrm>
              <a:off x="5875828" y="2529079"/>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66" name="65 Estrella de 5 puntas"/>
            <p:cNvSpPr/>
            <p:nvPr/>
          </p:nvSpPr>
          <p:spPr>
            <a:xfrm>
              <a:off x="6729801" y="2528424"/>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67" name="66 Estrella de 5 puntas"/>
            <p:cNvSpPr/>
            <p:nvPr/>
          </p:nvSpPr>
          <p:spPr>
            <a:xfrm>
              <a:off x="7214405" y="2528424"/>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68" name="67 Estrella de 5 puntas"/>
            <p:cNvSpPr/>
            <p:nvPr/>
          </p:nvSpPr>
          <p:spPr>
            <a:xfrm>
              <a:off x="7661447" y="2528424"/>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69" name="68 Elipse"/>
            <p:cNvSpPr/>
            <p:nvPr/>
          </p:nvSpPr>
          <p:spPr>
            <a:xfrm flipH="1">
              <a:off x="7179191" y="2994925"/>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70" name="69 Elipse"/>
            <p:cNvSpPr/>
            <p:nvPr/>
          </p:nvSpPr>
          <p:spPr>
            <a:xfrm flipH="1">
              <a:off x="7611239" y="2994925"/>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grpSp>
      <p:grpSp>
        <p:nvGrpSpPr>
          <p:cNvPr id="92" name="91 Grupo"/>
          <p:cNvGrpSpPr/>
          <p:nvPr/>
        </p:nvGrpSpPr>
        <p:grpSpPr>
          <a:xfrm>
            <a:off x="5457839" y="4365104"/>
            <a:ext cx="2675276" cy="1438477"/>
            <a:chOff x="5457839" y="4365104"/>
            <a:chExt cx="2675276" cy="1438477"/>
          </a:xfrm>
        </p:grpSpPr>
        <p:sp>
          <p:nvSpPr>
            <p:cNvPr id="71" name="70 Rectángulo"/>
            <p:cNvSpPr/>
            <p:nvPr/>
          </p:nvSpPr>
          <p:spPr>
            <a:xfrm flipH="1">
              <a:off x="5958788" y="4365104"/>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72" name="71 Rectángulo"/>
            <p:cNvSpPr/>
            <p:nvPr/>
          </p:nvSpPr>
          <p:spPr>
            <a:xfrm flipH="1">
              <a:off x="6407263" y="4365104"/>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73" name="72 Igual que"/>
            <p:cNvSpPr/>
            <p:nvPr/>
          </p:nvSpPr>
          <p:spPr>
            <a:xfrm flipH="1">
              <a:off x="6839311" y="4415305"/>
              <a:ext cx="351409" cy="27606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74" name="73 Elipse"/>
            <p:cNvSpPr/>
            <p:nvPr/>
          </p:nvSpPr>
          <p:spPr>
            <a:xfrm flipH="1">
              <a:off x="7238540" y="4365104"/>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75" name="74 Elipse"/>
            <p:cNvSpPr/>
            <p:nvPr/>
          </p:nvSpPr>
          <p:spPr>
            <a:xfrm flipH="1">
              <a:off x="7670588" y="4365104"/>
              <a:ext cx="376467" cy="376467"/>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p:txBody>
        </p:sp>
        <p:sp>
          <p:nvSpPr>
            <p:cNvPr id="76" name="75 Rectángulo"/>
            <p:cNvSpPr/>
            <p:nvPr/>
          </p:nvSpPr>
          <p:spPr>
            <a:xfrm flipH="1">
              <a:off x="5499361" y="4365104"/>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77" name="76 Igual que"/>
            <p:cNvSpPr/>
            <p:nvPr/>
          </p:nvSpPr>
          <p:spPr>
            <a:xfrm flipH="1">
              <a:off x="6868566" y="4964245"/>
              <a:ext cx="288697" cy="22679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78" name="77 Corazón"/>
            <p:cNvSpPr/>
            <p:nvPr/>
          </p:nvSpPr>
          <p:spPr>
            <a:xfrm>
              <a:off x="7214405" y="4889411"/>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79" name="78 Corazón"/>
            <p:cNvSpPr/>
            <p:nvPr/>
          </p:nvSpPr>
          <p:spPr>
            <a:xfrm>
              <a:off x="7662880" y="4889411"/>
              <a:ext cx="386974" cy="376467"/>
            </a:xfrm>
            <a:prstGeom prst="hear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80" name="79 Estrella de 5 puntas"/>
            <p:cNvSpPr/>
            <p:nvPr/>
          </p:nvSpPr>
          <p:spPr>
            <a:xfrm>
              <a:off x="5457839" y="4888756"/>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81" name="80 Estrella de 5 puntas"/>
            <p:cNvSpPr/>
            <p:nvPr/>
          </p:nvSpPr>
          <p:spPr>
            <a:xfrm>
              <a:off x="5942443" y="4888756"/>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82" name="81 Estrella de 5 puntas"/>
            <p:cNvSpPr/>
            <p:nvPr/>
          </p:nvSpPr>
          <p:spPr>
            <a:xfrm>
              <a:off x="6389485" y="4888756"/>
              <a:ext cx="377776" cy="377776"/>
            </a:xfrm>
            <a:prstGeom prst="star5">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83" name="82 Triángulo isósceles"/>
            <p:cNvSpPr/>
            <p:nvPr/>
          </p:nvSpPr>
          <p:spPr>
            <a:xfrm flipV="1">
              <a:off x="5459006" y="5416687"/>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84" name="83 Triángulo isósceles"/>
            <p:cNvSpPr/>
            <p:nvPr/>
          </p:nvSpPr>
          <p:spPr>
            <a:xfrm flipV="1">
              <a:off x="5904007" y="5416687"/>
              <a:ext cx="380167" cy="386894"/>
            </a:xfrm>
            <a:prstGeom prst="triangle">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dk1"/>
                </a:solidFill>
              </a:endParaRPr>
            </a:p>
          </p:txBody>
        </p:sp>
        <p:sp>
          <p:nvSpPr>
            <p:cNvPr id="85" name="84 Rectángulo"/>
            <p:cNvSpPr/>
            <p:nvPr/>
          </p:nvSpPr>
          <p:spPr>
            <a:xfrm flipH="1">
              <a:off x="7308173" y="5421901"/>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86" name="85 Rectángulo"/>
            <p:cNvSpPr/>
            <p:nvPr/>
          </p:nvSpPr>
          <p:spPr>
            <a:xfrm flipH="1">
              <a:off x="7756648" y="5421901"/>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sp>
          <p:nvSpPr>
            <p:cNvPr id="87" name="86 Igual que"/>
            <p:cNvSpPr/>
            <p:nvPr/>
          </p:nvSpPr>
          <p:spPr>
            <a:xfrm flipH="1">
              <a:off x="6420929" y="5472102"/>
              <a:ext cx="351409" cy="27606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90" name="89 Rectángulo"/>
            <p:cNvSpPr/>
            <p:nvPr/>
          </p:nvSpPr>
          <p:spPr>
            <a:xfrm flipH="1">
              <a:off x="6848746" y="5421901"/>
              <a:ext cx="376467" cy="3764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p:txBody>
        </p:sp>
      </p:grpSp>
      <p:sp>
        <p:nvSpPr>
          <p:cNvPr id="88" name="87 Rectángulo redondeado"/>
          <p:cNvSpPr/>
          <p:nvPr/>
        </p:nvSpPr>
        <p:spPr>
          <a:xfrm>
            <a:off x="353733" y="4259996"/>
            <a:ext cx="582190"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6965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764704"/>
            <a:ext cx="8229600" cy="5400600"/>
          </a:xfrm>
        </p:spPr>
        <p:txBody>
          <a:bodyPr>
            <a:noAutofit/>
          </a:bodyPr>
          <a:lstStyle/>
          <a:p>
            <a:pPr marL="444500" indent="-444500" algn="just">
              <a:lnSpc>
                <a:spcPct val="130000"/>
              </a:lnSpc>
              <a:spcBef>
                <a:spcPts val="0"/>
              </a:spcBef>
              <a:buNone/>
            </a:pPr>
            <a:r>
              <a:rPr lang="es-CO" sz="2000" b="1" dirty="0" smtClean="0">
                <a:latin typeface="Tahoma" pitchFamily="34" charset="0"/>
                <a:ea typeface="Tahoma" pitchFamily="34" charset="0"/>
                <a:cs typeface="Tahoma" pitchFamily="34" charset="0"/>
              </a:rPr>
              <a:t>44. </a:t>
            </a:r>
            <a:r>
              <a:rPr lang="es-CO" sz="2000" dirty="0">
                <a:latin typeface="Tahoma" pitchFamily="34" charset="0"/>
                <a:ea typeface="Tahoma" pitchFamily="34" charset="0"/>
                <a:cs typeface="Tahoma" pitchFamily="34" charset="0"/>
              </a:rPr>
              <a:t>Las pilas de cajas deben estar organizadas por peso de abajo hacia arriba, de la más pesada a la más liviana. De acuerdo con la información registrada por los operarios, una pila organizada </a:t>
            </a:r>
            <a:r>
              <a:rPr lang="es-CO" sz="2000" dirty="0" smtClean="0">
                <a:latin typeface="Tahoma" pitchFamily="34" charset="0"/>
                <a:ea typeface="Tahoma" pitchFamily="34" charset="0"/>
                <a:cs typeface="Tahoma" pitchFamily="34" charset="0"/>
              </a:rPr>
              <a:t>correctamente </a:t>
            </a:r>
            <a:r>
              <a:rPr lang="es-CO" sz="2000" dirty="0">
                <a:latin typeface="Tahoma" pitchFamily="34" charset="0"/>
                <a:ea typeface="Tahoma" pitchFamily="34" charset="0"/>
                <a:cs typeface="Tahoma" pitchFamily="34" charset="0"/>
              </a:rPr>
              <a:t>con </a:t>
            </a:r>
            <a:r>
              <a:rPr lang="es-CO" sz="2000" dirty="0" smtClean="0">
                <a:latin typeface="Tahoma" pitchFamily="34" charset="0"/>
                <a:ea typeface="Tahoma" pitchFamily="34" charset="0"/>
                <a:cs typeface="Tahoma" pitchFamily="34" charset="0"/>
              </a:rPr>
              <a:t>tres </a:t>
            </a:r>
            <a:r>
              <a:rPr lang="es-CO" sz="2000" dirty="0">
                <a:latin typeface="Tahoma" pitchFamily="34" charset="0"/>
                <a:ea typeface="Tahoma" pitchFamily="34" charset="0"/>
                <a:cs typeface="Tahoma" pitchFamily="34" charset="0"/>
              </a:rPr>
              <a:t>de las cajas de la bodega </a:t>
            </a:r>
            <a:r>
              <a:rPr lang="es-CO" sz="2000" dirty="0" smtClean="0">
                <a:latin typeface="Tahoma" pitchFamily="34" charset="0"/>
                <a:ea typeface="Tahoma" pitchFamily="34" charset="0"/>
                <a:cs typeface="Tahoma" pitchFamily="34" charset="0"/>
              </a:rPr>
              <a:t>es</a:t>
            </a:r>
          </a:p>
          <a:p>
            <a:pPr marL="444500" indent="-444500" algn="just">
              <a:lnSpc>
                <a:spcPct val="130000"/>
              </a:lnSpc>
              <a:spcBef>
                <a:spcPts val="0"/>
              </a:spcBef>
              <a:buNone/>
            </a:pPr>
            <a:endParaRPr lang="es-CO" sz="2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A.					C.</a:t>
            </a:r>
          </a:p>
          <a:p>
            <a:pPr marL="444500" indent="-444500" algn="just">
              <a:lnSpc>
                <a:spcPct val="130000"/>
              </a:lnSpc>
              <a:spcBef>
                <a:spcPts val="0"/>
              </a:spcBef>
              <a:buNone/>
            </a:pPr>
            <a:endParaRPr lang="es-CO" sz="2000" dirty="0">
              <a:latin typeface="Tahoma" pitchFamily="34" charset="0"/>
              <a:ea typeface="Tahoma" pitchFamily="34" charset="0"/>
              <a:cs typeface="Tahoma" pitchFamily="34" charset="0"/>
            </a:endParaRPr>
          </a:p>
          <a:p>
            <a:pPr marL="444500" indent="-44450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444500" indent="-44450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444500" indent="-444500" algn="just">
              <a:lnSpc>
                <a:spcPct val="130000"/>
              </a:lnSpc>
              <a:spcBef>
                <a:spcPts val="0"/>
              </a:spcBef>
              <a:buNone/>
            </a:pPr>
            <a:endParaRPr lang="es-CO" sz="2000" dirty="0">
              <a:latin typeface="Tahoma" pitchFamily="34" charset="0"/>
              <a:ea typeface="Tahoma" pitchFamily="34" charset="0"/>
              <a:cs typeface="Tahoma" pitchFamily="34" charset="0"/>
            </a:endParaRPr>
          </a:p>
          <a:p>
            <a:pPr marL="444500" indent="-444500" algn="just">
              <a:lnSpc>
                <a:spcPct val="130000"/>
              </a:lnSpc>
              <a:spcBef>
                <a:spcPts val="0"/>
              </a:spcBef>
              <a:buNone/>
            </a:pPr>
            <a:r>
              <a:rPr lang="es-CO" sz="2000" dirty="0" smtClean="0">
                <a:latin typeface="Tahoma" pitchFamily="34" charset="0"/>
                <a:ea typeface="Tahoma" pitchFamily="34" charset="0"/>
                <a:cs typeface="Tahoma" pitchFamily="34" charset="0"/>
              </a:rPr>
              <a:t>	B.					D.</a:t>
            </a:r>
            <a:endParaRPr lang="es-CO" sz="2000" dirty="0">
              <a:latin typeface="Tahoma" pitchFamily="34" charset="0"/>
              <a:ea typeface="Tahoma" pitchFamily="34" charset="0"/>
              <a:cs typeface="Tahom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36978776"/>
              </p:ext>
            </p:extLst>
          </p:nvPr>
        </p:nvGraphicFramePr>
        <p:xfrm>
          <a:off x="1451992" y="2816932"/>
          <a:ext cx="1463824" cy="1440159"/>
        </p:xfrm>
        <a:graphic>
          <a:graphicData uri="http://schemas.openxmlformats.org/drawingml/2006/table">
            <a:tbl>
              <a:tblPr firstRow="1" bandRow="1">
                <a:tableStyleId>{BC89EF96-8CEA-46FF-86C4-4CE0E7609802}</a:tableStyleId>
              </a:tblPr>
              <a:tblGrid>
                <a:gridCol w="1463824"/>
              </a:tblGrid>
              <a:tr h="480053">
                <a:tc>
                  <a:txBody>
                    <a:bodyPr/>
                    <a:lstStyle/>
                    <a:p>
                      <a:pPr algn="ctr"/>
                      <a:r>
                        <a:rPr lang="es-CO" sz="2000" b="0" dirty="0" smtClean="0">
                          <a:latin typeface="Tahoma" pitchFamily="34" charset="0"/>
                          <a:ea typeface="Tahoma" pitchFamily="34" charset="0"/>
                          <a:cs typeface="Tahoma" pitchFamily="34" charset="0"/>
                        </a:rPr>
                        <a:t>Café </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Blanca</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Verde</a:t>
                      </a:r>
                      <a:endParaRPr lang="es-CO" sz="2000" b="0" dirty="0">
                        <a:latin typeface="Tahoma" pitchFamily="34" charset="0"/>
                        <a:ea typeface="Tahoma" pitchFamily="34" charset="0"/>
                        <a:cs typeface="Tahoma" pitchFamily="34" charset="0"/>
                      </a:endParaRPr>
                    </a:p>
                  </a:txBody>
                  <a:tcPr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16891750"/>
              </p:ext>
            </p:extLst>
          </p:nvPr>
        </p:nvGraphicFramePr>
        <p:xfrm>
          <a:off x="1451992" y="4761148"/>
          <a:ext cx="1463824" cy="1440159"/>
        </p:xfrm>
        <a:graphic>
          <a:graphicData uri="http://schemas.openxmlformats.org/drawingml/2006/table">
            <a:tbl>
              <a:tblPr firstRow="1" bandRow="1">
                <a:tableStyleId>{BC89EF96-8CEA-46FF-86C4-4CE0E7609802}</a:tableStyleId>
              </a:tblPr>
              <a:tblGrid>
                <a:gridCol w="1463824"/>
              </a:tblGrid>
              <a:tr h="480053">
                <a:tc>
                  <a:txBody>
                    <a:bodyPr/>
                    <a:lstStyle/>
                    <a:p>
                      <a:pPr algn="ctr"/>
                      <a:r>
                        <a:rPr lang="es-CO" sz="2000" b="0" dirty="0" smtClean="0">
                          <a:latin typeface="Tahoma" pitchFamily="34" charset="0"/>
                          <a:ea typeface="Tahoma" pitchFamily="34" charset="0"/>
                          <a:cs typeface="Tahoma" pitchFamily="34" charset="0"/>
                        </a:rPr>
                        <a:t>Amarilla</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Café</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Roja</a:t>
                      </a:r>
                      <a:endParaRPr lang="es-CO" sz="2000" b="0" dirty="0">
                        <a:latin typeface="Tahoma" pitchFamily="34" charset="0"/>
                        <a:ea typeface="Tahoma" pitchFamily="34" charset="0"/>
                        <a:cs typeface="Tahoma" pitchFamily="34" charset="0"/>
                      </a:endParaRPr>
                    </a:p>
                  </a:txBody>
                  <a:tcPr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835455880"/>
              </p:ext>
            </p:extLst>
          </p:nvPr>
        </p:nvGraphicFramePr>
        <p:xfrm>
          <a:off x="5580112" y="2816932"/>
          <a:ext cx="1463824" cy="1440159"/>
        </p:xfrm>
        <a:graphic>
          <a:graphicData uri="http://schemas.openxmlformats.org/drawingml/2006/table">
            <a:tbl>
              <a:tblPr firstRow="1" bandRow="1">
                <a:tableStyleId>{BC89EF96-8CEA-46FF-86C4-4CE0E7609802}</a:tableStyleId>
              </a:tblPr>
              <a:tblGrid>
                <a:gridCol w="1463824"/>
              </a:tblGrid>
              <a:tr h="480053">
                <a:tc>
                  <a:txBody>
                    <a:bodyPr/>
                    <a:lstStyle/>
                    <a:p>
                      <a:pPr algn="ctr"/>
                      <a:r>
                        <a:rPr lang="es-CO" sz="2000" b="0" dirty="0" smtClean="0">
                          <a:latin typeface="Tahoma" pitchFamily="34" charset="0"/>
                          <a:ea typeface="Tahoma" pitchFamily="34" charset="0"/>
                          <a:cs typeface="Tahoma" pitchFamily="34" charset="0"/>
                        </a:rPr>
                        <a:t>Verde </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Roja </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Café </a:t>
                      </a:r>
                      <a:endParaRPr lang="es-CO" sz="2000" b="0" dirty="0">
                        <a:latin typeface="Tahoma" pitchFamily="34" charset="0"/>
                        <a:ea typeface="Tahoma" pitchFamily="34" charset="0"/>
                        <a:cs typeface="Tahoma" pitchFamily="34" charset="0"/>
                      </a:endParaRPr>
                    </a:p>
                  </a:txBody>
                  <a:tcPr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82795290"/>
              </p:ext>
            </p:extLst>
          </p:nvPr>
        </p:nvGraphicFramePr>
        <p:xfrm>
          <a:off x="5580112" y="4761148"/>
          <a:ext cx="1463824" cy="1440159"/>
        </p:xfrm>
        <a:graphic>
          <a:graphicData uri="http://schemas.openxmlformats.org/drawingml/2006/table">
            <a:tbl>
              <a:tblPr firstRow="1" bandRow="1">
                <a:tableStyleId>{BC89EF96-8CEA-46FF-86C4-4CE0E7609802}</a:tableStyleId>
              </a:tblPr>
              <a:tblGrid>
                <a:gridCol w="1463824"/>
              </a:tblGrid>
              <a:tr h="480053">
                <a:tc>
                  <a:txBody>
                    <a:bodyPr/>
                    <a:lstStyle/>
                    <a:p>
                      <a:pPr algn="ctr"/>
                      <a:r>
                        <a:rPr lang="es-CO" sz="2000" b="0" dirty="0" smtClean="0">
                          <a:latin typeface="Tahoma" pitchFamily="34" charset="0"/>
                          <a:ea typeface="Tahoma" pitchFamily="34" charset="0"/>
                          <a:cs typeface="Tahoma" pitchFamily="34" charset="0"/>
                        </a:rPr>
                        <a:t>Roja </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Verde </a:t>
                      </a:r>
                      <a:endParaRPr lang="es-CO" sz="2000" b="0" dirty="0">
                        <a:latin typeface="Tahoma" pitchFamily="34" charset="0"/>
                        <a:ea typeface="Tahoma" pitchFamily="34" charset="0"/>
                        <a:cs typeface="Tahoma" pitchFamily="34" charset="0"/>
                      </a:endParaRPr>
                    </a:p>
                  </a:txBody>
                  <a:tcPr anchor="ctr"/>
                </a:tc>
              </a:tr>
              <a:tr h="480053">
                <a:tc>
                  <a:txBody>
                    <a:bodyPr/>
                    <a:lstStyle/>
                    <a:p>
                      <a:pPr algn="ctr"/>
                      <a:r>
                        <a:rPr lang="es-CO" sz="2000" b="0" dirty="0" smtClean="0">
                          <a:latin typeface="Tahoma" pitchFamily="34" charset="0"/>
                          <a:ea typeface="Tahoma" pitchFamily="34" charset="0"/>
                          <a:cs typeface="Tahoma" pitchFamily="34" charset="0"/>
                        </a:rPr>
                        <a:t>Blanca </a:t>
                      </a:r>
                      <a:endParaRPr lang="es-CO" sz="2000" b="0" dirty="0">
                        <a:latin typeface="Tahoma" pitchFamily="34" charset="0"/>
                        <a:ea typeface="Tahoma" pitchFamily="34" charset="0"/>
                        <a:cs typeface="Tahoma" pitchFamily="34" charset="0"/>
                      </a:endParaRPr>
                    </a:p>
                  </a:txBody>
                  <a:tcPr anchor="ctr"/>
                </a:tc>
              </a:tr>
            </a:tbl>
          </a:graphicData>
        </a:graphic>
      </p:graphicFrame>
      <p:sp>
        <p:nvSpPr>
          <p:cNvPr id="10" name="9 Rectángulo redondeado"/>
          <p:cNvSpPr/>
          <p:nvPr/>
        </p:nvSpPr>
        <p:spPr>
          <a:xfrm>
            <a:off x="4716016" y="2870938"/>
            <a:ext cx="792088"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7797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509452" y="660200"/>
            <a:ext cx="8229600" cy="6093296"/>
          </a:xfrm>
        </p:spPr>
        <p:txBody>
          <a:bodyPr>
            <a:noAutofit/>
          </a:bodyPr>
          <a:lstStyle/>
          <a:p>
            <a:pPr marL="444500" indent="-444500" algn="just">
              <a:spcBef>
                <a:spcPts val="0"/>
              </a:spcBef>
              <a:buNone/>
            </a:pPr>
            <a:r>
              <a:rPr lang="es-CO" sz="2000" b="1" dirty="0" smtClean="0">
                <a:latin typeface="Tahoma" pitchFamily="34" charset="0"/>
                <a:ea typeface="Tahoma" pitchFamily="34" charset="0"/>
                <a:cs typeface="Tahoma" pitchFamily="34" charset="0"/>
              </a:rPr>
              <a:t>45. </a:t>
            </a:r>
            <a:r>
              <a:rPr lang="es-CO" sz="2000" dirty="0">
                <a:latin typeface="Tahoma" pitchFamily="34" charset="0"/>
                <a:ea typeface="Tahoma" pitchFamily="34" charset="0"/>
                <a:cs typeface="Tahoma" pitchFamily="34" charset="0"/>
              </a:rPr>
              <a:t>En la figura se muestra una construcción de una cometa triangular, en la que se conoce únicamente la medida del ángulo M = 150°. El ángulo O debe ser menor que 150° para que la cometa vuele</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smtClean="0">
              <a:latin typeface="Tahoma" pitchFamily="34" charset="0"/>
              <a:ea typeface="Tahoma" pitchFamily="34" charset="0"/>
              <a:cs typeface="Tahoma" pitchFamily="34" charset="0"/>
            </a:endParaRP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endParaRPr lang="es-CO" sz="6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Se </a:t>
            </a:r>
            <a:r>
              <a:rPr lang="es-CO" sz="2000" dirty="0">
                <a:latin typeface="Tahoma" pitchFamily="34" charset="0"/>
                <a:ea typeface="Tahoma" pitchFamily="34" charset="0"/>
                <a:cs typeface="Tahoma" pitchFamily="34" charset="0"/>
              </a:rPr>
              <a:t>realiza el siguiente análisis para saber si la cometa volará o no volará</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10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I</a:t>
            </a:r>
            <a:r>
              <a:rPr lang="es-CO" sz="2000" dirty="0" smtClean="0">
                <a:latin typeface="Tahoma" pitchFamily="34" charset="0"/>
                <a:ea typeface="Tahoma" pitchFamily="34" charset="0"/>
                <a:cs typeface="Tahoma" pitchFamily="34" charset="0"/>
              </a:rPr>
              <a:t>.    Tomando </a:t>
            </a:r>
            <a:r>
              <a:rPr lang="es-CO" sz="2000" dirty="0">
                <a:latin typeface="Tahoma" pitchFamily="34" charset="0"/>
                <a:ea typeface="Tahoma" pitchFamily="34" charset="0"/>
                <a:cs typeface="Tahoma" pitchFamily="34" charset="0"/>
              </a:rPr>
              <a:t>en cuenta que M = 150</a:t>
            </a:r>
            <a:r>
              <a:rPr lang="es-CO" sz="2000" dirty="0" smtClean="0">
                <a:latin typeface="Tahoma" pitchFamily="34" charset="0"/>
                <a:ea typeface="Tahoma" pitchFamily="34" charset="0"/>
                <a:cs typeface="Tahoma" pitchFamily="34" charset="0"/>
              </a:rPr>
              <a:t>°, N </a:t>
            </a:r>
            <a:r>
              <a:rPr lang="es-CO" sz="2000" dirty="0">
                <a:latin typeface="Tahoma" pitchFamily="34" charset="0"/>
                <a:ea typeface="Tahoma" pitchFamily="34" charset="0"/>
                <a:cs typeface="Tahoma" pitchFamily="34" charset="0"/>
              </a:rPr>
              <a:t>= 180</a:t>
            </a:r>
            <a:r>
              <a:rPr lang="es-CO" sz="2000" dirty="0" smtClean="0">
                <a:latin typeface="Tahoma" pitchFamily="34" charset="0"/>
                <a:ea typeface="Tahoma" pitchFamily="34" charset="0"/>
                <a:cs typeface="Tahoma" pitchFamily="34" charset="0"/>
              </a:rPr>
              <a:t>°-</a:t>
            </a:r>
            <a:r>
              <a:rPr lang="es-CO" sz="2000" dirty="0">
                <a:latin typeface="Tahoma" pitchFamily="34" charset="0"/>
                <a:ea typeface="Tahoma" pitchFamily="34" charset="0"/>
                <a:cs typeface="Tahoma" pitchFamily="34" charset="0"/>
              </a:rPr>
              <a:t>150°.</a:t>
            </a:r>
          </a:p>
          <a:p>
            <a:pPr marL="0" indent="0" algn="just">
              <a:spcBef>
                <a:spcPts val="0"/>
              </a:spcBef>
              <a:buNone/>
            </a:pPr>
            <a:r>
              <a:rPr lang="es-CO" sz="2000" dirty="0" smtClean="0">
                <a:latin typeface="Tahoma" pitchFamily="34" charset="0"/>
                <a:ea typeface="Tahoma" pitchFamily="34" charset="0"/>
                <a:cs typeface="Tahoma" pitchFamily="34" charset="0"/>
              </a:rPr>
              <a:t>II.   N </a:t>
            </a:r>
            <a:r>
              <a:rPr lang="es-CO" sz="2000" dirty="0">
                <a:latin typeface="Tahoma" pitchFamily="34" charset="0"/>
                <a:ea typeface="Tahoma" pitchFamily="34" charset="0"/>
                <a:cs typeface="Tahoma" pitchFamily="34" charset="0"/>
              </a:rPr>
              <a:t>= 30°.</a:t>
            </a:r>
          </a:p>
          <a:p>
            <a:pPr marL="0" indent="0" algn="just">
              <a:spcBef>
                <a:spcPts val="0"/>
              </a:spcBef>
              <a:buNone/>
            </a:pPr>
            <a:r>
              <a:rPr lang="es-CO" sz="2000" dirty="0" smtClean="0">
                <a:latin typeface="Tahoma" pitchFamily="34" charset="0"/>
                <a:ea typeface="Tahoma" pitchFamily="34" charset="0"/>
                <a:cs typeface="Tahoma" pitchFamily="34" charset="0"/>
              </a:rPr>
              <a:t>III.  La </a:t>
            </a:r>
            <a:r>
              <a:rPr lang="es-CO" sz="2000" dirty="0">
                <a:latin typeface="Tahoma" pitchFamily="34" charset="0"/>
                <a:ea typeface="Tahoma" pitchFamily="34" charset="0"/>
                <a:cs typeface="Tahoma" pitchFamily="34" charset="0"/>
              </a:rPr>
              <a:t>suma de los ángulos de un </a:t>
            </a:r>
            <a:r>
              <a:rPr lang="es-CO" sz="2000" dirty="0" smtClean="0">
                <a:latin typeface="Tahoma" pitchFamily="34" charset="0"/>
                <a:ea typeface="Tahoma" pitchFamily="34" charset="0"/>
                <a:cs typeface="Tahoma" pitchFamily="34" charset="0"/>
              </a:rPr>
              <a:t>triángulo </a:t>
            </a:r>
            <a:r>
              <a:rPr lang="es-CO" sz="2000" dirty="0">
                <a:latin typeface="Tahoma" pitchFamily="34" charset="0"/>
                <a:ea typeface="Tahoma" pitchFamily="34" charset="0"/>
                <a:cs typeface="Tahoma" pitchFamily="34" charset="0"/>
              </a:rPr>
              <a:t>debe ser 160°.</a:t>
            </a:r>
          </a:p>
          <a:p>
            <a:pPr marL="0" indent="0" algn="just">
              <a:spcBef>
                <a:spcPts val="0"/>
              </a:spcBef>
              <a:buNone/>
            </a:pPr>
            <a:r>
              <a:rPr lang="es-CO" sz="2000" dirty="0" smtClean="0">
                <a:latin typeface="Tahoma" pitchFamily="34" charset="0"/>
                <a:ea typeface="Tahoma" pitchFamily="34" charset="0"/>
                <a:cs typeface="Tahoma" pitchFamily="34" charset="0"/>
              </a:rPr>
              <a:t>IV.</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Si N </a:t>
            </a:r>
            <a:r>
              <a:rPr lang="es-CO" sz="2000" dirty="0">
                <a:latin typeface="Tahoma" pitchFamily="34" charset="0"/>
                <a:ea typeface="Tahoma" pitchFamily="34" charset="0"/>
                <a:cs typeface="Tahoma" pitchFamily="34" charset="0"/>
              </a:rPr>
              <a:t>= 30°, O + P = 160° - 30°.</a:t>
            </a:r>
          </a:p>
          <a:p>
            <a:pPr marL="0" indent="0" algn="just">
              <a:spcBef>
                <a:spcPts val="0"/>
              </a:spcBef>
              <a:buNone/>
            </a:pPr>
            <a:r>
              <a:rPr lang="es-CO" sz="2000" dirty="0">
                <a:latin typeface="Tahoma" pitchFamily="34" charset="0"/>
                <a:ea typeface="Tahoma" pitchFamily="34" charset="0"/>
                <a:cs typeface="Tahoma" pitchFamily="34" charset="0"/>
              </a:rPr>
              <a:t>V</a:t>
            </a:r>
            <a:r>
              <a:rPr lang="es-CO" sz="2000" dirty="0" smtClean="0">
                <a:latin typeface="Tahoma" pitchFamily="34" charset="0"/>
                <a:ea typeface="Tahoma" pitchFamily="34" charset="0"/>
                <a:cs typeface="Tahoma" pitchFamily="34" charset="0"/>
              </a:rPr>
              <a:t>.</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O</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 P = 130°.</a:t>
            </a:r>
          </a:p>
          <a:p>
            <a:pPr marL="0" indent="0" algn="just">
              <a:spcBef>
                <a:spcPts val="0"/>
              </a:spcBef>
              <a:buNone/>
            </a:pPr>
            <a:r>
              <a:rPr lang="es-CO" sz="2000" dirty="0" smtClean="0">
                <a:latin typeface="Tahoma" pitchFamily="34" charset="0"/>
                <a:ea typeface="Tahoma" pitchFamily="34" charset="0"/>
                <a:cs typeface="Tahoma" pitchFamily="34" charset="0"/>
              </a:rPr>
              <a:t>VI.   Así </a:t>
            </a:r>
            <a:r>
              <a:rPr lang="es-CO" sz="2000" dirty="0">
                <a:latin typeface="Tahoma" pitchFamily="34" charset="0"/>
                <a:ea typeface="Tahoma" pitchFamily="34" charset="0"/>
                <a:cs typeface="Tahoma" pitchFamily="34" charset="0"/>
              </a:rPr>
              <a:t>que O debe ser menor a 130°.</a:t>
            </a:r>
          </a:p>
          <a:p>
            <a:pPr marL="0" indent="0" algn="just">
              <a:spcBef>
                <a:spcPts val="0"/>
              </a:spcBef>
              <a:buNone/>
            </a:pPr>
            <a:r>
              <a:rPr lang="es-CO" sz="2000" dirty="0" smtClean="0">
                <a:latin typeface="Tahoma" pitchFamily="34" charset="0"/>
                <a:ea typeface="Tahoma" pitchFamily="34" charset="0"/>
                <a:cs typeface="Tahoma" pitchFamily="34" charset="0"/>
              </a:rPr>
              <a:t>VII.  Finalmente </a:t>
            </a:r>
            <a:r>
              <a:rPr lang="es-CO" sz="2000" dirty="0">
                <a:latin typeface="Tahoma" pitchFamily="34" charset="0"/>
                <a:ea typeface="Tahoma" pitchFamily="34" charset="0"/>
                <a:cs typeface="Tahoma" pitchFamily="34" charset="0"/>
              </a:rPr>
              <a:t>si O &lt; 130° entonces O &lt; 150°. </a:t>
            </a:r>
          </a:p>
          <a:p>
            <a:pPr marL="0" indent="0" algn="just">
              <a:spcBef>
                <a:spcPts val="0"/>
              </a:spcBef>
              <a:buNone/>
            </a:pPr>
            <a:r>
              <a:rPr lang="es-CO" sz="2000" dirty="0" smtClean="0">
                <a:latin typeface="Tahoma" pitchFamily="34" charset="0"/>
                <a:ea typeface="Tahoma" pitchFamily="34" charset="0"/>
                <a:cs typeface="Tahoma" pitchFamily="34" charset="0"/>
              </a:rPr>
              <a:t>VIII. La </a:t>
            </a:r>
            <a:r>
              <a:rPr lang="es-CO" sz="2000" dirty="0">
                <a:latin typeface="Tahoma" pitchFamily="34" charset="0"/>
                <a:ea typeface="Tahoma" pitchFamily="34" charset="0"/>
                <a:cs typeface="Tahoma" pitchFamily="34" charset="0"/>
              </a:rPr>
              <a:t>cometa volará.</a:t>
            </a:r>
          </a:p>
          <a:p>
            <a:pPr marL="0" indent="0" algn="just">
              <a:spcBef>
                <a:spcPts val="0"/>
              </a:spcBef>
              <a:buNone/>
            </a:pPr>
            <a:endParaRPr lang="es-CO" sz="2000" dirty="0">
              <a:latin typeface="Tahoma" pitchFamily="34" charset="0"/>
              <a:ea typeface="Tahoma" pitchFamily="34" charset="0"/>
              <a:cs typeface="Tahoma" pitchFamily="34" charset="0"/>
            </a:endParaRPr>
          </a:p>
        </p:txBody>
      </p:sp>
      <p:pic>
        <p:nvPicPr>
          <p:cNvPr id="1026" name="Picture 2" descr="D:\Mis Documentos\ANJUSO\TRABAJOS\NOLBERTO CHAZATAR\2015\ICFES 2015\SEGUNDA SESION\20150402085628889_0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219" y="1563485"/>
            <a:ext cx="6043562" cy="1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23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518864" y="908720"/>
            <a:ext cx="8229600" cy="4896544"/>
          </a:xfrm>
        </p:spPr>
        <p:txBody>
          <a:bodyPr>
            <a:noAutofit/>
          </a:bodyPr>
          <a:lstStyle/>
          <a:p>
            <a:pPr marL="0" indent="0" algn="just">
              <a:lnSpc>
                <a:spcPct val="130000"/>
              </a:lnSpc>
              <a:spcBef>
                <a:spcPts val="0"/>
              </a:spcBef>
              <a:buNone/>
            </a:pPr>
            <a:r>
              <a:rPr lang="es-CO" sz="2000" dirty="0">
                <a:latin typeface="Tahoma" pitchFamily="34" charset="0"/>
                <a:ea typeface="Tahoma" pitchFamily="34" charset="0"/>
                <a:cs typeface="Tahoma" pitchFamily="34" charset="0"/>
              </a:rPr>
              <a:t>¿Cuál de las siguientes tablas muestra la cantidad de camisetas que confeccionó Maritza el miércoles y el jueves</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C. </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D.</a:t>
            </a:r>
          </a:p>
        </p:txBody>
      </p:sp>
      <p:graphicFrame>
        <p:nvGraphicFramePr>
          <p:cNvPr id="5" name="4 Tabla"/>
          <p:cNvGraphicFramePr>
            <a:graphicFrameLocks noGrp="1"/>
          </p:cNvGraphicFramePr>
          <p:nvPr>
            <p:extLst>
              <p:ext uri="{D42A27DB-BD31-4B8C-83A1-F6EECF244321}">
                <p14:modId xmlns:p14="http://schemas.microsoft.com/office/powerpoint/2010/main" val="3883777976"/>
              </p:ext>
            </p:extLst>
          </p:nvPr>
        </p:nvGraphicFramePr>
        <p:xfrm>
          <a:off x="5076056" y="4293096"/>
          <a:ext cx="3528392" cy="853440"/>
        </p:xfrm>
        <a:graphic>
          <a:graphicData uri="http://schemas.openxmlformats.org/drawingml/2006/table">
            <a:tbl>
              <a:tblPr>
                <a:tableStyleId>{BC89EF96-8CEA-46FF-86C4-4CE0E7609802}</a:tableStyleId>
              </a:tblPr>
              <a:tblGrid>
                <a:gridCol w="1415637"/>
                <a:gridCol w="1166448"/>
                <a:gridCol w="946307"/>
              </a:tblGrid>
              <a:tr h="450807">
                <a:tc>
                  <a:txBody>
                    <a:bodyPr/>
                    <a:lstStyle/>
                    <a:p>
                      <a:pPr>
                        <a:lnSpc>
                          <a:spcPct val="100000"/>
                        </a:lnSpc>
                        <a:spcAft>
                          <a:spcPts val="0"/>
                        </a:spcAft>
                      </a:pPr>
                      <a:r>
                        <a:rPr lang="es-CO" sz="3600" dirty="0">
                          <a:effectLst/>
                          <a:latin typeface="Tahoma" pitchFamily="34" charset="0"/>
                          <a:ea typeface="Tahoma" pitchFamily="34" charset="0"/>
                          <a:cs typeface="Tahoma" pitchFamily="34" charset="0"/>
                        </a:rPr>
                        <a:t> </a:t>
                      </a: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Miércoles</a:t>
                      </a:r>
                      <a:endParaRPr lang="es-CO" sz="36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Jueves</a:t>
                      </a:r>
                      <a:endParaRPr lang="es-CO" sz="3600" dirty="0">
                        <a:effectLst/>
                        <a:latin typeface="Tahoma" pitchFamily="34" charset="0"/>
                        <a:ea typeface="Tahoma" pitchFamily="34" charset="0"/>
                        <a:cs typeface="Tahoma" pitchFamily="34" charset="0"/>
                      </a:endParaRPr>
                    </a:p>
                  </a:txBody>
                  <a:tcPr marL="25400" marR="25400" marT="0" marB="0" anchor="ctr"/>
                </a:tc>
              </a:tr>
              <a:tr h="300588">
                <a:tc>
                  <a:txBody>
                    <a:bodyPr/>
                    <a:lstStyle/>
                    <a:p>
                      <a:pPr>
                        <a:lnSpc>
                          <a:spcPct val="100000"/>
                        </a:lnSpc>
                        <a:spcAft>
                          <a:spcPts val="0"/>
                        </a:spcAft>
                      </a:pPr>
                      <a:r>
                        <a:rPr lang="es-ES_tradnl" sz="2000" dirty="0">
                          <a:effectLst/>
                          <a:latin typeface="Tahoma" pitchFamily="34" charset="0"/>
                          <a:ea typeface="Tahoma" pitchFamily="34" charset="0"/>
                          <a:cs typeface="Tahoma" pitchFamily="34" charset="0"/>
                        </a:rPr>
                        <a:t>Camisetas</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40</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55</a:t>
                      </a:r>
                      <a:endParaRPr lang="es-CO" sz="4000" dirty="0">
                        <a:effectLst/>
                        <a:latin typeface="Tahoma" pitchFamily="34" charset="0"/>
                        <a:ea typeface="Tahoma" pitchFamily="34" charset="0"/>
                        <a:cs typeface="Tahoma" pitchFamily="34" charset="0"/>
                      </a:endParaRPr>
                    </a:p>
                  </a:txBody>
                  <a:tcPr marL="25400" marR="2540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560727977"/>
              </p:ext>
            </p:extLst>
          </p:nvPr>
        </p:nvGraphicFramePr>
        <p:xfrm>
          <a:off x="899592" y="2291740"/>
          <a:ext cx="3528392" cy="853440"/>
        </p:xfrm>
        <a:graphic>
          <a:graphicData uri="http://schemas.openxmlformats.org/drawingml/2006/table">
            <a:tbl>
              <a:tblPr>
                <a:tableStyleId>{BC89EF96-8CEA-46FF-86C4-4CE0E7609802}</a:tableStyleId>
              </a:tblPr>
              <a:tblGrid>
                <a:gridCol w="1415637"/>
                <a:gridCol w="1166448"/>
                <a:gridCol w="946307"/>
              </a:tblGrid>
              <a:tr h="450807">
                <a:tc>
                  <a:txBody>
                    <a:bodyPr/>
                    <a:lstStyle/>
                    <a:p>
                      <a:pPr>
                        <a:lnSpc>
                          <a:spcPct val="100000"/>
                        </a:lnSpc>
                        <a:spcAft>
                          <a:spcPts val="0"/>
                        </a:spcAft>
                      </a:pPr>
                      <a:endParaRPr lang="es-CO" sz="36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Miércoles</a:t>
                      </a:r>
                      <a:endParaRPr lang="es-CO" sz="36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Jueves</a:t>
                      </a:r>
                      <a:endParaRPr lang="es-CO" sz="3600" dirty="0">
                        <a:effectLst/>
                        <a:latin typeface="Tahoma" pitchFamily="34" charset="0"/>
                        <a:ea typeface="Tahoma" pitchFamily="34" charset="0"/>
                        <a:cs typeface="Tahoma" pitchFamily="34" charset="0"/>
                      </a:endParaRPr>
                    </a:p>
                  </a:txBody>
                  <a:tcPr marL="25400" marR="25400" marT="0" marB="0" anchor="ctr"/>
                </a:tc>
              </a:tr>
              <a:tr h="300588">
                <a:tc>
                  <a:txBody>
                    <a:bodyPr/>
                    <a:lstStyle/>
                    <a:p>
                      <a:pPr>
                        <a:lnSpc>
                          <a:spcPct val="100000"/>
                        </a:lnSpc>
                        <a:spcAft>
                          <a:spcPts val="0"/>
                        </a:spcAft>
                      </a:pPr>
                      <a:r>
                        <a:rPr lang="es-ES_tradnl" sz="2000" dirty="0">
                          <a:effectLst/>
                          <a:latin typeface="Tahoma" pitchFamily="34" charset="0"/>
                          <a:ea typeface="Tahoma" pitchFamily="34" charset="0"/>
                          <a:cs typeface="Tahoma" pitchFamily="34" charset="0"/>
                        </a:rPr>
                        <a:t>Camisetas</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15</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35</a:t>
                      </a:r>
                      <a:endParaRPr lang="es-CO" sz="4000" dirty="0">
                        <a:effectLst/>
                        <a:latin typeface="Tahoma" pitchFamily="34" charset="0"/>
                        <a:ea typeface="Tahoma" pitchFamily="34" charset="0"/>
                        <a:cs typeface="Tahoma" pitchFamily="34" charset="0"/>
                      </a:endParaRPr>
                    </a:p>
                  </a:txBody>
                  <a:tcPr marL="25400" marR="2540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257346369"/>
              </p:ext>
            </p:extLst>
          </p:nvPr>
        </p:nvGraphicFramePr>
        <p:xfrm>
          <a:off x="899592" y="4293096"/>
          <a:ext cx="3528392" cy="853440"/>
        </p:xfrm>
        <a:graphic>
          <a:graphicData uri="http://schemas.openxmlformats.org/drawingml/2006/table">
            <a:tbl>
              <a:tblPr>
                <a:tableStyleId>{BC89EF96-8CEA-46FF-86C4-4CE0E7609802}</a:tableStyleId>
              </a:tblPr>
              <a:tblGrid>
                <a:gridCol w="1415637"/>
                <a:gridCol w="1166448"/>
                <a:gridCol w="946307"/>
              </a:tblGrid>
              <a:tr h="450807">
                <a:tc>
                  <a:txBody>
                    <a:bodyPr/>
                    <a:lstStyle/>
                    <a:p>
                      <a:pPr>
                        <a:lnSpc>
                          <a:spcPct val="100000"/>
                        </a:lnSpc>
                        <a:spcAft>
                          <a:spcPts val="0"/>
                        </a:spcAft>
                      </a:pPr>
                      <a:r>
                        <a:rPr lang="es-CO" sz="3600" dirty="0">
                          <a:effectLst/>
                          <a:latin typeface="Tahoma" pitchFamily="34" charset="0"/>
                          <a:ea typeface="Tahoma" pitchFamily="34" charset="0"/>
                          <a:cs typeface="Tahoma" pitchFamily="34" charset="0"/>
                        </a:rPr>
                        <a:t> </a:t>
                      </a: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Miércoles</a:t>
                      </a:r>
                      <a:endParaRPr lang="es-CO" sz="36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Jueves</a:t>
                      </a:r>
                      <a:endParaRPr lang="es-CO" sz="3600" dirty="0">
                        <a:effectLst/>
                        <a:latin typeface="Tahoma" pitchFamily="34" charset="0"/>
                        <a:ea typeface="Tahoma" pitchFamily="34" charset="0"/>
                        <a:cs typeface="Tahoma" pitchFamily="34" charset="0"/>
                      </a:endParaRPr>
                    </a:p>
                  </a:txBody>
                  <a:tcPr marL="25400" marR="25400" marT="0" marB="0" anchor="ctr"/>
                </a:tc>
              </a:tr>
              <a:tr h="300588">
                <a:tc>
                  <a:txBody>
                    <a:bodyPr/>
                    <a:lstStyle/>
                    <a:p>
                      <a:pPr>
                        <a:lnSpc>
                          <a:spcPct val="100000"/>
                        </a:lnSpc>
                        <a:spcAft>
                          <a:spcPts val="0"/>
                        </a:spcAft>
                      </a:pPr>
                      <a:r>
                        <a:rPr lang="es-ES_tradnl" sz="2000" dirty="0">
                          <a:effectLst/>
                          <a:latin typeface="Tahoma" pitchFamily="34" charset="0"/>
                          <a:ea typeface="Tahoma" pitchFamily="34" charset="0"/>
                          <a:cs typeface="Tahoma" pitchFamily="34" charset="0"/>
                        </a:rPr>
                        <a:t>Camisetas</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25</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15</a:t>
                      </a:r>
                      <a:endParaRPr lang="es-CO" sz="4000" dirty="0">
                        <a:effectLst/>
                        <a:latin typeface="Tahoma" pitchFamily="34" charset="0"/>
                        <a:ea typeface="Tahoma" pitchFamily="34" charset="0"/>
                        <a:cs typeface="Tahoma" pitchFamily="34" charset="0"/>
                      </a:endParaRPr>
                    </a:p>
                  </a:txBody>
                  <a:tcPr marL="25400" marR="25400"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359466547"/>
              </p:ext>
            </p:extLst>
          </p:nvPr>
        </p:nvGraphicFramePr>
        <p:xfrm>
          <a:off x="5076056" y="2291740"/>
          <a:ext cx="3528392" cy="853440"/>
        </p:xfrm>
        <a:graphic>
          <a:graphicData uri="http://schemas.openxmlformats.org/drawingml/2006/table">
            <a:tbl>
              <a:tblPr>
                <a:tableStyleId>{BC89EF96-8CEA-46FF-86C4-4CE0E7609802}</a:tableStyleId>
              </a:tblPr>
              <a:tblGrid>
                <a:gridCol w="1415637"/>
                <a:gridCol w="1166448"/>
                <a:gridCol w="946307"/>
              </a:tblGrid>
              <a:tr h="450807">
                <a:tc>
                  <a:txBody>
                    <a:bodyPr/>
                    <a:lstStyle/>
                    <a:p>
                      <a:pPr>
                        <a:lnSpc>
                          <a:spcPct val="100000"/>
                        </a:lnSpc>
                        <a:spcAft>
                          <a:spcPts val="0"/>
                        </a:spcAft>
                      </a:pPr>
                      <a:r>
                        <a:rPr lang="es-CO" sz="3600" dirty="0">
                          <a:effectLst/>
                          <a:latin typeface="Tahoma" pitchFamily="34" charset="0"/>
                          <a:ea typeface="Tahoma" pitchFamily="34" charset="0"/>
                          <a:cs typeface="Tahoma" pitchFamily="34" charset="0"/>
                        </a:rPr>
                        <a:t> </a:t>
                      </a: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Miércoles</a:t>
                      </a:r>
                      <a:endParaRPr lang="es-CO" sz="36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1800" dirty="0">
                          <a:effectLst/>
                          <a:latin typeface="Tahoma" pitchFamily="34" charset="0"/>
                          <a:ea typeface="Tahoma" pitchFamily="34" charset="0"/>
                          <a:cs typeface="Tahoma" pitchFamily="34" charset="0"/>
                        </a:rPr>
                        <a:t>Jueves</a:t>
                      </a:r>
                      <a:endParaRPr lang="es-CO" sz="3600" dirty="0">
                        <a:effectLst/>
                        <a:latin typeface="Tahoma" pitchFamily="34" charset="0"/>
                        <a:ea typeface="Tahoma" pitchFamily="34" charset="0"/>
                        <a:cs typeface="Tahoma" pitchFamily="34" charset="0"/>
                      </a:endParaRPr>
                    </a:p>
                  </a:txBody>
                  <a:tcPr marL="25400" marR="25400" marT="0" marB="0" anchor="ctr"/>
                </a:tc>
              </a:tr>
              <a:tr h="300588">
                <a:tc>
                  <a:txBody>
                    <a:bodyPr/>
                    <a:lstStyle/>
                    <a:p>
                      <a:pPr>
                        <a:lnSpc>
                          <a:spcPct val="100000"/>
                        </a:lnSpc>
                        <a:spcAft>
                          <a:spcPts val="0"/>
                        </a:spcAft>
                      </a:pPr>
                      <a:r>
                        <a:rPr lang="es-ES_tradnl" sz="2000" dirty="0">
                          <a:effectLst/>
                          <a:latin typeface="Tahoma" pitchFamily="34" charset="0"/>
                          <a:ea typeface="Tahoma" pitchFamily="34" charset="0"/>
                          <a:cs typeface="Tahoma" pitchFamily="34" charset="0"/>
                        </a:rPr>
                        <a:t>Camisetas</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25</a:t>
                      </a:r>
                      <a:endParaRPr lang="es-CO" sz="4000" dirty="0">
                        <a:effectLst/>
                        <a:latin typeface="Tahoma" pitchFamily="34" charset="0"/>
                        <a:ea typeface="Tahoma" pitchFamily="34" charset="0"/>
                        <a:cs typeface="Tahoma" pitchFamily="34" charset="0"/>
                      </a:endParaRPr>
                    </a:p>
                  </a:txBody>
                  <a:tcPr marL="25400" marR="25400" marT="0" marB="0" anchor="ctr"/>
                </a:tc>
                <a:tc>
                  <a:txBody>
                    <a:bodyPr/>
                    <a:lstStyle/>
                    <a:p>
                      <a:pPr algn="ctr">
                        <a:lnSpc>
                          <a:spcPct val="100000"/>
                        </a:lnSpc>
                        <a:spcAft>
                          <a:spcPts val="0"/>
                        </a:spcAft>
                      </a:pPr>
                      <a:r>
                        <a:rPr lang="es-ES_tradnl" sz="2000" dirty="0">
                          <a:effectLst/>
                          <a:latin typeface="Tahoma" pitchFamily="34" charset="0"/>
                          <a:ea typeface="Tahoma" pitchFamily="34" charset="0"/>
                          <a:cs typeface="Tahoma" pitchFamily="34" charset="0"/>
                        </a:rPr>
                        <a:t>35</a:t>
                      </a:r>
                      <a:endParaRPr lang="es-CO" sz="4000" dirty="0">
                        <a:effectLst/>
                        <a:latin typeface="Tahoma" pitchFamily="34" charset="0"/>
                        <a:ea typeface="Tahoma" pitchFamily="34" charset="0"/>
                        <a:cs typeface="Tahoma" pitchFamily="34" charset="0"/>
                      </a:endParaRPr>
                    </a:p>
                  </a:txBody>
                  <a:tcPr marL="25400" marR="25400" marT="0" marB="0" anchor="ctr"/>
                </a:tc>
              </a:tr>
            </a:tbl>
          </a:graphicData>
        </a:graphic>
      </p:graphicFrame>
      <p:sp>
        <p:nvSpPr>
          <p:cNvPr id="4" name="3 Rectángulo redondeado"/>
          <p:cNvSpPr/>
          <p:nvPr/>
        </p:nvSpPr>
        <p:spPr>
          <a:xfrm>
            <a:off x="539552" y="2348880"/>
            <a:ext cx="36004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15364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80728"/>
            <a:ext cx="8229600" cy="4896544"/>
          </a:xfrm>
        </p:spPr>
        <p:txBody>
          <a:bodyPr>
            <a:noAutofit/>
          </a:bodyPr>
          <a:lstStyle/>
          <a:p>
            <a:pPr marL="0" indent="0" algn="just">
              <a:lnSpc>
                <a:spcPct val="130000"/>
              </a:lnSpc>
              <a:spcBef>
                <a:spcPts val="0"/>
              </a:spcBef>
              <a:buNone/>
            </a:pPr>
            <a:r>
              <a:rPr lang="es-CO" sz="2000" dirty="0">
                <a:latin typeface="Tahoma" pitchFamily="34" charset="0"/>
                <a:ea typeface="Tahoma" pitchFamily="34" charset="0"/>
                <a:cs typeface="Tahoma" pitchFamily="34" charset="0"/>
              </a:rPr>
              <a:t>Del anterior procedimiento, el paso en el que se comete un error es </a:t>
            </a:r>
            <a:r>
              <a:rPr lang="es-CO" sz="2000" dirty="0" smtClean="0">
                <a:latin typeface="Tahoma" pitchFamily="34" charset="0"/>
                <a:ea typeface="Tahoma" pitchFamily="34" charset="0"/>
                <a:cs typeface="Tahoma" pitchFamily="34" charset="0"/>
              </a:rPr>
              <a:t>el</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VII</a:t>
            </a:r>
            <a:r>
              <a:rPr lang="es-CO" sz="2000" dirty="0">
                <a:latin typeface="Tahoma" pitchFamily="34" charset="0"/>
                <a:ea typeface="Tahoma" pitchFamily="34" charset="0"/>
                <a:cs typeface="Tahoma" pitchFamily="34" charset="0"/>
              </a:rPr>
              <a:t>, porque O &lt; 130° no quiere </a:t>
            </a:r>
            <a:r>
              <a:rPr lang="es-CO" sz="2000" dirty="0" smtClean="0">
                <a:latin typeface="Tahoma" pitchFamily="34" charset="0"/>
                <a:ea typeface="Tahoma" pitchFamily="34" charset="0"/>
                <a:cs typeface="Tahoma" pitchFamily="34" charset="0"/>
              </a:rPr>
              <a:t>decir </a:t>
            </a:r>
            <a:r>
              <a:rPr lang="es-CO" sz="2000" dirty="0">
                <a:latin typeface="Tahoma" pitchFamily="34" charset="0"/>
                <a:ea typeface="Tahoma" pitchFamily="34" charset="0"/>
                <a:cs typeface="Tahoma" pitchFamily="34" charset="0"/>
              </a:rPr>
              <a:t>O &lt; 150°.</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VIII</a:t>
            </a:r>
            <a:r>
              <a:rPr lang="es-CO" sz="2000" dirty="0">
                <a:latin typeface="Tahoma" pitchFamily="34" charset="0"/>
                <a:ea typeface="Tahoma" pitchFamily="34" charset="0"/>
                <a:cs typeface="Tahoma" pitchFamily="34" charset="0"/>
              </a:rPr>
              <a:t>, porque si O &lt; 150° la cometa no volará.</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tabLst>
                <a:tab pos="352425" algn="l"/>
              </a:tabLst>
            </a:pPr>
            <a:r>
              <a:rPr lang="es-CO" sz="2000" dirty="0" smtClean="0">
                <a:latin typeface="Tahoma" pitchFamily="34" charset="0"/>
                <a:ea typeface="Tahoma" pitchFamily="34" charset="0"/>
                <a:cs typeface="Tahoma" pitchFamily="34" charset="0"/>
              </a:rPr>
              <a:t>C. I</a:t>
            </a:r>
            <a:r>
              <a:rPr lang="es-CO" sz="2000" dirty="0">
                <a:latin typeface="Tahoma" pitchFamily="34" charset="0"/>
                <a:ea typeface="Tahoma" pitchFamily="34" charset="0"/>
                <a:cs typeface="Tahoma" pitchFamily="34" charset="0"/>
              </a:rPr>
              <a:t>, porque si M = 150°, N debe ser la resta entre 160° y 150°, </a:t>
            </a:r>
            <a:r>
              <a:rPr lang="es-CO" sz="2000" dirty="0" smtClean="0">
                <a:latin typeface="Tahoma" pitchFamily="34" charset="0"/>
                <a:ea typeface="Tahoma" pitchFamily="34" charset="0"/>
                <a:cs typeface="Tahoma" pitchFamily="34" charset="0"/>
              </a:rPr>
              <a:t>            	N </a:t>
            </a:r>
            <a:r>
              <a:rPr lang="es-CO" sz="2000" dirty="0">
                <a:latin typeface="Tahoma" pitchFamily="34" charset="0"/>
                <a:ea typeface="Tahoma" pitchFamily="34" charset="0"/>
                <a:cs typeface="Tahoma" pitchFamily="34" charset="0"/>
              </a:rPr>
              <a:t>= 10°.</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D.  III</a:t>
            </a:r>
            <a:r>
              <a:rPr lang="es-CO" sz="2000" dirty="0">
                <a:latin typeface="Tahoma" pitchFamily="34" charset="0"/>
                <a:ea typeface="Tahoma" pitchFamily="34" charset="0"/>
                <a:cs typeface="Tahoma" pitchFamily="34" charset="0"/>
              </a:rPr>
              <a:t>, porque la suma de los ángulos de un triángulo debe ser 180°.</a:t>
            </a:r>
          </a:p>
        </p:txBody>
      </p:sp>
      <p:sp>
        <p:nvSpPr>
          <p:cNvPr id="4" name="3 Rectángulo redondeado"/>
          <p:cNvSpPr/>
          <p:nvPr/>
        </p:nvSpPr>
        <p:spPr>
          <a:xfrm>
            <a:off x="395536" y="4437112"/>
            <a:ext cx="8064896"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01000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80728"/>
                <a:ext cx="8229600" cy="5256584"/>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46. </a:t>
                </a:r>
                <a:r>
                  <a:rPr lang="es-CO" sz="2000" dirty="0">
                    <a:latin typeface="Tahoma" pitchFamily="34" charset="0"/>
                    <a:ea typeface="Tahoma" pitchFamily="34" charset="0"/>
                    <a:cs typeface="Tahoma" pitchFamily="34" charset="0"/>
                  </a:rPr>
                  <a:t>Según el Ministerio de Transporte, en el país solo 2 de cada 5 vehículos están asegurados</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tabLst>
                    <a:tab pos="534988" algn="l"/>
                  </a:tabLst>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Si </a:t>
                </a:r>
                <a:r>
                  <a:rPr lang="es-CO" sz="2000" dirty="0">
                    <a:latin typeface="Tahoma" pitchFamily="34" charset="0"/>
                    <a:ea typeface="Tahoma" pitchFamily="34" charset="0"/>
                    <a:cs typeface="Tahoma" pitchFamily="34" charset="0"/>
                  </a:rPr>
                  <a:t>el total de vehículos matriculados </a:t>
                </a:r>
                <a:r>
                  <a:rPr lang="es-CO" sz="2000" dirty="0" smtClean="0">
                    <a:latin typeface="Tahoma" pitchFamily="34" charset="0"/>
                    <a:ea typeface="Tahoma" pitchFamily="34" charset="0"/>
                    <a:cs typeface="Tahoma" pitchFamily="34" charset="0"/>
                  </a:rPr>
                  <a:t>es 2.000.000, al realizar   	la operación 2.000.000 </a:t>
                </a:r>
                <a:r>
                  <a:rPr lang="es-CO" sz="2000" dirty="0">
                    <a:latin typeface="Tahoma" pitchFamily="34" charset="0"/>
                    <a:ea typeface="Tahoma" pitchFamily="34" charset="0"/>
                    <a:cs typeface="Tahoma" pitchFamily="34" charset="0"/>
                  </a:rPr>
                  <a:t>x </a:t>
                </a:r>
                <a14:m>
                  <m:oMath xmlns:m="http://schemas.openxmlformats.org/officeDocument/2006/math">
                    <m:f>
                      <m:fPr>
                        <m:ctrlPr>
                          <a:rPr lang="es-CO" sz="2400" i="1" dirty="0" smtClean="0">
                            <a:latin typeface="Cambria Math"/>
                            <a:ea typeface="Tahoma" pitchFamily="34" charset="0"/>
                            <a:cs typeface="Tahoma" pitchFamily="34" charset="0"/>
                          </a:rPr>
                        </m:ctrlPr>
                      </m:fPr>
                      <m:num>
                        <m:r>
                          <a:rPr lang="es-CO" sz="2400" b="0" i="1" dirty="0" smtClean="0">
                            <a:latin typeface="Cambria Math"/>
                            <a:ea typeface="Tahoma" pitchFamily="34" charset="0"/>
                            <a:cs typeface="Tahoma" pitchFamily="34" charset="0"/>
                          </a:rPr>
                          <m:t>2</m:t>
                        </m:r>
                      </m:num>
                      <m:den>
                        <m:r>
                          <a:rPr lang="es-CO" sz="2400" b="0" i="1" dirty="0" smtClean="0">
                            <a:latin typeface="Cambria Math"/>
                            <a:ea typeface="Tahoma" pitchFamily="34" charset="0"/>
                            <a:cs typeface="Tahoma" pitchFamily="34" charset="0"/>
                          </a:rPr>
                          <m:t>5</m:t>
                        </m:r>
                      </m:den>
                    </m:f>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se </a:t>
                </a:r>
                <a:r>
                  <a:rPr lang="es-CO" sz="2000" dirty="0" smtClean="0">
                    <a:latin typeface="Tahoma" pitchFamily="34" charset="0"/>
                    <a:ea typeface="Tahoma" pitchFamily="34" charset="0"/>
                    <a:cs typeface="Tahoma" pitchFamily="34" charset="0"/>
                  </a:rPr>
                  <a:t>calcularía</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el </a:t>
                </a:r>
                <a:r>
                  <a:rPr lang="es-CO" sz="2000" dirty="0">
                    <a:latin typeface="Tahoma" pitchFamily="34" charset="0"/>
                    <a:ea typeface="Tahoma" pitchFamily="34" charset="0"/>
                    <a:cs typeface="Tahoma" pitchFamily="34" charset="0"/>
                  </a:rPr>
                  <a:t>doble de vehículos matriculados.</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el </a:t>
                </a:r>
                <a:r>
                  <a:rPr lang="es-CO" sz="2000" dirty="0">
                    <a:latin typeface="Tahoma" pitchFamily="34" charset="0"/>
                    <a:ea typeface="Tahoma" pitchFamily="34" charset="0"/>
                    <a:cs typeface="Tahoma" pitchFamily="34" charset="0"/>
                  </a:rPr>
                  <a:t>promedio de vehículos matriculados.</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C.  el </a:t>
                </a:r>
                <a:r>
                  <a:rPr lang="es-CO" sz="2000" dirty="0">
                    <a:latin typeface="Tahoma" pitchFamily="34" charset="0"/>
                    <a:ea typeface="Tahoma" pitchFamily="34" charset="0"/>
                    <a:cs typeface="Tahoma" pitchFamily="34" charset="0"/>
                  </a:rPr>
                  <a:t>porcentaje de vehículos asegurados.</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D.  la </a:t>
                </a:r>
                <a:r>
                  <a:rPr lang="es-CO" sz="2000" dirty="0">
                    <a:latin typeface="Tahoma" pitchFamily="34" charset="0"/>
                    <a:ea typeface="Tahoma" pitchFamily="34" charset="0"/>
                    <a:cs typeface="Tahoma" pitchFamily="34" charset="0"/>
                  </a:rPr>
                  <a:t>cantidad de vehículos asegurados.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80728"/>
                <a:ext cx="8229600" cy="5256584"/>
              </a:xfrm>
              <a:blipFill rotWithShape="1">
                <a:blip r:embed="rId2"/>
                <a:stretch>
                  <a:fillRect l="-741" r="-741"/>
                </a:stretch>
              </a:blipFill>
            </p:spPr>
            <p:txBody>
              <a:bodyPr/>
              <a:lstStyle/>
              <a:p>
                <a:r>
                  <a:rPr lang="es-CO">
                    <a:noFill/>
                  </a:rPr>
                  <a:t> </a:t>
                </a:r>
              </a:p>
            </p:txBody>
          </p:sp>
        </mc:Fallback>
      </mc:AlternateContent>
      <p:sp>
        <p:nvSpPr>
          <p:cNvPr id="4" name="3 Rectángulo redondeado"/>
          <p:cNvSpPr/>
          <p:nvPr/>
        </p:nvSpPr>
        <p:spPr>
          <a:xfrm>
            <a:off x="395536" y="4869160"/>
            <a:ext cx="5112568"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7443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08720"/>
            <a:ext cx="8229600" cy="1080120"/>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47. </a:t>
            </a:r>
            <a:r>
              <a:rPr lang="es-CO" sz="2000" dirty="0">
                <a:latin typeface="Tahoma" pitchFamily="34" charset="0"/>
                <a:ea typeface="Tahoma" pitchFamily="34" charset="0"/>
                <a:cs typeface="Tahoma" pitchFamily="34" charset="0"/>
              </a:rPr>
              <a:t>Para determinar el ancho de un río, desde una roca una persona tomó las medidas a las dos orillas, como muestra la figura,</a:t>
            </a:r>
          </a:p>
        </p:txBody>
      </p:sp>
      <p:pic>
        <p:nvPicPr>
          <p:cNvPr id="2050" name="Picture 2" descr="D:\Mis Documentos\ANJUSO\TRABAJOS\NOLBERTO CHAZATAR\2015\ICFES 2015\SEGUNDA SESION\20150402085628889_0012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21" y="1844824"/>
            <a:ext cx="6152958" cy="432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698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08720"/>
                <a:ext cx="8229600" cy="5328592"/>
              </a:xfrm>
            </p:spPr>
            <p:txBody>
              <a:bodyPr>
                <a:noAutofit/>
              </a:bodyPr>
              <a:lstStyle/>
              <a:p>
                <a:pPr marL="0" indent="0" algn="just">
                  <a:lnSpc>
                    <a:spcPct val="130000"/>
                  </a:lnSpc>
                  <a:spcBef>
                    <a:spcPts val="0"/>
                  </a:spcBef>
                  <a:buNone/>
                </a:pPr>
                <a:r>
                  <a:rPr lang="es-CO" sz="2000" dirty="0">
                    <a:latin typeface="Tahoma" pitchFamily="34" charset="0"/>
                    <a:ea typeface="Tahoma" pitchFamily="34" charset="0"/>
                    <a:cs typeface="Tahoma" pitchFamily="34" charset="0"/>
                  </a:rPr>
                  <a:t>y se obtuvieron los siguientes datos</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800" dirty="0">
                  <a:latin typeface="Tahoma" pitchFamily="34" charset="0"/>
                  <a:ea typeface="Tahoma" pitchFamily="34" charset="0"/>
                  <a:cs typeface="Tahoma" pitchFamily="34" charset="0"/>
                </a:endParaRPr>
              </a:p>
              <a:p>
                <a:pPr marL="0" indent="0" algn="just">
                  <a:lnSpc>
                    <a:spcPct val="130000"/>
                  </a:lnSpc>
                  <a:spcBef>
                    <a:spcPts val="0"/>
                  </a:spcBef>
                  <a:buNone/>
                </a:pPr>
                <a14:m>
                  <m:oMath xmlns:m="http://schemas.openxmlformats.org/officeDocument/2006/math">
                    <m:r>
                      <a:rPr lang="es-CO" sz="2400" i="1" dirty="0" smtClean="0">
                        <a:latin typeface="Cambria Math"/>
                        <a:ea typeface="Tahoma" pitchFamily="34" charset="0"/>
                        <a:cs typeface="Tahoma" pitchFamily="34" charset="0"/>
                      </a:rPr>
                      <m:t>𝑟</m:t>
                    </m:r>
                  </m:oMath>
                </a14:m>
                <a:r>
                  <a:rPr lang="es-CO" sz="2000" dirty="0">
                    <a:latin typeface="Tahoma" pitchFamily="34" charset="0"/>
                    <a:ea typeface="Tahoma" pitchFamily="34" charset="0"/>
                    <a:cs typeface="Tahoma" pitchFamily="34" charset="0"/>
                  </a:rPr>
                  <a:t> = 3 </a:t>
                </a:r>
                <a:r>
                  <a:rPr lang="es-CO" sz="2000" dirty="0" smtClean="0">
                    <a:latin typeface="Tahoma" pitchFamily="34" charset="0"/>
                    <a:ea typeface="Tahoma" pitchFamily="34" charset="0"/>
                    <a:cs typeface="Tahoma" pitchFamily="34" charset="0"/>
                  </a:rPr>
                  <a:t>metros</a:t>
                </a:r>
              </a:p>
              <a:p>
                <a:pPr marL="0" indent="0" algn="just">
                  <a:lnSpc>
                    <a:spcPct val="130000"/>
                  </a:lnSpc>
                  <a:spcBef>
                    <a:spcPts val="0"/>
                  </a:spcBef>
                  <a:buNone/>
                </a:pPr>
                <a14:m>
                  <m:oMath xmlns:m="http://schemas.openxmlformats.org/officeDocument/2006/math">
                    <m:r>
                      <a:rPr lang="es-CO" sz="2400" i="1" dirty="0" smtClean="0">
                        <a:latin typeface="Cambria Math"/>
                        <a:ea typeface="Tahoma" pitchFamily="34" charset="0"/>
                        <a:cs typeface="Tahoma" pitchFamily="34" charset="0"/>
                      </a:rPr>
                      <m:t>𝑞</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 5 metros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14:m>
                  <m:oMath xmlns:m="http://schemas.openxmlformats.org/officeDocument/2006/math">
                    <m:r>
                      <a:rPr lang="es-CO" sz="2400" i="1" dirty="0" smtClean="0">
                        <a:latin typeface="Cambria Math"/>
                        <a:ea typeface="Cambria Math"/>
                        <a:cs typeface="Tahoma" pitchFamily="34" charset="0"/>
                      </a:rPr>
                      <m:t>𝛼</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 130° </a:t>
                </a: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endParaRPr lang="es-CO" sz="9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Con estos datos la persona determinó que p = 9 metros. </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Este </a:t>
                </a:r>
                <a:r>
                  <a:rPr lang="es-CO" sz="2000" dirty="0">
                    <a:latin typeface="Tahoma" pitchFamily="34" charset="0"/>
                    <a:ea typeface="Tahoma" pitchFamily="34" charset="0"/>
                    <a:cs typeface="Tahoma" pitchFamily="34" charset="0"/>
                  </a:rPr>
                  <a:t>resultado es incorrecto, porque</a:t>
                </a:r>
              </a:p>
              <a:p>
                <a:pPr marL="0" indent="0" algn="just">
                  <a:lnSpc>
                    <a:spcPct val="130000"/>
                  </a:lnSpc>
                  <a:spcBef>
                    <a:spcPts val="0"/>
                  </a:spcBef>
                  <a:buNone/>
                </a:pPr>
                <a:endParaRPr lang="es-CO" sz="8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A.  </a:t>
                </a:r>
                <a14:m>
                  <m:oMath xmlns:m="http://schemas.openxmlformats.org/officeDocument/2006/math">
                    <m:r>
                      <a:rPr lang="es-CO" sz="2400" i="1" dirty="0" smtClean="0">
                        <a:latin typeface="Cambria Math"/>
                        <a:ea typeface="Tahoma" pitchFamily="34" charset="0"/>
                        <a:cs typeface="Tahoma" pitchFamily="34" charset="0"/>
                      </a:rPr>
                      <m:t>𝑝</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debe tener una longitud menor </a:t>
                </a:r>
                <a:r>
                  <a:rPr lang="es-CO" sz="2000" dirty="0" smtClean="0">
                    <a:latin typeface="Tahoma" pitchFamily="34" charset="0"/>
                    <a:ea typeface="Tahoma" pitchFamily="34" charset="0"/>
                    <a:cs typeface="Tahoma" pitchFamily="34" charset="0"/>
                  </a:rPr>
                  <a:t>o </a:t>
                </a:r>
                <a:r>
                  <a:rPr lang="es-CO" sz="2000" dirty="0">
                    <a:latin typeface="Tahoma" pitchFamily="34" charset="0"/>
                    <a:ea typeface="Tahoma" pitchFamily="34" charset="0"/>
                    <a:cs typeface="Tahoma" pitchFamily="34" charset="0"/>
                  </a:rPr>
                  <a:t>igual a ocho metros. </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B.  el </a:t>
                </a:r>
                <a:r>
                  <a:rPr lang="es-CO" sz="2000" dirty="0">
                    <a:latin typeface="Tahoma" pitchFamily="34" charset="0"/>
                    <a:ea typeface="Tahoma" pitchFamily="34" charset="0"/>
                    <a:cs typeface="Tahoma" pitchFamily="34" charset="0"/>
                  </a:rPr>
                  <a:t>cuadrado de </a:t>
                </a:r>
                <a14:m>
                  <m:oMath xmlns:m="http://schemas.openxmlformats.org/officeDocument/2006/math">
                    <m:r>
                      <a:rPr lang="es-CO" sz="2400" i="1" dirty="0" smtClean="0">
                        <a:latin typeface="Cambria Math"/>
                        <a:ea typeface="Tahoma" pitchFamily="34" charset="0"/>
                        <a:cs typeface="Tahoma" pitchFamily="34" charset="0"/>
                      </a:rPr>
                      <m:t>𝑝</m:t>
                    </m:r>
                  </m:oMath>
                </a14:m>
                <a:r>
                  <a:rPr lang="es-CO" sz="2000" dirty="0">
                    <a:latin typeface="Tahoma" pitchFamily="34" charset="0"/>
                    <a:ea typeface="Tahoma" pitchFamily="34" charset="0"/>
                    <a:cs typeface="Tahoma" pitchFamily="34" charset="0"/>
                  </a:rPr>
                  <a:t> es mayor que la </a:t>
                </a:r>
                <a:r>
                  <a:rPr lang="es-CO" sz="2000" dirty="0" smtClean="0">
                    <a:latin typeface="Tahoma" pitchFamily="34" charset="0"/>
                    <a:ea typeface="Tahoma" pitchFamily="34" charset="0"/>
                    <a:cs typeface="Tahoma" pitchFamily="34" charset="0"/>
                  </a:rPr>
                  <a:t>suma </a:t>
                </a:r>
                <a:r>
                  <a:rPr lang="es-CO" sz="2000" dirty="0">
                    <a:latin typeface="Tahoma" pitchFamily="34" charset="0"/>
                    <a:ea typeface="Tahoma" pitchFamily="34" charset="0"/>
                    <a:cs typeface="Tahoma" pitchFamily="34" charset="0"/>
                  </a:rPr>
                  <a:t>de los cuadrados de </a:t>
                </a:r>
                <a14:m>
                  <m:oMath xmlns:m="http://schemas.openxmlformats.org/officeDocument/2006/math">
                    <m:r>
                      <a:rPr lang="es-CO" sz="2400" i="1" dirty="0" smtClean="0">
                        <a:latin typeface="Cambria Math"/>
                        <a:ea typeface="Tahoma" pitchFamily="34" charset="0"/>
                        <a:cs typeface="Tahoma" pitchFamily="34" charset="0"/>
                      </a:rPr>
                      <m:t>𝑞</m:t>
                    </m:r>
                  </m:oMath>
                </a14:m>
                <a:r>
                  <a:rPr lang="es-CO" sz="2000" dirty="0">
                    <a:latin typeface="Tahoma" pitchFamily="34" charset="0"/>
                    <a:ea typeface="Tahoma" pitchFamily="34" charset="0"/>
                    <a:cs typeface="Tahoma" pitchFamily="34" charset="0"/>
                  </a:rPr>
                  <a:t> y </a:t>
                </a:r>
                <a14:m>
                  <m:oMath xmlns:m="http://schemas.openxmlformats.org/officeDocument/2006/math">
                    <m:r>
                      <a:rPr lang="es-CO" sz="2400" i="1" dirty="0" smtClean="0">
                        <a:latin typeface="Cambria Math"/>
                        <a:ea typeface="Tahoma" pitchFamily="34" charset="0"/>
                        <a:cs typeface="Tahoma" pitchFamily="34" charset="0"/>
                      </a:rPr>
                      <m:t>𝑟</m:t>
                    </m:r>
                  </m:oMath>
                </a14:m>
                <a:r>
                  <a:rPr lang="es-CO" sz="2000" dirty="0">
                    <a:latin typeface="Tahoma" pitchFamily="34" charset="0"/>
                    <a:ea typeface="Tahoma" pitchFamily="34" charset="0"/>
                    <a:cs typeface="Tahoma" pitchFamily="34" charset="0"/>
                  </a:rPr>
                  <a:t>.</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C.  la </a:t>
                </a:r>
                <a:r>
                  <a:rPr lang="es-CO" sz="2000" dirty="0">
                    <a:latin typeface="Tahoma" pitchFamily="34" charset="0"/>
                    <a:ea typeface="Tahoma" pitchFamily="34" charset="0"/>
                    <a:cs typeface="Tahoma" pitchFamily="34" charset="0"/>
                  </a:rPr>
                  <a:t>persona supone que el triángulo </a:t>
                </a:r>
                <a:r>
                  <a:rPr lang="es-CO" sz="2000" dirty="0" smtClean="0">
                    <a:latin typeface="Tahoma" pitchFamily="34" charset="0"/>
                    <a:ea typeface="Tahoma" pitchFamily="34" charset="0"/>
                    <a:cs typeface="Tahoma" pitchFamily="34" charset="0"/>
                  </a:rPr>
                  <a:t>de </a:t>
                </a:r>
                <a:r>
                  <a:rPr lang="es-CO" sz="2000" dirty="0">
                    <a:latin typeface="Tahoma" pitchFamily="34" charset="0"/>
                    <a:ea typeface="Tahoma" pitchFamily="34" charset="0"/>
                    <a:cs typeface="Tahoma" pitchFamily="34" charset="0"/>
                  </a:rPr>
                  <a:t>la figura es rectángulo.</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D.  </a:t>
                </a:r>
                <a14:m>
                  <m:oMath xmlns:m="http://schemas.openxmlformats.org/officeDocument/2006/math">
                    <m:r>
                      <a:rPr lang="es-CO" sz="2400" i="1" dirty="0" smtClean="0">
                        <a:latin typeface="Cambria Math"/>
                        <a:ea typeface="Tahoma" pitchFamily="34" charset="0"/>
                        <a:cs typeface="Tahoma" pitchFamily="34" charset="0"/>
                      </a:rPr>
                      <m:t>𝑎</m:t>
                    </m:r>
                  </m:oMath>
                </a14:m>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debe ser menor que la medida </a:t>
                </a:r>
                <a:r>
                  <a:rPr lang="es-CO" sz="2000" dirty="0" smtClean="0">
                    <a:latin typeface="Tahoma" pitchFamily="34" charset="0"/>
                    <a:ea typeface="Tahoma" pitchFamily="34" charset="0"/>
                    <a:cs typeface="Tahoma" pitchFamily="34" charset="0"/>
                  </a:rPr>
                  <a:t>de </a:t>
                </a:r>
                <a:r>
                  <a:rPr lang="es-CO" sz="2000" dirty="0">
                    <a:latin typeface="Tahoma" pitchFamily="34" charset="0"/>
                    <a:ea typeface="Tahoma" pitchFamily="34" charset="0"/>
                    <a:cs typeface="Tahoma" pitchFamily="34" charset="0"/>
                  </a:rPr>
                  <a:t>un ángulo recto. </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08720"/>
                <a:ext cx="8229600" cy="5328592"/>
              </a:xfrm>
              <a:blipFill rotWithShape="1">
                <a:blip r:embed="rId2"/>
                <a:stretch>
                  <a:fillRect l="-741" b="-1373"/>
                </a:stretch>
              </a:blipFill>
            </p:spPr>
            <p:txBody>
              <a:bodyPr/>
              <a:lstStyle/>
              <a:p>
                <a:r>
                  <a:rPr lang="es-CO">
                    <a:noFill/>
                  </a:rPr>
                  <a:t> </a:t>
                </a:r>
              </a:p>
            </p:txBody>
          </p:sp>
        </mc:Fallback>
      </mc:AlternateContent>
      <p:sp>
        <p:nvSpPr>
          <p:cNvPr id="4" name="3 Rectángulo redondeado"/>
          <p:cNvSpPr/>
          <p:nvPr/>
        </p:nvSpPr>
        <p:spPr>
          <a:xfrm>
            <a:off x="395536" y="5013176"/>
            <a:ext cx="8208912"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987182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830019"/>
                <a:ext cx="8229600" cy="5472608"/>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48. </a:t>
                </a:r>
                <a:r>
                  <a:rPr lang="es-CO" sz="2000" dirty="0">
                    <a:latin typeface="Tahoma" pitchFamily="34" charset="0"/>
                    <a:ea typeface="Tahoma" pitchFamily="34" charset="0"/>
                    <a:cs typeface="Tahoma" pitchFamily="34" charset="0"/>
                  </a:rPr>
                  <a:t>En un almacén, el precio de un paquete de </a:t>
                </a:r>
                <a:r>
                  <a:rPr lang="es-CO" sz="2000" dirty="0" smtClean="0">
                    <a:latin typeface="Tahoma" pitchFamily="34" charset="0"/>
                    <a:ea typeface="Tahoma" pitchFamily="34" charset="0"/>
                    <a:cs typeface="Tahoma" pitchFamily="34" charset="0"/>
                  </a:rPr>
                  <a:t>galletas </a:t>
                </a:r>
                <a:r>
                  <a:rPr lang="es-CO" sz="2000" dirty="0">
                    <a:latin typeface="Tahoma" pitchFamily="34" charset="0"/>
                    <a:ea typeface="Tahoma" pitchFamily="34" charset="0"/>
                    <a:cs typeface="Tahoma" pitchFamily="34" charset="0"/>
                  </a:rPr>
                  <a:t>es </a:t>
                </a:r>
                <a14:m>
                  <m:oMath xmlns:m="http://schemas.openxmlformats.org/officeDocument/2006/math">
                    <m:r>
                      <a:rPr lang="es-CO" sz="2400" i="1" dirty="0" smtClean="0">
                        <a:latin typeface="Cambria Math"/>
                        <a:ea typeface="Tahoma" pitchFamily="34" charset="0"/>
                        <a:cs typeface="Tahoma" pitchFamily="34" charset="0"/>
                      </a:rPr>
                      <m:t>𝑝</m:t>
                    </m:r>
                  </m:oMath>
                </a14:m>
                <a:r>
                  <a:rPr lang="es-CO" sz="2000" dirty="0">
                    <a:latin typeface="Tahoma" pitchFamily="34" charset="0"/>
                    <a:ea typeface="Tahoma" pitchFamily="34" charset="0"/>
                    <a:cs typeface="Tahoma" pitchFamily="34" charset="0"/>
                  </a:rPr>
                  <a:t>. Una persona va a comprar los </a:t>
                </a:r>
                <a:r>
                  <a:rPr lang="es-CO" sz="2000" dirty="0" smtClean="0">
                    <a:latin typeface="Tahoma" pitchFamily="34" charset="0"/>
                    <a:ea typeface="Tahoma" pitchFamily="34" charset="0"/>
                    <a:cs typeface="Tahoma" pitchFamily="34" charset="0"/>
                  </a:rPr>
                  <a:t>10 </a:t>
                </a:r>
                <a:r>
                  <a:rPr lang="es-CO" sz="2000" dirty="0">
                    <a:latin typeface="Tahoma" pitchFamily="34" charset="0"/>
                    <a:ea typeface="Tahoma" pitchFamily="34" charset="0"/>
                    <a:cs typeface="Tahoma" pitchFamily="34" charset="0"/>
                  </a:rPr>
                  <a:t>paquetes que quedan pero al </a:t>
                </a:r>
                <a:r>
                  <a:rPr lang="es-CO" sz="2000" dirty="0" smtClean="0">
                    <a:latin typeface="Tahoma" pitchFamily="34" charset="0"/>
                    <a:ea typeface="Tahoma" pitchFamily="34" charset="0"/>
                    <a:cs typeface="Tahoma" pitchFamily="34" charset="0"/>
                  </a:rPr>
                  <a:t>examinarlos</a:t>
                </a:r>
                <a:r>
                  <a:rPr lang="es-CO" sz="2000" dirty="0">
                    <a:latin typeface="Tahoma" pitchFamily="34" charset="0"/>
                    <a:ea typeface="Tahoma" pitchFamily="34" charset="0"/>
                    <a:cs typeface="Tahoma" pitchFamily="34" charset="0"/>
                  </a:rPr>
                  <a:t>, nota que 4 de ellos han pasado la fecha </a:t>
                </a:r>
                <a:r>
                  <a:rPr lang="es-CO" sz="2000" dirty="0" smtClean="0">
                    <a:latin typeface="Tahoma" pitchFamily="34" charset="0"/>
                    <a:ea typeface="Tahoma" pitchFamily="34" charset="0"/>
                    <a:cs typeface="Tahoma" pitchFamily="34" charset="0"/>
                  </a:rPr>
                  <a:t>de </a:t>
                </a:r>
                <a:r>
                  <a:rPr lang="es-CO" sz="2000" dirty="0">
                    <a:latin typeface="Tahoma" pitchFamily="34" charset="0"/>
                    <a:ea typeface="Tahoma" pitchFamily="34" charset="0"/>
                    <a:cs typeface="Tahoma" pitchFamily="34" charset="0"/>
                  </a:rPr>
                  <a:t>vencimiento por lo que solo compra los </a:t>
                </a:r>
                <a:r>
                  <a:rPr lang="es-CO" sz="2000" dirty="0" smtClean="0">
                    <a:latin typeface="Tahoma" pitchFamily="34" charset="0"/>
                    <a:ea typeface="Tahoma" pitchFamily="34" charset="0"/>
                    <a:cs typeface="Tahoma" pitchFamily="34" charset="0"/>
                  </a:rPr>
                  <a:t>otros</a:t>
                </a:r>
                <a:r>
                  <a:rPr lang="es-CO" sz="2000" dirty="0">
                    <a:latin typeface="Tahoma" pitchFamily="34" charset="0"/>
                    <a:ea typeface="Tahoma" pitchFamily="34" charset="0"/>
                    <a:cs typeface="Tahoma" pitchFamily="34" charset="0"/>
                  </a:rPr>
                  <a:t>. El dinero que gastó la persona es </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A.  6</a:t>
                </a:r>
                <a14:m>
                  <m:oMath xmlns:m="http://schemas.openxmlformats.org/officeDocument/2006/math">
                    <m:r>
                      <a:rPr lang="es-CO" sz="2400" i="1" dirty="0">
                        <a:latin typeface="Cambria Math"/>
                        <a:ea typeface="Tahoma" pitchFamily="34" charset="0"/>
                        <a:cs typeface="Tahoma" pitchFamily="34" charset="0"/>
                      </a:rPr>
                      <m:t>𝑝</m:t>
                    </m:r>
                  </m:oMath>
                </a14:m>
                <a:r>
                  <a:rPr lang="es-CO" sz="2000" dirty="0">
                    <a:latin typeface="Tahoma" pitchFamily="34" charset="0"/>
                    <a:ea typeface="Tahoma" pitchFamily="34" charset="0"/>
                    <a:cs typeface="Tahoma" pitchFamily="34" charset="0"/>
                  </a:rPr>
                  <a:t>.</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B.  4</a:t>
                </a:r>
                <a14:m>
                  <m:oMath xmlns:m="http://schemas.openxmlformats.org/officeDocument/2006/math">
                    <m:r>
                      <a:rPr lang="es-CO" sz="2400" i="1" dirty="0">
                        <a:latin typeface="Cambria Math"/>
                        <a:ea typeface="Tahoma" pitchFamily="34" charset="0"/>
                        <a:cs typeface="Tahoma" pitchFamily="34" charset="0"/>
                      </a:rPr>
                      <m:t>𝑝</m:t>
                    </m:r>
                  </m:oMath>
                </a14:m>
                <a:r>
                  <a:rPr lang="es-CO" sz="2000" dirty="0">
                    <a:latin typeface="Tahoma" pitchFamily="34" charset="0"/>
                    <a:ea typeface="Tahoma" pitchFamily="34" charset="0"/>
                    <a:cs typeface="Tahoma" pitchFamily="34" charset="0"/>
                  </a:rPr>
                  <a:t>.	</a:t>
                </a: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C.  14</a:t>
                </a:r>
                <a14:m>
                  <m:oMath xmlns:m="http://schemas.openxmlformats.org/officeDocument/2006/math">
                    <m:r>
                      <a:rPr lang="es-CO" sz="2400" i="1" dirty="0">
                        <a:latin typeface="Cambria Math"/>
                        <a:ea typeface="Tahoma" pitchFamily="34" charset="0"/>
                        <a:cs typeface="Tahoma" pitchFamily="34" charset="0"/>
                      </a:rPr>
                      <m:t>𝑝</m:t>
                    </m:r>
                  </m:oMath>
                </a14:m>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a:p>
                <a:pPr marL="0" indent="0" algn="just">
                  <a:lnSpc>
                    <a:spcPct val="130000"/>
                  </a:lnSpc>
                  <a:spcBef>
                    <a:spcPts val="0"/>
                  </a:spcBef>
                  <a:buNone/>
                </a:pPr>
                <a:r>
                  <a:rPr lang="es-CO" sz="2000" dirty="0" smtClean="0">
                    <a:latin typeface="Tahoma" pitchFamily="34" charset="0"/>
                    <a:ea typeface="Tahoma" pitchFamily="34" charset="0"/>
                    <a:cs typeface="Tahoma" pitchFamily="34" charset="0"/>
                  </a:rPr>
                  <a:t>	D.  10</a:t>
                </a:r>
                <a14:m>
                  <m:oMath xmlns:m="http://schemas.openxmlformats.org/officeDocument/2006/math">
                    <m:r>
                      <a:rPr lang="es-CO" sz="2400" i="1" dirty="0">
                        <a:latin typeface="Cambria Math"/>
                        <a:ea typeface="Tahoma" pitchFamily="34" charset="0"/>
                        <a:cs typeface="Tahoma" pitchFamily="34" charset="0"/>
                      </a:rPr>
                      <m:t>𝑝</m:t>
                    </m:r>
                  </m:oMath>
                </a14:m>
                <a:r>
                  <a:rPr lang="es-CO" sz="2000" dirty="0" smtClean="0">
                    <a:latin typeface="Tahoma" pitchFamily="34" charset="0"/>
                    <a:ea typeface="Tahoma" pitchFamily="34" charset="0"/>
                    <a:cs typeface="Tahoma" pitchFamily="34" charset="0"/>
                  </a:rPr>
                  <a:t>.</a:t>
                </a:r>
                <a:endParaRPr lang="es-CO" sz="2000" dirty="0">
                  <a:latin typeface="Tahoma" pitchFamily="34" charset="0"/>
                  <a:ea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830019"/>
                <a:ext cx="8229600" cy="5472608"/>
              </a:xfrm>
              <a:blipFill rotWithShape="1">
                <a:blip r:embed="rId2"/>
                <a:stretch>
                  <a:fillRect l="-741" r="-741"/>
                </a:stretch>
              </a:blipFill>
            </p:spPr>
            <p:txBody>
              <a:bodyPr/>
              <a:lstStyle/>
              <a:p>
                <a:r>
                  <a:rPr lang="es-CO">
                    <a:noFill/>
                  </a:rPr>
                  <a:t> </a:t>
                </a:r>
              </a:p>
            </p:txBody>
          </p:sp>
        </mc:Fallback>
      </mc:AlternateContent>
      <p:sp>
        <p:nvSpPr>
          <p:cNvPr id="4" name="3 Rectángulo redondeado"/>
          <p:cNvSpPr/>
          <p:nvPr/>
        </p:nvSpPr>
        <p:spPr>
          <a:xfrm>
            <a:off x="1403648" y="3329989"/>
            <a:ext cx="1080120" cy="459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690383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620688"/>
            <a:ext cx="8229600" cy="2376264"/>
          </a:xfrm>
        </p:spPr>
        <p:txBody>
          <a:bodyPr>
            <a:noAutofit/>
          </a:bodyPr>
          <a:lstStyle/>
          <a:p>
            <a:pPr marL="0" indent="0" algn="ctr">
              <a:spcBef>
                <a:spcPts val="0"/>
              </a:spcBef>
              <a:buNone/>
            </a:pPr>
            <a:r>
              <a:rPr lang="es-CO" sz="2000" b="1" dirty="0">
                <a:latin typeface="Tahoma" pitchFamily="34" charset="0"/>
                <a:ea typeface="Tahoma" pitchFamily="34" charset="0"/>
                <a:cs typeface="Tahoma" pitchFamily="34" charset="0"/>
              </a:rPr>
              <a:t>RESPONDA LAS PREGUNTAS </a:t>
            </a:r>
            <a:r>
              <a:rPr lang="es-CO" sz="2000" b="1" dirty="0" smtClean="0">
                <a:latin typeface="Tahoma" pitchFamily="34" charset="0"/>
                <a:ea typeface="Tahoma" pitchFamily="34" charset="0"/>
                <a:cs typeface="Tahoma" pitchFamily="34" charset="0"/>
              </a:rPr>
              <a:t>49 </a:t>
            </a:r>
            <a:r>
              <a:rPr lang="es-CO" sz="2000" b="1" dirty="0">
                <a:latin typeface="Tahoma" pitchFamily="34" charset="0"/>
                <a:ea typeface="Tahoma" pitchFamily="34" charset="0"/>
                <a:cs typeface="Tahoma" pitchFamily="34" charset="0"/>
              </a:rPr>
              <a:t>Y </a:t>
            </a:r>
            <a:r>
              <a:rPr lang="es-CO" sz="2000" b="1" dirty="0" smtClean="0">
                <a:latin typeface="Tahoma" pitchFamily="34" charset="0"/>
                <a:ea typeface="Tahoma" pitchFamily="34" charset="0"/>
                <a:cs typeface="Tahoma" pitchFamily="34" charset="0"/>
              </a:rPr>
              <a:t>50 DE </a:t>
            </a:r>
            <a:r>
              <a:rPr lang="es-CO" sz="2000" b="1" dirty="0">
                <a:latin typeface="Tahoma" pitchFamily="34" charset="0"/>
                <a:ea typeface="Tahoma" pitchFamily="34" charset="0"/>
                <a:cs typeface="Tahoma" pitchFamily="34" charset="0"/>
              </a:rPr>
              <a:t>ACUERDO CON LA SIGUIENTE </a:t>
            </a:r>
            <a:r>
              <a:rPr lang="es-CO" sz="2000" b="1" dirty="0" smtClean="0">
                <a:latin typeface="Tahoma" pitchFamily="34" charset="0"/>
                <a:ea typeface="Tahoma" pitchFamily="34" charset="0"/>
                <a:cs typeface="Tahoma" pitchFamily="34" charset="0"/>
              </a:rPr>
              <a:t>INFORMACIÓN</a:t>
            </a:r>
            <a:endParaRPr lang="es-CO" sz="2000" b="1" dirty="0">
              <a:latin typeface="Tahoma" pitchFamily="34" charset="0"/>
              <a:ea typeface="Tahoma" pitchFamily="34" charset="0"/>
              <a:cs typeface="Tahoma" pitchFamily="34" charset="0"/>
            </a:endParaRPr>
          </a:p>
          <a:p>
            <a:pPr marL="0" indent="0" algn="just">
              <a:spcBef>
                <a:spcPts val="0"/>
              </a:spcBef>
              <a:buNone/>
            </a:pPr>
            <a:endParaRPr lang="es-CO" sz="8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La </a:t>
            </a:r>
            <a:r>
              <a:rPr lang="es-CO" sz="2000" dirty="0">
                <a:latin typeface="Tahoma" pitchFamily="34" charset="0"/>
                <a:ea typeface="Tahoma" pitchFamily="34" charset="0"/>
                <a:cs typeface="Tahoma" pitchFamily="34" charset="0"/>
              </a:rPr>
              <a:t>gráfica y la tabla muestran parte de la información que recibe la familia Ramírez en su factura </a:t>
            </a:r>
            <a:r>
              <a:rPr lang="es-CO" sz="2000" dirty="0" smtClean="0">
                <a:latin typeface="Tahoma" pitchFamily="34" charset="0"/>
                <a:ea typeface="Tahoma" pitchFamily="34" charset="0"/>
                <a:cs typeface="Tahoma" pitchFamily="34" charset="0"/>
              </a:rPr>
              <a:t>telefónica </a:t>
            </a:r>
            <a:r>
              <a:rPr lang="es-CO" sz="2000" dirty="0">
                <a:latin typeface="Tahoma" pitchFamily="34" charset="0"/>
                <a:ea typeface="Tahoma" pitchFamily="34" charset="0"/>
                <a:cs typeface="Tahoma" pitchFamily="34" charset="0"/>
              </a:rPr>
              <a:t>del mes de enero.</a:t>
            </a:r>
          </a:p>
        </p:txBody>
      </p:sp>
      <p:pic>
        <p:nvPicPr>
          <p:cNvPr id="3074" name="Picture 2" descr="D:\Mis Documentos\ANJUSO\TRABAJOS\NOLBERTO CHAZATAR\2015\ICFES 2015\SEGUNDA SESION\20150402085628889_0013a.jpg"/>
          <p:cNvPicPr>
            <a:picLocks noChangeAspect="1" noChangeArrowheads="1"/>
          </p:cNvPicPr>
          <p:nvPr/>
        </p:nvPicPr>
        <p:blipFill rotWithShape="1">
          <a:blip r:embed="rId2">
            <a:extLst>
              <a:ext uri="{28A0092B-C50C-407E-A947-70E740481C1C}">
                <a14:useLocalDpi xmlns:a14="http://schemas.microsoft.com/office/drawing/2010/main" val="0"/>
              </a:ext>
            </a:extLst>
          </a:blip>
          <a:srcRect t="2858"/>
          <a:stretch/>
        </p:blipFill>
        <p:spPr bwMode="auto">
          <a:xfrm>
            <a:off x="1331640" y="2230911"/>
            <a:ext cx="7342127" cy="3984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1944441955"/>
              </p:ext>
            </p:extLst>
          </p:nvPr>
        </p:nvGraphicFramePr>
        <p:xfrm>
          <a:off x="539552" y="3046688"/>
          <a:ext cx="4937761" cy="3262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758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08720"/>
            <a:ext cx="8229600" cy="5688632"/>
          </a:xfrm>
        </p:spPr>
        <p:txBody>
          <a:bodyPr>
            <a:noAutofit/>
          </a:bodyPr>
          <a:lstStyle/>
          <a:p>
            <a:pPr marL="0" indent="0" algn="just">
              <a:spcBef>
                <a:spcPts val="0"/>
              </a:spcBef>
              <a:buNone/>
            </a:pPr>
            <a:r>
              <a:rPr lang="es-CO" sz="2000" b="1" dirty="0" smtClean="0">
                <a:latin typeface="Tahoma" pitchFamily="34" charset="0"/>
                <a:ea typeface="Tahoma" pitchFamily="34" charset="0"/>
                <a:cs typeface="Tahoma" pitchFamily="34" charset="0"/>
              </a:rPr>
              <a:t>49. </a:t>
            </a:r>
            <a:r>
              <a:rPr lang="es-CO" sz="2000" dirty="0">
                <a:latin typeface="Tahoma" pitchFamily="34" charset="0"/>
                <a:ea typeface="Tahoma" pitchFamily="34" charset="0"/>
                <a:cs typeface="Tahoma" pitchFamily="34" charset="0"/>
              </a:rPr>
              <a:t>El tiempo adicional consumido por la </a:t>
            </a:r>
            <a:r>
              <a:rPr lang="es-CO" sz="2000" dirty="0" smtClean="0">
                <a:latin typeface="Tahoma" pitchFamily="34" charset="0"/>
                <a:ea typeface="Tahoma" pitchFamily="34" charset="0"/>
                <a:cs typeface="Tahoma" pitchFamily="34" charset="0"/>
              </a:rPr>
              <a:t>familia </a:t>
            </a:r>
            <a:r>
              <a:rPr lang="es-CO" sz="2000" dirty="0">
                <a:latin typeface="Tahoma" pitchFamily="34" charset="0"/>
                <a:ea typeface="Tahoma" pitchFamily="34" charset="0"/>
                <a:cs typeface="Tahoma" pitchFamily="34" charset="0"/>
              </a:rPr>
              <a:t>Ramírez en enero fue</a:t>
            </a:r>
          </a:p>
          <a:p>
            <a:pPr marL="444500" indent="0" algn="just">
              <a:spcBef>
                <a:spcPts val="0"/>
              </a:spcBef>
              <a:buNone/>
            </a:pPr>
            <a:endParaRPr lang="es-CO" sz="1000" dirty="0" smtClean="0">
              <a:latin typeface="Tahoma" pitchFamily="34" charset="0"/>
              <a:ea typeface="Tahoma" pitchFamily="34" charset="0"/>
              <a:cs typeface="Tahoma" pitchFamily="34" charset="0"/>
            </a:endParaRPr>
          </a:p>
          <a:p>
            <a:pPr marL="444500" indent="0" algn="just">
              <a:spcBef>
                <a:spcPts val="0"/>
              </a:spcBef>
              <a:buNone/>
            </a:pPr>
            <a:r>
              <a:rPr lang="es-CO" sz="2000" dirty="0" smtClean="0">
                <a:latin typeface="Tahoma" pitchFamily="34" charset="0"/>
                <a:ea typeface="Tahoma" pitchFamily="34" charset="0"/>
                <a:cs typeface="Tahoma" pitchFamily="34" charset="0"/>
              </a:rPr>
              <a:t>A. 1 </a:t>
            </a:r>
            <a:r>
              <a:rPr lang="es-CO" sz="2000" dirty="0">
                <a:latin typeface="Tahoma" pitchFamily="34" charset="0"/>
                <a:ea typeface="Tahoma" pitchFamily="34" charset="0"/>
                <a:cs typeface="Tahoma" pitchFamily="34" charset="0"/>
              </a:rPr>
              <a:t>hora y 11 minutos.</a:t>
            </a:r>
          </a:p>
          <a:p>
            <a:pPr marL="444500" indent="0" algn="just">
              <a:spcBef>
                <a:spcPts val="0"/>
              </a:spcBef>
              <a:buNone/>
            </a:pPr>
            <a:r>
              <a:rPr lang="es-CO" sz="2000" dirty="0" smtClean="0">
                <a:latin typeface="Tahoma" pitchFamily="34" charset="0"/>
                <a:ea typeface="Tahoma" pitchFamily="34" charset="0"/>
                <a:cs typeface="Tahoma" pitchFamily="34" charset="0"/>
              </a:rPr>
              <a:t>B. 1 </a:t>
            </a:r>
            <a:r>
              <a:rPr lang="es-CO" sz="2000" dirty="0">
                <a:latin typeface="Tahoma" pitchFamily="34" charset="0"/>
                <a:ea typeface="Tahoma" pitchFamily="34" charset="0"/>
                <a:cs typeface="Tahoma" pitchFamily="34" charset="0"/>
              </a:rPr>
              <a:t>hora y 51 minutos.</a:t>
            </a:r>
          </a:p>
          <a:p>
            <a:pPr marL="444500" indent="0" algn="just">
              <a:spcBef>
                <a:spcPts val="0"/>
              </a:spcBef>
              <a:buNone/>
            </a:pPr>
            <a:r>
              <a:rPr lang="es-CO" sz="2000" dirty="0" smtClean="0">
                <a:latin typeface="Tahoma" pitchFamily="34" charset="0"/>
                <a:ea typeface="Tahoma" pitchFamily="34" charset="0"/>
                <a:cs typeface="Tahoma" pitchFamily="34" charset="0"/>
              </a:rPr>
              <a:t>C. 3 </a:t>
            </a:r>
            <a:r>
              <a:rPr lang="es-CO" sz="2000" dirty="0">
                <a:latin typeface="Tahoma" pitchFamily="34" charset="0"/>
                <a:ea typeface="Tahoma" pitchFamily="34" charset="0"/>
                <a:cs typeface="Tahoma" pitchFamily="34" charset="0"/>
              </a:rPr>
              <a:t>horas y 40 minutos.</a:t>
            </a:r>
          </a:p>
          <a:p>
            <a:pPr marL="444500" indent="0" algn="just">
              <a:spcBef>
                <a:spcPts val="0"/>
              </a:spcBef>
              <a:buNone/>
            </a:pPr>
            <a:r>
              <a:rPr lang="es-CO" sz="2000" dirty="0" smtClean="0">
                <a:latin typeface="Tahoma" pitchFamily="34" charset="0"/>
                <a:ea typeface="Tahoma" pitchFamily="34" charset="0"/>
                <a:cs typeface="Tahoma" pitchFamily="34" charset="0"/>
              </a:rPr>
              <a:t>D. 5 </a:t>
            </a:r>
            <a:r>
              <a:rPr lang="es-CO" sz="2000" dirty="0">
                <a:latin typeface="Tahoma" pitchFamily="34" charset="0"/>
                <a:ea typeface="Tahoma" pitchFamily="34" charset="0"/>
                <a:cs typeface="Tahoma" pitchFamily="34" charset="0"/>
              </a:rPr>
              <a:t>horas y 31 minutos</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2000" dirty="0">
              <a:latin typeface="Tahoma" pitchFamily="34" charset="0"/>
              <a:ea typeface="Tahoma" pitchFamily="34" charset="0"/>
              <a:cs typeface="Tahoma" pitchFamily="34" charset="0"/>
            </a:endParaRPr>
          </a:p>
          <a:p>
            <a:pPr marL="534988" indent="-534988" algn="just">
              <a:spcBef>
                <a:spcPts val="0"/>
              </a:spcBef>
              <a:buNone/>
            </a:pPr>
            <a:r>
              <a:rPr lang="es-CO" sz="2000" b="1" dirty="0" smtClean="0">
                <a:latin typeface="Tahoma" pitchFamily="34" charset="0"/>
                <a:ea typeface="Tahoma" pitchFamily="34" charset="0"/>
                <a:cs typeface="Tahoma" pitchFamily="34" charset="0"/>
              </a:rPr>
              <a:t>50. </a:t>
            </a:r>
            <a:r>
              <a:rPr lang="es-CO" sz="2000" dirty="0" smtClean="0">
                <a:latin typeface="Tahoma" pitchFamily="34" charset="0"/>
                <a:ea typeface="Tahoma" pitchFamily="34" charset="0"/>
                <a:cs typeface="Tahoma" pitchFamily="34" charset="0"/>
              </a:rPr>
              <a:t>El señor Ramírez considera que el valor del minuto adicional del mes de enero fue excesivo. </a:t>
            </a:r>
            <a:endParaRPr lang="es-CO" sz="2000" dirty="0">
              <a:latin typeface="Tahoma" pitchFamily="34" charset="0"/>
              <a:ea typeface="Tahoma" pitchFamily="34" charset="0"/>
              <a:cs typeface="Tahoma" pitchFamily="34" charset="0"/>
            </a:endParaRPr>
          </a:p>
          <a:p>
            <a:pPr marL="0" indent="0" algn="just">
              <a:spcBef>
                <a:spcPts val="0"/>
              </a:spcBef>
              <a:buNone/>
            </a:pPr>
            <a:endParaRPr lang="es-CO" sz="1000" dirty="0" smtClean="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Su </a:t>
            </a:r>
            <a:r>
              <a:rPr lang="es-CO" sz="2000" dirty="0">
                <a:latin typeface="Tahoma" pitchFamily="34" charset="0"/>
                <a:ea typeface="Tahoma" pitchFamily="34" charset="0"/>
                <a:cs typeface="Tahoma" pitchFamily="34" charset="0"/>
              </a:rPr>
              <a:t>hijo asegura que la diferencia entre </a:t>
            </a:r>
            <a:r>
              <a:rPr lang="es-CO" sz="2000" dirty="0" smtClean="0">
                <a:latin typeface="Tahoma" pitchFamily="34" charset="0"/>
                <a:ea typeface="Tahoma" pitchFamily="34" charset="0"/>
                <a:cs typeface="Tahoma" pitchFamily="34" charset="0"/>
              </a:rPr>
              <a:t>el </a:t>
            </a:r>
            <a:r>
              <a:rPr lang="es-CO" sz="2000" dirty="0">
                <a:latin typeface="Tahoma" pitchFamily="34" charset="0"/>
                <a:ea typeface="Tahoma" pitchFamily="34" charset="0"/>
                <a:cs typeface="Tahoma" pitchFamily="34" charset="0"/>
              </a:rPr>
              <a:t>costo del minuto en el plan y el valor del </a:t>
            </a:r>
            <a:r>
              <a:rPr lang="es-CO" sz="2000" dirty="0" smtClean="0">
                <a:latin typeface="Tahoma" pitchFamily="34" charset="0"/>
                <a:ea typeface="Tahoma" pitchFamily="34" charset="0"/>
                <a:cs typeface="Tahoma" pitchFamily="34" charset="0"/>
              </a:rPr>
              <a:t>minuto </a:t>
            </a:r>
            <a:r>
              <a:rPr lang="es-CO" sz="2000" dirty="0">
                <a:latin typeface="Tahoma" pitchFamily="34" charset="0"/>
                <a:ea typeface="Tahoma" pitchFamily="34" charset="0"/>
                <a:cs typeface="Tahoma" pitchFamily="34" charset="0"/>
              </a:rPr>
              <a:t>adicional es $35,42</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8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¿Cual de los siguientes datos </a:t>
            </a:r>
            <a:r>
              <a:rPr lang="es-CO" sz="2000" b="1" dirty="0">
                <a:latin typeface="Tahoma" pitchFamily="34" charset="0"/>
                <a:ea typeface="Tahoma" pitchFamily="34" charset="0"/>
                <a:cs typeface="Tahoma" pitchFamily="34" charset="0"/>
              </a:rPr>
              <a:t>NO</a:t>
            </a:r>
            <a:r>
              <a:rPr lang="es-CO" sz="2000" dirty="0">
                <a:latin typeface="Tahoma" pitchFamily="34" charset="0"/>
                <a:ea typeface="Tahoma" pitchFamily="34" charset="0"/>
                <a:cs typeface="Tahoma" pitchFamily="34" charset="0"/>
              </a:rPr>
              <a:t> se </a:t>
            </a:r>
            <a:r>
              <a:rPr lang="es-CO" sz="2000" dirty="0" smtClean="0">
                <a:latin typeface="Tahoma" pitchFamily="34" charset="0"/>
                <a:ea typeface="Tahoma" pitchFamily="34" charset="0"/>
                <a:cs typeface="Tahoma" pitchFamily="34" charset="0"/>
              </a:rPr>
              <a:t>necesita </a:t>
            </a:r>
            <a:r>
              <a:rPr lang="es-CO" sz="2000" dirty="0">
                <a:latin typeface="Tahoma" pitchFamily="34" charset="0"/>
                <a:ea typeface="Tahoma" pitchFamily="34" charset="0"/>
                <a:cs typeface="Tahoma" pitchFamily="34" charset="0"/>
              </a:rPr>
              <a:t>para hallar esta diferencia</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800" dirty="0">
              <a:latin typeface="Tahoma" pitchFamily="34" charset="0"/>
              <a:ea typeface="Tahoma" pitchFamily="34" charset="0"/>
              <a:cs typeface="Tahoma" pitchFamily="34" charset="0"/>
            </a:endParaRPr>
          </a:p>
          <a:p>
            <a:pPr marL="0" indent="0" algn="just">
              <a:spcBef>
                <a:spcPts val="0"/>
              </a:spcBef>
              <a:buNone/>
            </a:pPr>
            <a:r>
              <a:rPr lang="es-CO" sz="2000" dirty="0" smtClean="0">
                <a:latin typeface="Tahoma" pitchFamily="34" charset="0"/>
                <a:ea typeface="Tahoma" pitchFamily="34" charset="0"/>
                <a:cs typeface="Tahoma" pitchFamily="34" charset="0"/>
              </a:rPr>
              <a:t>A. La </a:t>
            </a:r>
            <a:r>
              <a:rPr lang="es-CO" sz="2000" dirty="0">
                <a:latin typeface="Tahoma" pitchFamily="34" charset="0"/>
                <a:ea typeface="Tahoma" pitchFamily="34" charset="0"/>
                <a:cs typeface="Tahoma" pitchFamily="34" charset="0"/>
              </a:rPr>
              <a:t>cantidad de minutos en el plan.</a:t>
            </a:r>
          </a:p>
          <a:p>
            <a:pPr marL="0" indent="0" algn="just">
              <a:spcBef>
                <a:spcPts val="0"/>
              </a:spcBef>
              <a:buNone/>
            </a:pPr>
            <a:r>
              <a:rPr lang="es-CO" sz="2000" dirty="0" smtClean="0">
                <a:latin typeface="Tahoma" pitchFamily="34" charset="0"/>
                <a:ea typeface="Tahoma" pitchFamily="34" charset="0"/>
                <a:cs typeface="Tahoma" pitchFamily="34" charset="0"/>
              </a:rPr>
              <a:t>B. El </a:t>
            </a:r>
            <a:r>
              <a:rPr lang="es-CO" sz="2000" dirty="0">
                <a:latin typeface="Tahoma" pitchFamily="34" charset="0"/>
                <a:ea typeface="Tahoma" pitchFamily="34" charset="0"/>
                <a:cs typeface="Tahoma" pitchFamily="34" charset="0"/>
              </a:rPr>
              <a:t>valor del consumo adicional.</a:t>
            </a:r>
          </a:p>
          <a:p>
            <a:pPr marL="0" indent="0" algn="just">
              <a:spcBef>
                <a:spcPts val="0"/>
              </a:spcBef>
              <a:buNone/>
            </a:pPr>
            <a:r>
              <a:rPr lang="es-CO" sz="2000" dirty="0" smtClean="0">
                <a:latin typeface="Tahoma" pitchFamily="34" charset="0"/>
                <a:ea typeface="Tahoma" pitchFamily="34" charset="0"/>
                <a:cs typeface="Tahoma" pitchFamily="34" charset="0"/>
              </a:rPr>
              <a:t>C. El </a:t>
            </a:r>
            <a:r>
              <a:rPr lang="es-CO" sz="2000" dirty="0">
                <a:latin typeface="Tahoma" pitchFamily="34" charset="0"/>
                <a:ea typeface="Tahoma" pitchFamily="34" charset="0"/>
                <a:cs typeface="Tahoma" pitchFamily="34" charset="0"/>
              </a:rPr>
              <a:t>total de cargos del mes.</a:t>
            </a:r>
          </a:p>
          <a:p>
            <a:pPr marL="0" indent="0" algn="just">
              <a:spcBef>
                <a:spcPts val="0"/>
              </a:spcBef>
              <a:buNone/>
            </a:pPr>
            <a:r>
              <a:rPr lang="es-CO" sz="2000" dirty="0" smtClean="0">
                <a:latin typeface="Tahoma" pitchFamily="34" charset="0"/>
                <a:ea typeface="Tahoma" pitchFamily="34" charset="0"/>
                <a:cs typeface="Tahoma" pitchFamily="34" charset="0"/>
              </a:rPr>
              <a:t>D. El </a:t>
            </a:r>
            <a:r>
              <a:rPr lang="es-CO" sz="2000" dirty="0">
                <a:latin typeface="Tahoma" pitchFamily="34" charset="0"/>
                <a:ea typeface="Tahoma" pitchFamily="34" charset="0"/>
                <a:cs typeface="Tahoma" pitchFamily="34" charset="0"/>
              </a:rPr>
              <a:t>valor del plan local. 5</a:t>
            </a:r>
          </a:p>
          <a:p>
            <a:pPr marL="0" indent="0" algn="just">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899592" y="1700808"/>
            <a:ext cx="2808312"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503548" y="5778261"/>
            <a:ext cx="3708412" cy="31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091419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052736"/>
            <a:ext cx="8229600" cy="4680520"/>
          </a:xfrm>
        </p:spPr>
        <p:txBody>
          <a:bodyPr>
            <a:noAutofit/>
          </a:bodyPr>
          <a:lstStyle/>
          <a:p>
            <a:pPr marL="534988" indent="-534988" algn="just">
              <a:lnSpc>
                <a:spcPct val="130000"/>
              </a:lnSpc>
              <a:spcBef>
                <a:spcPts val="0"/>
              </a:spcBef>
              <a:buNone/>
            </a:pPr>
            <a:r>
              <a:rPr lang="es-CO" sz="2000" b="1" dirty="0" smtClean="0">
                <a:latin typeface="Tahoma" pitchFamily="34" charset="0"/>
                <a:ea typeface="Tahoma" pitchFamily="34" charset="0"/>
                <a:cs typeface="Tahoma" pitchFamily="34" charset="0"/>
              </a:rPr>
              <a:t>51. </a:t>
            </a:r>
            <a:r>
              <a:rPr lang="es-CO" sz="2000" dirty="0">
                <a:latin typeface="Tahoma" pitchFamily="34" charset="0"/>
                <a:ea typeface="Tahoma" pitchFamily="34" charset="0"/>
                <a:cs typeface="Tahoma" pitchFamily="34" charset="0"/>
              </a:rPr>
              <a:t>Los puntos (-6, -2), (-6, 2), (2, 2) y (10, -2) </a:t>
            </a:r>
            <a:r>
              <a:rPr lang="es-CO" sz="2000" dirty="0" smtClean="0">
                <a:latin typeface="Tahoma" pitchFamily="34" charset="0"/>
                <a:ea typeface="Tahoma" pitchFamily="34" charset="0"/>
                <a:cs typeface="Tahoma" pitchFamily="34" charset="0"/>
              </a:rPr>
              <a:t>determinan </a:t>
            </a:r>
            <a:r>
              <a:rPr lang="es-CO" sz="2000" dirty="0">
                <a:latin typeface="Tahoma" pitchFamily="34" charset="0"/>
                <a:ea typeface="Tahoma" pitchFamily="34" charset="0"/>
                <a:cs typeface="Tahoma" pitchFamily="34" charset="0"/>
              </a:rPr>
              <a:t>la ubicación de un trapecio </a:t>
            </a:r>
            <a:r>
              <a:rPr lang="es-CO" sz="2000" dirty="0" smtClean="0">
                <a:latin typeface="Tahoma" pitchFamily="34" charset="0"/>
                <a:ea typeface="Tahoma" pitchFamily="34" charset="0"/>
                <a:cs typeface="Tahoma" pitchFamily="34" charset="0"/>
              </a:rPr>
              <a:t>en </a:t>
            </a:r>
            <a:r>
              <a:rPr lang="es-CO" sz="2000" dirty="0">
                <a:latin typeface="Tahoma" pitchFamily="34" charset="0"/>
                <a:ea typeface="Tahoma" pitchFamily="34" charset="0"/>
                <a:cs typeface="Tahoma" pitchFamily="34" charset="0"/>
              </a:rPr>
              <a:t>el plano cartesiano. El lado de menor </a:t>
            </a:r>
            <a:r>
              <a:rPr lang="es-CO" sz="2000" dirty="0" smtClean="0">
                <a:latin typeface="Tahoma" pitchFamily="34" charset="0"/>
                <a:ea typeface="Tahoma" pitchFamily="34" charset="0"/>
                <a:cs typeface="Tahoma" pitchFamily="34" charset="0"/>
              </a:rPr>
              <a:t>longitud de </a:t>
            </a:r>
            <a:r>
              <a:rPr lang="es-CO" sz="2000" dirty="0">
                <a:latin typeface="Tahoma" pitchFamily="34" charset="0"/>
                <a:ea typeface="Tahoma" pitchFamily="34" charset="0"/>
                <a:cs typeface="Tahoma" pitchFamily="34" charset="0"/>
              </a:rPr>
              <a:t>este trapecio mide</a:t>
            </a:r>
          </a:p>
          <a:p>
            <a:pPr marL="0" indent="0" algn="just">
              <a:lnSpc>
                <a:spcPct val="130000"/>
              </a:lnSpc>
              <a:spcBef>
                <a:spcPts val="0"/>
              </a:spcBef>
              <a:buNone/>
            </a:pPr>
            <a:endParaRPr lang="es-CO" sz="2000" dirty="0" smtClean="0">
              <a:latin typeface="Tahoma" pitchFamily="34" charset="0"/>
              <a:ea typeface="Tahoma" pitchFamily="34" charset="0"/>
              <a:cs typeface="Tahoma" pitchFamily="34" charset="0"/>
            </a:endParaRP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	A.  2 </a:t>
            </a:r>
            <a:r>
              <a:rPr lang="es-CO" sz="2000" dirty="0">
                <a:latin typeface="Tahoma" pitchFamily="34" charset="0"/>
                <a:ea typeface="Tahoma" pitchFamily="34" charset="0"/>
                <a:cs typeface="Tahoma" pitchFamily="34" charset="0"/>
              </a:rPr>
              <a:t>unidades.</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	B.  4 </a:t>
            </a:r>
            <a:r>
              <a:rPr lang="es-CO" sz="2000" dirty="0">
                <a:latin typeface="Tahoma" pitchFamily="34" charset="0"/>
                <a:ea typeface="Tahoma" pitchFamily="34" charset="0"/>
                <a:cs typeface="Tahoma" pitchFamily="34" charset="0"/>
              </a:rPr>
              <a:t>unidades.</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	C.  8 </a:t>
            </a:r>
            <a:r>
              <a:rPr lang="es-CO" sz="2000" dirty="0">
                <a:latin typeface="Tahoma" pitchFamily="34" charset="0"/>
                <a:ea typeface="Tahoma" pitchFamily="34" charset="0"/>
                <a:cs typeface="Tahoma" pitchFamily="34" charset="0"/>
              </a:rPr>
              <a:t>unidades.</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	D.  12 </a:t>
            </a:r>
            <a:r>
              <a:rPr lang="es-CO" sz="2000" dirty="0">
                <a:latin typeface="Tahoma" pitchFamily="34" charset="0"/>
                <a:ea typeface="Tahoma" pitchFamily="34" charset="0"/>
                <a:cs typeface="Tahoma" pitchFamily="34" charset="0"/>
              </a:rPr>
              <a:t>unidades.</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1259632" y="3352299"/>
            <a:ext cx="2088232" cy="63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90360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2ª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08720"/>
            <a:ext cx="8229600" cy="5472608"/>
          </a:xfrm>
        </p:spPr>
        <p:txBody>
          <a:bodyPr>
            <a:noAutofit/>
          </a:bodyPr>
          <a:lstStyle/>
          <a:p>
            <a:pPr marL="534988" indent="-534988" algn="just">
              <a:spcBef>
                <a:spcPts val="0"/>
              </a:spcBef>
              <a:buNone/>
            </a:pPr>
            <a:r>
              <a:rPr lang="es-CO" sz="2000" b="1" dirty="0" smtClean="0">
                <a:latin typeface="Tahoma" pitchFamily="34" charset="0"/>
                <a:ea typeface="Tahoma" pitchFamily="34" charset="0"/>
                <a:cs typeface="Tahoma" pitchFamily="34" charset="0"/>
              </a:rPr>
              <a:t>52. </a:t>
            </a:r>
            <a:r>
              <a:rPr lang="es-CO" sz="2000" dirty="0">
                <a:latin typeface="Tahoma" pitchFamily="34" charset="0"/>
                <a:ea typeface="Tahoma" pitchFamily="34" charset="0"/>
                <a:cs typeface="Tahoma" pitchFamily="34" charset="0"/>
              </a:rPr>
              <a:t>Para un juego de entretenimiento se usan </a:t>
            </a:r>
            <a:r>
              <a:rPr lang="es-CO" sz="2000" dirty="0" smtClean="0">
                <a:latin typeface="Tahoma" pitchFamily="34" charset="0"/>
                <a:ea typeface="Tahoma" pitchFamily="34" charset="0"/>
                <a:cs typeface="Tahoma" pitchFamily="34" charset="0"/>
              </a:rPr>
              <a:t>dos </a:t>
            </a:r>
            <a:r>
              <a:rPr lang="es-CO" sz="2000" dirty="0">
                <a:latin typeface="Tahoma" pitchFamily="34" charset="0"/>
                <a:ea typeface="Tahoma" pitchFamily="34" charset="0"/>
                <a:cs typeface="Tahoma" pitchFamily="34" charset="0"/>
              </a:rPr>
              <a:t>dados con las siguientes características: </a:t>
            </a:r>
            <a:endParaRPr lang="es-CO" sz="2000" dirty="0" smtClean="0">
              <a:latin typeface="Tahoma" pitchFamily="34" charset="0"/>
              <a:ea typeface="Tahoma" pitchFamily="34" charset="0"/>
              <a:cs typeface="Tahoma" pitchFamily="34" charset="0"/>
            </a:endParaRPr>
          </a:p>
          <a:p>
            <a:pPr marL="534988" indent="-534988"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b="1" dirty="0">
                <a:latin typeface="Tahoma" pitchFamily="34" charset="0"/>
                <a:ea typeface="Tahoma" pitchFamily="34" charset="0"/>
                <a:cs typeface="Tahoma" pitchFamily="34" charset="0"/>
              </a:rPr>
              <a:t>Dado 1: </a:t>
            </a:r>
            <a:r>
              <a:rPr lang="es-CO" sz="2000" dirty="0">
                <a:latin typeface="Tahoma" pitchFamily="34" charset="0"/>
                <a:ea typeface="Tahoma" pitchFamily="34" charset="0"/>
                <a:cs typeface="Tahoma" pitchFamily="34" charset="0"/>
              </a:rPr>
              <a:t>3 caras con el número </a:t>
            </a:r>
            <a:r>
              <a:rPr lang="es-CO" sz="2000" b="1" dirty="0">
                <a:latin typeface="Tahoma" pitchFamily="34" charset="0"/>
                <a:ea typeface="Tahoma" pitchFamily="34" charset="0"/>
                <a:cs typeface="Tahoma" pitchFamily="34" charset="0"/>
              </a:rPr>
              <a:t>1</a:t>
            </a:r>
            <a:r>
              <a:rPr lang="es-CO" sz="2000" dirty="0">
                <a:latin typeface="Tahoma" pitchFamily="34" charset="0"/>
                <a:ea typeface="Tahoma" pitchFamily="34" charset="0"/>
                <a:cs typeface="Tahoma" pitchFamily="34" charset="0"/>
              </a:rPr>
              <a:t>; 2 </a:t>
            </a:r>
            <a:r>
              <a:rPr lang="es-CO" sz="2000" dirty="0" smtClean="0">
                <a:latin typeface="Tahoma" pitchFamily="34" charset="0"/>
                <a:ea typeface="Tahoma" pitchFamily="34" charset="0"/>
                <a:cs typeface="Tahoma" pitchFamily="34" charset="0"/>
              </a:rPr>
              <a:t>caras con </a:t>
            </a:r>
            <a:r>
              <a:rPr lang="es-CO" sz="2000" dirty="0">
                <a:latin typeface="Tahoma" pitchFamily="34" charset="0"/>
                <a:ea typeface="Tahoma" pitchFamily="34" charset="0"/>
                <a:cs typeface="Tahoma" pitchFamily="34" charset="0"/>
              </a:rPr>
              <a:t>el número </a:t>
            </a:r>
            <a:r>
              <a:rPr lang="es-CO" sz="2000" b="1" dirty="0">
                <a:latin typeface="Tahoma" pitchFamily="34" charset="0"/>
                <a:ea typeface="Tahoma" pitchFamily="34" charset="0"/>
                <a:cs typeface="Tahoma" pitchFamily="34" charset="0"/>
              </a:rPr>
              <a:t>2</a:t>
            </a:r>
            <a:r>
              <a:rPr lang="es-CO" sz="2000" dirty="0">
                <a:latin typeface="Tahoma" pitchFamily="34" charset="0"/>
                <a:ea typeface="Tahoma" pitchFamily="34" charset="0"/>
                <a:cs typeface="Tahoma" pitchFamily="34" charset="0"/>
              </a:rPr>
              <a:t>; 1 cara con el número </a:t>
            </a:r>
            <a:r>
              <a:rPr lang="es-CO" sz="2000" b="1" dirty="0" smtClean="0">
                <a:latin typeface="Tahoma" pitchFamily="34" charset="0"/>
                <a:ea typeface="Tahoma" pitchFamily="34" charset="0"/>
                <a:cs typeface="Tahoma" pitchFamily="34" charset="0"/>
              </a:rPr>
              <a:t>3</a:t>
            </a:r>
            <a:r>
              <a:rPr lang="es-CO" sz="2000" dirty="0" smtClean="0">
                <a:latin typeface="Tahoma" pitchFamily="34" charset="0"/>
                <a:ea typeface="Tahoma" pitchFamily="34" charset="0"/>
                <a:cs typeface="Tahoma" pitchFamily="34" charset="0"/>
              </a:rPr>
              <a:t>. </a:t>
            </a:r>
            <a:r>
              <a:rPr lang="es-CO" sz="2000" b="1" dirty="0" smtClean="0">
                <a:latin typeface="Tahoma" pitchFamily="34" charset="0"/>
                <a:ea typeface="Tahoma" pitchFamily="34" charset="0"/>
                <a:cs typeface="Tahoma" pitchFamily="34" charset="0"/>
              </a:rPr>
              <a:t>Dado </a:t>
            </a:r>
            <a:r>
              <a:rPr lang="es-CO" sz="2000" b="1" dirty="0">
                <a:latin typeface="Tahoma" pitchFamily="34" charset="0"/>
                <a:ea typeface="Tahoma" pitchFamily="34" charset="0"/>
                <a:cs typeface="Tahoma" pitchFamily="34" charset="0"/>
              </a:rPr>
              <a:t>2: </a:t>
            </a:r>
            <a:r>
              <a:rPr lang="es-CO" sz="2000" dirty="0">
                <a:latin typeface="Tahoma" pitchFamily="34" charset="0"/>
                <a:ea typeface="Tahoma" pitchFamily="34" charset="0"/>
                <a:cs typeface="Tahoma" pitchFamily="34" charset="0"/>
              </a:rPr>
              <a:t>3 caras con el color </a:t>
            </a:r>
            <a:r>
              <a:rPr lang="es-CO" sz="2000" b="1" dirty="0">
                <a:latin typeface="Tahoma" pitchFamily="34" charset="0"/>
                <a:ea typeface="Tahoma" pitchFamily="34" charset="0"/>
                <a:cs typeface="Tahoma" pitchFamily="34" charset="0"/>
              </a:rPr>
              <a:t>amarillo</a:t>
            </a:r>
            <a:r>
              <a:rPr lang="es-CO" sz="2000" dirty="0">
                <a:latin typeface="Tahoma" pitchFamily="34" charset="0"/>
                <a:ea typeface="Tahoma" pitchFamily="34" charset="0"/>
                <a:cs typeface="Tahoma" pitchFamily="34" charset="0"/>
              </a:rPr>
              <a:t>; </a:t>
            </a:r>
            <a:r>
              <a:rPr lang="es-CO" sz="2000" dirty="0" smtClean="0">
                <a:latin typeface="Tahoma" pitchFamily="34" charset="0"/>
                <a:ea typeface="Tahoma" pitchFamily="34" charset="0"/>
                <a:cs typeface="Tahoma" pitchFamily="34" charset="0"/>
              </a:rPr>
              <a:t>3 caras </a:t>
            </a:r>
            <a:r>
              <a:rPr lang="es-CO" sz="2000" dirty="0">
                <a:latin typeface="Tahoma" pitchFamily="34" charset="0"/>
                <a:ea typeface="Tahoma" pitchFamily="34" charset="0"/>
                <a:cs typeface="Tahoma" pitchFamily="34" charset="0"/>
              </a:rPr>
              <a:t>con el color </a:t>
            </a:r>
            <a:r>
              <a:rPr lang="es-CO" sz="2000" b="1" dirty="0" smtClean="0">
                <a:latin typeface="Tahoma" pitchFamily="34" charset="0"/>
                <a:ea typeface="Tahoma" pitchFamily="34" charset="0"/>
                <a:cs typeface="Tahoma" pitchFamily="34" charset="0"/>
              </a:rPr>
              <a:t>rojo</a:t>
            </a:r>
            <a:r>
              <a:rPr lang="es-CO" sz="2000" dirty="0" smtClean="0">
                <a:latin typeface="Tahoma" pitchFamily="34" charset="0"/>
                <a:ea typeface="Tahoma" pitchFamily="34" charset="0"/>
                <a:cs typeface="Tahoma" pitchFamily="34" charset="0"/>
              </a:rPr>
              <a:t>.</a:t>
            </a:r>
          </a:p>
          <a:p>
            <a:pPr marL="0" indent="0" algn="just">
              <a:spcBef>
                <a:spcPts val="0"/>
              </a:spcBef>
              <a:buNone/>
            </a:pPr>
            <a:endParaRPr lang="es-CO" sz="2000" dirty="0">
              <a:latin typeface="Tahoma" pitchFamily="34" charset="0"/>
              <a:ea typeface="Tahoma" pitchFamily="34" charset="0"/>
              <a:cs typeface="Tahoma" pitchFamily="34" charset="0"/>
            </a:endParaRPr>
          </a:p>
          <a:p>
            <a:pPr marL="0" indent="0" algn="just">
              <a:spcBef>
                <a:spcPts val="0"/>
              </a:spcBef>
              <a:buNone/>
            </a:pPr>
            <a:r>
              <a:rPr lang="es-CO" sz="2000" dirty="0">
                <a:latin typeface="Tahoma" pitchFamily="34" charset="0"/>
                <a:ea typeface="Tahoma" pitchFamily="34" charset="0"/>
                <a:cs typeface="Tahoma" pitchFamily="34" charset="0"/>
              </a:rPr>
              <a:t>¿Cuáles son todas las posibles </a:t>
            </a:r>
            <a:r>
              <a:rPr lang="es-CO" sz="2000" dirty="0" smtClean="0">
                <a:latin typeface="Tahoma" pitchFamily="34" charset="0"/>
                <a:ea typeface="Tahoma" pitchFamily="34" charset="0"/>
                <a:cs typeface="Tahoma" pitchFamily="34" charset="0"/>
              </a:rPr>
              <a:t>combinaciones </a:t>
            </a:r>
            <a:r>
              <a:rPr lang="es-CO" sz="2000" dirty="0">
                <a:latin typeface="Tahoma" pitchFamily="34" charset="0"/>
                <a:ea typeface="Tahoma" pitchFamily="34" charset="0"/>
                <a:cs typeface="Tahoma" pitchFamily="34" charset="0"/>
              </a:rPr>
              <a:t>que se pueden obtener al </a:t>
            </a:r>
            <a:r>
              <a:rPr lang="es-CO" sz="2000" dirty="0" smtClean="0">
                <a:latin typeface="Tahoma" pitchFamily="34" charset="0"/>
                <a:ea typeface="Tahoma" pitchFamily="34" charset="0"/>
                <a:cs typeface="Tahoma" pitchFamily="34" charset="0"/>
              </a:rPr>
              <a:t>lanzarse </a:t>
            </a:r>
            <a:r>
              <a:rPr lang="es-CO" sz="2000" dirty="0">
                <a:latin typeface="Tahoma" pitchFamily="34" charset="0"/>
                <a:ea typeface="Tahoma" pitchFamily="34" charset="0"/>
                <a:cs typeface="Tahoma" pitchFamily="34" charset="0"/>
              </a:rPr>
              <a:t>los dos dados?</a:t>
            </a:r>
          </a:p>
          <a:p>
            <a:pPr marL="0" indent="0" algn="just">
              <a:spcBef>
                <a:spcPts val="0"/>
              </a:spcBef>
              <a:buNone/>
            </a:pPr>
            <a:endParaRPr lang="es-CO" sz="2000" dirty="0">
              <a:latin typeface="Tahoma" pitchFamily="34" charset="0"/>
              <a:ea typeface="Tahoma" pitchFamily="34" charset="0"/>
              <a:cs typeface="Tahoma" pitchFamily="34" charset="0"/>
            </a:endParaRPr>
          </a:p>
          <a:p>
            <a:pPr marL="352425" indent="-352425" algn="just">
              <a:spcBef>
                <a:spcPts val="0"/>
              </a:spcBef>
              <a:buNone/>
            </a:pPr>
            <a:r>
              <a:rPr lang="es-CO" sz="2000" dirty="0">
                <a:latin typeface="Tahoma" pitchFamily="34" charset="0"/>
                <a:ea typeface="Tahoma" pitchFamily="34" charset="0"/>
                <a:cs typeface="Tahoma" pitchFamily="34" charset="0"/>
              </a:rPr>
              <a:t>A</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1, amarillo); (2, rojo).</a:t>
            </a:r>
          </a:p>
          <a:p>
            <a:pPr marL="352425" indent="-352425" algn="just">
              <a:spcBef>
                <a:spcPts val="0"/>
              </a:spcBef>
              <a:buNone/>
            </a:pPr>
            <a:endParaRPr lang="es-CO" sz="1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B. (</a:t>
            </a:r>
            <a:r>
              <a:rPr lang="es-CO" sz="2000" dirty="0">
                <a:latin typeface="Tahoma" pitchFamily="34" charset="0"/>
                <a:ea typeface="Tahoma" pitchFamily="34" charset="0"/>
                <a:cs typeface="Tahoma" pitchFamily="34" charset="0"/>
              </a:rPr>
              <a:t>1, amarillo); (1, amarillo); (1, </a:t>
            </a:r>
            <a:r>
              <a:rPr lang="es-CO" sz="2000" dirty="0" smtClean="0">
                <a:latin typeface="Tahoma" pitchFamily="34" charset="0"/>
                <a:ea typeface="Tahoma" pitchFamily="34" charset="0"/>
                <a:cs typeface="Tahoma" pitchFamily="34" charset="0"/>
              </a:rPr>
              <a:t>amarillo</a:t>
            </a:r>
            <a:r>
              <a:rPr lang="es-CO" sz="2000" dirty="0">
                <a:latin typeface="Tahoma" pitchFamily="34" charset="0"/>
                <a:ea typeface="Tahoma" pitchFamily="34" charset="0"/>
                <a:cs typeface="Tahoma" pitchFamily="34" charset="0"/>
              </a:rPr>
              <a:t>); (2, rojo); (2, rojo); </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3, rojo).</a:t>
            </a:r>
          </a:p>
          <a:p>
            <a:pPr marL="352425" indent="-352425" algn="just">
              <a:spcBef>
                <a:spcPts val="0"/>
              </a:spcBef>
              <a:buNone/>
            </a:pPr>
            <a:endParaRPr lang="es-CO" sz="1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C</a:t>
            </a:r>
            <a:r>
              <a:rPr lang="es-CO" sz="2000" dirty="0">
                <a:latin typeface="Tahoma" pitchFamily="34" charset="0"/>
                <a:ea typeface="Tahoma" pitchFamily="34" charset="0"/>
                <a:cs typeface="Tahoma" pitchFamily="34" charset="0"/>
              </a:rPr>
              <a:t>.	(1, amarillo); (2, rojo), (3, rojo).</a:t>
            </a:r>
          </a:p>
          <a:p>
            <a:pPr marL="352425" indent="-352425" algn="just">
              <a:spcBef>
                <a:spcPts val="0"/>
              </a:spcBef>
              <a:buNone/>
            </a:pPr>
            <a:endParaRPr lang="es-CO" sz="1000" dirty="0" smtClean="0">
              <a:latin typeface="Tahoma" pitchFamily="34" charset="0"/>
              <a:ea typeface="Tahoma" pitchFamily="34" charset="0"/>
              <a:cs typeface="Tahoma" pitchFamily="34" charset="0"/>
            </a:endParaRPr>
          </a:p>
          <a:p>
            <a:pPr marL="352425" indent="-352425" algn="just">
              <a:spcBef>
                <a:spcPts val="0"/>
              </a:spcBef>
              <a:buNone/>
            </a:pPr>
            <a:r>
              <a:rPr lang="es-CO" sz="2000" dirty="0" smtClean="0">
                <a:latin typeface="Tahoma" pitchFamily="34" charset="0"/>
                <a:ea typeface="Tahoma" pitchFamily="34" charset="0"/>
                <a:cs typeface="Tahoma" pitchFamily="34" charset="0"/>
              </a:rPr>
              <a:t>D</a:t>
            </a:r>
            <a:r>
              <a:rPr lang="es-CO" sz="2000" dirty="0">
                <a:latin typeface="Tahoma" pitchFamily="34" charset="0"/>
                <a:ea typeface="Tahoma" pitchFamily="34" charset="0"/>
                <a:cs typeface="Tahoma" pitchFamily="34" charset="0"/>
              </a:rPr>
              <a:t>.	(1, amarillo); (1, rojo); (2, amarillo); </a:t>
            </a:r>
            <a:r>
              <a:rPr lang="es-CO" sz="2000" dirty="0" smtClean="0">
                <a:latin typeface="Tahoma" pitchFamily="34" charset="0"/>
                <a:ea typeface="Tahoma" pitchFamily="34" charset="0"/>
                <a:cs typeface="Tahoma" pitchFamily="34" charset="0"/>
              </a:rPr>
              <a:t>(</a:t>
            </a:r>
            <a:r>
              <a:rPr lang="es-CO" sz="2000" dirty="0">
                <a:latin typeface="Tahoma" pitchFamily="34" charset="0"/>
                <a:ea typeface="Tahoma" pitchFamily="34" charset="0"/>
                <a:cs typeface="Tahoma" pitchFamily="34" charset="0"/>
              </a:rPr>
              <a:t>2, rojo); (3, amarillo); </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3, rojo).</a:t>
            </a:r>
          </a:p>
          <a:p>
            <a:pPr marL="0" indent="0" algn="just">
              <a:spcBef>
                <a:spcPts val="0"/>
              </a:spcBef>
              <a:buNone/>
            </a:pPr>
            <a:endParaRPr lang="es-CO" sz="2000" dirty="0">
              <a:latin typeface="Tahoma" pitchFamily="34" charset="0"/>
              <a:ea typeface="Tahoma" pitchFamily="34" charset="0"/>
              <a:cs typeface="Tahoma" pitchFamily="34" charset="0"/>
            </a:endParaRPr>
          </a:p>
        </p:txBody>
      </p:sp>
      <p:sp>
        <p:nvSpPr>
          <p:cNvPr id="4" name="3 Rectángulo redondeado"/>
          <p:cNvSpPr/>
          <p:nvPr/>
        </p:nvSpPr>
        <p:spPr>
          <a:xfrm>
            <a:off x="395536" y="5589240"/>
            <a:ext cx="835292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9919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diagonal"/>
          <p:cNvSpPr/>
          <p:nvPr/>
        </p:nvSpPr>
        <p:spPr>
          <a:xfrm>
            <a:off x="359024" y="836712"/>
            <a:ext cx="2844824" cy="576064"/>
          </a:xfrm>
          <a:prstGeom prst="snip2DiagRect">
            <a:avLst>
              <a:gd name="adj1" fmla="val 19863"/>
              <a:gd name="adj2" fmla="val 16667"/>
            </a:avLst>
          </a:prstGeom>
          <a:gradFill>
            <a:gsLst>
              <a:gs pos="0">
                <a:schemeClr val="accent3">
                  <a:tint val="50000"/>
                  <a:satMod val="300000"/>
                </a:schemeClr>
              </a:gs>
              <a:gs pos="35000">
                <a:schemeClr val="bg1"/>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836712"/>
            <a:ext cx="8229600" cy="720080"/>
          </a:xfrm>
        </p:spPr>
        <p:txBody>
          <a:bodyPr>
            <a:noAutofit/>
          </a:bodyPr>
          <a:lstStyle/>
          <a:p>
            <a:pPr marL="0" indent="0" algn="just">
              <a:lnSpc>
                <a:spcPct val="130000"/>
              </a:lnSpc>
              <a:spcBef>
                <a:spcPts val="0"/>
              </a:spcBef>
              <a:buNone/>
            </a:pPr>
            <a:r>
              <a:rPr lang="es-CO" sz="2000" b="1" dirty="0">
                <a:latin typeface="Tahoma" pitchFamily="34" charset="0"/>
                <a:ea typeface="Tahoma" pitchFamily="34" charset="0"/>
                <a:cs typeface="Tahoma" pitchFamily="34" charset="0"/>
              </a:rPr>
              <a:t>3. </a:t>
            </a:r>
            <a:r>
              <a:rPr lang="es-CO" sz="2000" dirty="0">
                <a:latin typeface="Tahoma" pitchFamily="34" charset="0"/>
                <a:ea typeface="Tahoma" pitchFamily="34" charset="0"/>
                <a:cs typeface="Tahoma" pitchFamily="34" charset="0"/>
              </a:rPr>
              <a:t>Observa la gráfica.</a:t>
            </a:r>
          </a:p>
        </p:txBody>
      </p:sp>
      <p:pic>
        <p:nvPicPr>
          <p:cNvPr id="8194" name="Picture 2" descr="D:\Mis Documentos\ANJUSO\TRABAJOS\NOLBERTO CHAZATAR\2015\ICFES 2015\PRIMERA SESION\20150402091554529_00022.jpg"/>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99983" y="548680"/>
            <a:ext cx="6191704" cy="358952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7309354" y="3573016"/>
            <a:ext cx="1586277" cy="369332"/>
          </a:xfrm>
          <a:prstGeom prst="rect">
            <a:avLst/>
          </a:prstGeom>
        </p:spPr>
        <p:txBody>
          <a:bodyPr wrap="square">
            <a:spAutoFit/>
          </a:bodyPr>
          <a:lstStyle/>
          <a:p>
            <a:pPr algn="ctr"/>
            <a:r>
              <a:rPr lang="es-CO" b="1" dirty="0" smtClean="0">
                <a:latin typeface="Tahoma" pitchFamily="34" charset="0"/>
                <a:ea typeface="Tahoma" pitchFamily="34" charset="0"/>
                <a:cs typeface="Tahoma" pitchFamily="34" charset="0"/>
              </a:rPr>
              <a:t>Gráfica</a:t>
            </a:r>
            <a:endParaRPr lang="es-CO" dirty="0"/>
          </a:p>
        </p:txBody>
      </p:sp>
      <p:sp>
        <p:nvSpPr>
          <p:cNvPr id="7" name="2 Marcador de contenido"/>
          <p:cNvSpPr txBox="1">
            <a:spLocks/>
          </p:cNvSpPr>
          <p:nvPr/>
        </p:nvSpPr>
        <p:spPr>
          <a:xfrm>
            <a:off x="457200" y="4365104"/>
            <a:ext cx="8229600"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De la gráfica se puede afirmar que</a:t>
            </a:r>
          </a:p>
          <a:p>
            <a:pPr marL="0" indent="0" algn="just">
              <a:spcBef>
                <a:spcPts val="0"/>
              </a:spcBef>
              <a:buFont typeface="Arial" pitchFamily="34" charset="0"/>
              <a:buNone/>
            </a:pPr>
            <a:endParaRPr lang="es-CO" sz="2000" dirty="0" smtClean="0">
              <a:latin typeface="Tahoma" pitchFamily="34" charset="0"/>
              <a:ea typeface="Tahoma" pitchFamily="34" charset="0"/>
              <a:cs typeface="Tahoma" pitchFamily="34" charset="0"/>
            </a:endParaRP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A. es decreciente en el intervalo [3,6].</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B. es creciente en el intervalo [0,1].</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C. es decreciente en el intervalo [-1,0].</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D. es creciente en el intervalo [-2,-1].</a:t>
            </a:r>
          </a:p>
          <a:p>
            <a:pPr marL="0" indent="0" algn="just">
              <a:spcBef>
                <a:spcPts val="0"/>
              </a:spcBef>
              <a:buFont typeface="Arial" pitchFamily="34" charset="0"/>
              <a:buNone/>
            </a:pPr>
            <a:r>
              <a:rPr lang="es-CO" sz="2000" dirty="0" smtClean="0">
                <a:latin typeface="Tahoma" pitchFamily="34" charset="0"/>
                <a:ea typeface="Tahoma" pitchFamily="34" charset="0"/>
                <a:cs typeface="Tahoma" pitchFamily="34" charset="0"/>
              </a:rPr>
              <a:t> </a:t>
            </a:r>
            <a:endParaRPr lang="es-CO" sz="2000" dirty="0">
              <a:latin typeface="Tahoma" pitchFamily="34" charset="0"/>
              <a:ea typeface="Tahoma" pitchFamily="34" charset="0"/>
              <a:cs typeface="Tahoma" pitchFamily="34" charset="0"/>
            </a:endParaRPr>
          </a:p>
        </p:txBody>
      </p:sp>
      <p:sp>
        <p:nvSpPr>
          <p:cNvPr id="5" name="4 Rectángulo redondeado"/>
          <p:cNvSpPr/>
          <p:nvPr/>
        </p:nvSpPr>
        <p:spPr>
          <a:xfrm>
            <a:off x="467544" y="5661248"/>
            <a:ext cx="4645024" cy="234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172056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908720"/>
            <a:ext cx="8229600" cy="4896544"/>
          </a:xfrm>
        </p:spPr>
        <p:txBody>
          <a:bodyPr>
            <a:noAutofit/>
          </a:bodyPr>
          <a:lstStyle/>
          <a:p>
            <a:pPr marL="355600" indent="-355600" algn="just">
              <a:lnSpc>
                <a:spcPct val="130000"/>
              </a:lnSpc>
              <a:spcBef>
                <a:spcPts val="0"/>
              </a:spcBef>
              <a:buNone/>
            </a:pPr>
            <a:r>
              <a:rPr lang="es-CO" sz="2000" b="1" dirty="0">
                <a:latin typeface="Tahoma" pitchFamily="34" charset="0"/>
                <a:ea typeface="Tahoma" pitchFamily="34" charset="0"/>
                <a:cs typeface="Tahoma" pitchFamily="34" charset="0"/>
              </a:rPr>
              <a:t>4. </a:t>
            </a:r>
            <a:r>
              <a:rPr lang="es-CO" sz="2000" dirty="0">
                <a:latin typeface="Tahoma" pitchFamily="34" charset="0"/>
                <a:ea typeface="Tahoma" pitchFamily="34" charset="0"/>
                <a:cs typeface="Tahoma" pitchFamily="34" charset="0"/>
              </a:rPr>
              <a:t>Se dibujó un número </a:t>
            </a:r>
            <a:r>
              <a:rPr lang="es-CO" sz="2000" b="1" dirty="0">
                <a:latin typeface="Tahoma" pitchFamily="34" charset="0"/>
                <a:ea typeface="Tahoma" pitchFamily="34" charset="0"/>
                <a:cs typeface="Tahoma" pitchFamily="34" charset="0"/>
              </a:rPr>
              <a:t>1</a:t>
            </a:r>
            <a:r>
              <a:rPr lang="es-CO" sz="2000" dirty="0">
                <a:latin typeface="Tahoma" pitchFamily="34" charset="0"/>
                <a:ea typeface="Tahoma" pitchFamily="34" charset="0"/>
                <a:cs typeface="Tahoma" pitchFamily="34" charset="0"/>
              </a:rPr>
              <a:t> en el cuadrante I</a:t>
            </a:r>
            <a:r>
              <a:rPr lang="es-CO" sz="2000" dirty="0" smtClean="0">
                <a:latin typeface="Tahoma" pitchFamily="34" charset="0"/>
                <a:ea typeface="Tahoma" pitchFamily="34" charset="0"/>
                <a:cs typeface="Tahoma" pitchFamily="34" charset="0"/>
              </a:rPr>
              <a:t> </a:t>
            </a:r>
            <a:r>
              <a:rPr lang="es-CO" sz="2000" dirty="0">
                <a:latin typeface="Tahoma" pitchFamily="34" charset="0"/>
                <a:ea typeface="Tahoma" pitchFamily="34" charset="0"/>
                <a:cs typeface="Tahoma" pitchFamily="34" charset="0"/>
              </a:rPr>
              <a:t>del plano cartesiano, como muestra la </a:t>
            </a:r>
            <a:r>
              <a:rPr lang="es-CO" sz="2000" dirty="0" smtClean="0">
                <a:latin typeface="Tahoma" pitchFamily="34" charset="0"/>
                <a:ea typeface="Tahoma" pitchFamily="34" charset="0"/>
                <a:cs typeface="Tahoma" pitchFamily="34" charset="0"/>
              </a:rPr>
              <a:t>figura </a:t>
            </a:r>
            <a:r>
              <a:rPr lang="es-CO" sz="2000" dirty="0">
                <a:latin typeface="Tahoma" pitchFamily="34" charset="0"/>
                <a:ea typeface="Tahoma" pitchFamily="34" charset="0"/>
                <a:cs typeface="Tahoma" pitchFamily="34" charset="0"/>
              </a:rPr>
              <a:t>1; primero se reflejó respecto al eje </a:t>
            </a:r>
            <a:r>
              <a:rPr lang="es-CO" sz="2000" dirty="0" smtClean="0">
                <a:latin typeface="Tahoma" pitchFamily="34" charset="0"/>
                <a:ea typeface="Tahoma" pitchFamily="34" charset="0"/>
                <a:cs typeface="Tahoma" pitchFamily="34" charset="0"/>
              </a:rPr>
              <a:t>Y; </a:t>
            </a:r>
            <a:r>
              <a:rPr lang="es-CO" sz="2000" dirty="0">
                <a:latin typeface="Tahoma" pitchFamily="34" charset="0"/>
                <a:ea typeface="Tahoma" pitchFamily="34" charset="0"/>
                <a:cs typeface="Tahoma" pitchFamily="34" charset="0"/>
              </a:rPr>
              <a:t>luego ambos, el </a:t>
            </a:r>
            <a:r>
              <a:rPr lang="es-CO" sz="2000" b="1" dirty="0">
                <a:latin typeface="Tahoma" pitchFamily="34" charset="0"/>
                <a:ea typeface="Tahoma" pitchFamily="34" charset="0"/>
                <a:cs typeface="Tahoma" pitchFamily="34" charset="0"/>
              </a:rPr>
              <a:t>1</a:t>
            </a:r>
            <a:r>
              <a:rPr lang="es-CO" sz="2000" dirty="0">
                <a:latin typeface="Tahoma" pitchFamily="34" charset="0"/>
                <a:ea typeface="Tahoma" pitchFamily="34" charset="0"/>
                <a:cs typeface="Tahoma" pitchFamily="34" charset="0"/>
              </a:rPr>
              <a:t> y su imagen, se </a:t>
            </a:r>
            <a:r>
              <a:rPr lang="es-CO" sz="2000" dirty="0" smtClean="0">
                <a:latin typeface="Tahoma" pitchFamily="34" charset="0"/>
                <a:ea typeface="Tahoma" pitchFamily="34" charset="0"/>
                <a:cs typeface="Tahoma" pitchFamily="34" charset="0"/>
              </a:rPr>
              <a:t>reflejaron </a:t>
            </a:r>
            <a:r>
              <a:rPr lang="es-CO" sz="2000" dirty="0">
                <a:latin typeface="Tahoma" pitchFamily="34" charset="0"/>
                <a:ea typeface="Tahoma" pitchFamily="34" charset="0"/>
                <a:cs typeface="Tahoma" pitchFamily="34" charset="0"/>
              </a:rPr>
              <a:t>respecto al eje </a:t>
            </a:r>
            <a:r>
              <a:rPr lang="es-CO" sz="2000" dirty="0" smtClean="0">
                <a:latin typeface="Tahoma" pitchFamily="34" charset="0"/>
                <a:ea typeface="Tahoma" pitchFamily="34" charset="0"/>
                <a:cs typeface="Tahoma" pitchFamily="34" charset="0"/>
              </a:rPr>
              <a:t>X.</a:t>
            </a:r>
            <a:endParaRPr lang="es-CO" sz="2000" dirty="0">
              <a:latin typeface="Tahoma" pitchFamily="34" charset="0"/>
              <a:ea typeface="Tahoma" pitchFamily="34" charset="0"/>
              <a:cs typeface="Tahoma" pitchFamily="34" charset="0"/>
            </a:endParaRPr>
          </a:p>
        </p:txBody>
      </p:sp>
      <p:pic>
        <p:nvPicPr>
          <p:cNvPr id="9218" name="Picture 2" descr="D:\Mis Documentos\ANJUSO\TRABAJOS\NOLBERTO CHAZATAR\2015\ICFES 2015\PRIMERA SESION\20150402091554529_00023.jpg"/>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b="38163"/>
          <a:stretch/>
        </p:blipFill>
        <p:spPr bwMode="auto">
          <a:xfrm>
            <a:off x="289000" y="2492895"/>
            <a:ext cx="5273410" cy="3510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Mis Documentos\ANJUSO\TRABAJOS\NOLBERTO CHAZATAR\2015\ICFES 2015\PRIMERA SESION\20150402091554529_00023.jpg"/>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3423" t="62827" r="17374"/>
          <a:stretch/>
        </p:blipFill>
        <p:spPr bwMode="auto">
          <a:xfrm>
            <a:off x="5698485" y="2636912"/>
            <a:ext cx="3121987" cy="211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33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6224" y="-85402"/>
            <a:ext cx="6948264" cy="634082"/>
          </a:xfrm>
        </p:spPr>
        <p:txBody>
          <a:bodyPr>
            <a:normAutofit/>
          </a:bodyPr>
          <a:lstStyle/>
          <a:p>
            <a:pPr algn="l"/>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Prueba de MATEMÁTICAS </a:t>
            </a:r>
            <a:r>
              <a:rPr lang="es-CO" sz="2400" b="1" dirty="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CO" sz="2400" b="1" dirty="0" smtClean="0">
                <a:ln w="18415" cmpd="sng">
                  <a:noFill/>
                  <a:prstDash val="solid"/>
                </a:ln>
                <a:solidFill>
                  <a:srgbClr val="FFFFFF"/>
                </a:solidFill>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rPr>
              <a:t>1ª Sesión</a:t>
            </a:r>
            <a:endParaRPr lang="es-CO" sz="2400" b="1" dirty="0">
              <a:effectLst>
                <a:glow rad="101600">
                  <a:schemeClr val="tx1"/>
                </a:glow>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899592" y="1052736"/>
            <a:ext cx="7571184" cy="4896544"/>
          </a:xfrm>
        </p:spPr>
        <p:txBody>
          <a:bodyPr>
            <a:noAutofit/>
          </a:bodyPr>
          <a:lstStyle/>
          <a:p>
            <a:pPr marL="0" indent="0" algn="just">
              <a:lnSpc>
                <a:spcPct val="130000"/>
              </a:lnSpc>
              <a:spcBef>
                <a:spcPts val="0"/>
              </a:spcBef>
              <a:buNone/>
            </a:pPr>
            <a:r>
              <a:rPr lang="es-CO" sz="2000" dirty="0">
                <a:latin typeface="Tahoma" pitchFamily="34" charset="0"/>
                <a:ea typeface="Tahoma" pitchFamily="34" charset="0"/>
                <a:cs typeface="Tahoma" pitchFamily="34" charset="0"/>
              </a:rPr>
              <a:t>La altura y ubicación de la imagen </a:t>
            </a:r>
            <a:r>
              <a:rPr lang="es-CO" sz="2000" dirty="0" smtClean="0">
                <a:latin typeface="Tahoma" pitchFamily="34" charset="0"/>
                <a:ea typeface="Tahoma" pitchFamily="34" charset="0"/>
                <a:cs typeface="Tahoma" pitchFamily="34" charset="0"/>
              </a:rPr>
              <a:t>resultante</a:t>
            </a:r>
            <a:r>
              <a:rPr lang="es-CO" sz="2000" dirty="0">
                <a:latin typeface="Tahoma" pitchFamily="34" charset="0"/>
                <a:ea typeface="Tahoma" pitchFamily="34" charset="0"/>
                <a:cs typeface="Tahoma" pitchFamily="34" charset="0"/>
              </a:rPr>
              <a:t>, mostrada en la figura 2 es</a:t>
            </a:r>
            <a:r>
              <a:rPr lang="es-CO" sz="2000" dirty="0" smtClean="0">
                <a:latin typeface="Tahoma" pitchFamily="34" charset="0"/>
                <a:ea typeface="Tahoma" pitchFamily="34" charset="0"/>
                <a:cs typeface="Tahoma" pitchFamily="34" charset="0"/>
              </a:rPr>
              <a:t>:</a:t>
            </a:r>
          </a:p>
          <a:p>
            <a:pPr marL="0" indent="0" algn="just">
              <a:lnSpc>
                <a:spcPct val="130000"/>
              </a:lnSpc>
              <a:spcBef>
                <a:spcPts val="0"/>
              </a:spcBef>
              <a:buNone/>
            </a:pPr>
            <a:endParaRPr lang="es-CO" sz="2000" dirty="0">
              <a:latin typeface="Tahoma" pitchFamily="34" charset="0"/>
              <a:ea typeface="Tahoma" pitchFamily="34" charset="0"/>
              <a:cs typeface="Tahoma" pitchFamily="34" charset="0"/>
            </a:endParaRP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A. 8 </a:t>
            </a:r>
            <a:r>
              <a:rPr lang="es-CO" sz="2000" dirty="0">
                <a:latin typeface="Tahoma" pitchFamily="34" charset="0"/>
                <a:ea typeface="Tahoma" pitchFamily="34" charset="0"/>
                <a:cs typeface="Tahoma" pitchFamily="34" charset="0"/>
              </a:rPr>
              <a:t>mm y se ubica en los </a:t>
            </a:r>
            <a:r>
              <a:rPr lang="es-CO" sz="2000" dirty="0" smtClean="0">
                <a:latin typeface="Tahoma" pitchFamily="34" charset="0"/>
                <a:ea typeface="Tahoma" pitchFamily="34" charset="0"/>
                <a:cs typeface="Tahoma" pitchFamily="34" charset="0"/>
              </a:rPr>
              <a:t>cuadrantes I y II.</a:t>
            </a:r>
            <a:endParaRPr lang="es-CO" sz="2000" dirty="0">
              <a:latin typeface="Tahoma" pitchFamily="34" charset="0"/>
              <a:ea typeface="Tahoma" pitchFamily="34" charset="0"/>
              <a:cs typeface="Tahoma" pitchFamily="34" charset="0"/>
            </a:endParaRP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B. 4 </a:t>
            </a:r>
            <a:r>
              <a:rPr lang="es-CO" sz="2000" dirty="0">
                <a:latin typeface="Tahoma" pitchFamily="34" charset="0"/>
                <a:ea typeface="Tahoma" pitchFamily="34" charset="0"/>
                <a:cs typeface="Tahoma" pitchFamily="34" charset="0"/>
              </a:rPr>
              <a:t>mm y se ubica en los cuadrantes </a:t>
            </a:r>
            <a:r>
              <a:rPr lang="es-CO" sz="2000" dirty="0" smtClean="0">
                <a:latin typeface="Tahoma" pitchFamily="34" charset="0"/>
                <a:ea typeface="Tahoma" pitchFamily="34" charset="0"/>
                <a:cs typeface="Tahoma" pitchFamily="34" charset="0"/>
              </a:rPr>
              <a:t>I </a:t>
            </a:r>
            <a:r>
              <a:rPr lang="es-CO" sz="2000" dirty="0">
                <a:latin typeface="Tahoma" pitchFamily="34" charset="0"/>
                <a:ea typeface="Tahoma" pitchFamily="34" charset="0"/>
                <a:cs typeface="Tahoma" pitchFamily="34" charset="0"/>
              </a:rPr>
              <a:t>y II.</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C. 4 </a:t>
            </a:r>
            <a:r>
              <a:rPr lang="es-CO" sz="2000" dirty="0">
                <a:latin typeface="Tahoma" pitchFamily="34" charset="0"/>
                <a:ea typeface="Tahoma" pitchFamily="34" charset="0"/>
                <a:cs typeface="Tahoma" pitchFamily="34" charset="0"/>
              </a:rPr>
              <a:t>mm y se ubica en los cuadrantes </a:t>
            </a:r>
            <a:r>
              <a:rPr lang="es-CO" sz="2000" dirty="0" smtClean="0">
                <a:latin typeface="Tahoma" pitchFamily="34" charset="0"/>
                <a:ea typeface="Tahoma" pitchFamily="34" charset="0"/>
                <a:cs typeface="Tahoma" pitchFamily="34" charset="0"/>
              </a:rPr>
              <a:t>III </a:t>
            </a:r>
            <a:r>
              <a:rPr lang="es-CO" sz="2000" dirty="0">
                <a:latin typeface="Tahoma" pitchFamily="34" charset="0"/>
                <a:ea typeface="Tahoma" pitchFamily="34" charset="0"/>
                <a:cs typeface="Tahoma" pitchFamily="34" charset="0"/>
              </a:rPr>
              <a:t>y IV.</a:t>
            </a:r>
          </a:p>
          <a:p>
            <a:pPr marL="0" indent="0" algn="just">
              <a:lnSpc>
                <a:spcPct val="200000"/>
              </a:lnSpc>
              <a:spcBef>
                <a:spcPts val="0"/>
              </a:spcBef>
              <a:buNone/>
            </a:pPr>
            <a:r>
              <a:rPr lang="es-CO" sz="2000" dirty="0" smtClean="0">
                <a:latin typeface="Tahoma" pitchFamily="34" charset="0"/>
                <a:ea typeface="Tahoma" pitchFamily="34" charset="0"/>
                <a:cs typeface="Tahoma" pitchFamily="34" charset="0"/>
              </a:rPr>
              <a:t>D. 8 </a:t>
            </a:r>
            <a:r>
              <a:rPr lang="es-CO" sz="2000" dirty="0">
                <a:latin typeface="Tahoma" pitchFamily="34" charset="0"/>
                <a:ea typeface="Tahoma" pitchFamily="34" charset="0"/>
                <a:cs typeface="Tahoma" pitchFamily="34" charset="0"/>
              </a:rPr>
              <a:t>mm y se ubica en los cuadrantes </a:t>
            </a:r>
            <a:r>
              <a:rPr lang="es-CO" sz="2000" dirty="0" smtClean="0">
                <a:latin typeface="Tahoma" pitchFamily="34" charset="0"/>
                <a:ea typeface="Tahoma" pitchFamily="34" charset="0"/>
                <a:cs typeface="Tahoma" pitchFamily="34" charset="0"/>
              </a:rPr>
              <a:t>III </a:t>
            </a:r>
            <a:r>
              <a:rPr lang="es-CO" sz="2000" dirty="0">
                <a:latin typeface="Tahoma" pitchFamily="34" charset="0"/>
                <a:ea typeface="Tahoma" pitchFamily="34" charset="0"/>
                <a:cs typeface="Tahoma" pitchFamily="34" charset="0"/>
              </a:rPr>
              <a:t>y IV.</a:t>
            </a:r>
          </a:p>
          <a:p>
            <a:pPr marL="0" indent="0" algn="just">
              <a:lnSpc>
                <a:spcPct val="200000"/>
              </a:lnSpc>
              <a:spcBef>
                <a:spcPts val="0"/>
              </a:spcBef>
              <a:buNone/>
            </a:pPr>
            <a:r>
              <a:rPr lang="es-CO" sz="2000" dirty="0">
                <a:latin typeface="Tahoma" pitchFamily="34" charset="0"/>
                <a:ea typeface="Tahoma" pitchFamily="34" charset="0"/>
                <a:cs typeface="Tahoma" pitchFamily="34" charset="0"/>
              </a:rPr>
              <a:t> </a:t>
            </a:r>
          </a:p>
        </p:txBody>
      </p:sp>
      <p:sp>
        <p:nvSpPr>
          <p:cNvPr id="4" name="3 Rectángulo redondeado"/>
          <p:cNvSpPr/>
          <p:nvPr/>
        </p:nvSpPr>
        <p:spPr>
          <a:xfrm>
            <a:off x="899592" y="4365104"/>
            <a:ext cx="5328592" cy="234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098103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5714</TotalTime>
  <Words>4588</Words>
  <Application>Microsoft Office PowerPoint</Application>
  <PresentationFormat>Presentación en pantalla (4:3)</PresentationFormat>
  <Paragraphs>820</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GRADO</vt:lpstr>
      <vt:lpstr>CONTENIDO</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Prueba de MATEMÁTICAS  1ª Sesión</vt:lpstr>
      <vt:lpstr>Presentación de PowerPoint</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1ª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lpstr>Prueba de MATEMÁTICAS  2ª Sesión</vt:lpstr>
    </vt:vector>
  </TitlesOfParts>
  <Company>USUARIO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FELIX</cp:lastModifiedBy>
  <cp:revision>1166</cp:revision>
  <dcterms:created xsi:type="dcterms:W3CDTF">2015-01-29T04:25:46Z</dcterms:created>
  <dcterms:modified xsi:type="dcterms:W3CDTF">2015-07-27T20:24:34Z</dcterms:modified>
</cp:coreProperties>
</file>