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9" r:id="rId15"/>
    <p:sldId id="269" r:id="rId16"/>
    <p:sldId id="270" r:id="rId17"/>
    <p:sldId id="277" r:id="rId18"/>
    <p:sldId id="278" r:id="rId19"/>
    <p:sldId id="268" r:id="rId20"/>
    <p:sldId id="271" r:id="rId21"/>
    <p:sldId id="272" r:id="rId22"/>
    <p:sldId id="273" r:id="rId23"/>
    <p:sldId id="274" r:id="rId24"/>
    <p:sldId id="276" r:id="rId25"/>
    <p:sldId id="280" r:id="rId2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0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0D9A7-AEB8-4BE6-99E1-18A2804FC22C}" type="datetimeFigureOut">
              <a:rPr lang="es-CO" smtClean="0"/>
              <a:t>25/07/2015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50422-7705-4DBA-B2A9-C2A247C68A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807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50422-7705-4DBA-B2A9-C2A247C68A9D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045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078F-9F69-49CC-952D-0DC2996A4306}" type="datetimeFigureOut">
              <a:rPr lang="es-CO" smtClean="0"/>
              <a:pPr/>
              <a:t>25/07/2015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59B4E4-F90A-4EE2-8A69-CC6366BDCAA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078F-9F69-49CC-952D-0DC2996A4306}" type="datetimeFigureOut">
              <a:rPr lang="es-CO" smtClean="0"/>
              <a:pPr/>
              <a:t>25/07/2015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B4E4-F90A-4EE2-8A69-CC6366BDCAA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078F-9F69-49CC-952D-0DC2996A4306}" type="datetimeFigureOut">
              <a:rPr lang="es-CO" smtClean="0"/>
              <a:pPr/>
              <a:t>25/07/2015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B4E4-F90A-4EE2-8A69-CC6366BDCAA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078F-9F69-49CC-952D-0DC2996A4306}" type="datetimeFigureOut">
              <a:rPr lang="es-CO" smtClean="0"/>
              <a:pPr/>
              <a:t>25/07/2015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59B4E4-F90A-4EE2-8A69-CC6366BDCAA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078F-9F69-49CC-952D-0DC2996A4306}" type="datetimeFigureOut">
              <a:rPr lang="es-CO" smtClean="0"/>
              <a:pPr/>
              <a:t>25/07/2015</a:t>
            </a:fld>
            <a:endParaRPr lang="es-CO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B4E4-F90A-4EE2-8A69-CC6366BDCAA2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078F-9F69-49CC-952D-0DC2996A4306}" type="datetimeFigureOut">
              <a:rPr lang="es-CO" smtClean="0"/>
              <a:pPr/>
              <a:t>25/07/2015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B4E4-F90A-4EE2-8A69-CC6366BDCAA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078F-9F69-49CC-952D-0DC2996A4306}" type="datetimeFigureOut">
              <a:rPr lang="es-CO" smtClean="0"/>
              <a:pPr/>
              <a:t>25/07/2015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259B4E4-F90A-4EE2-8A69-CC6366BDCAA2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078F-9F69-49CC-952D-0DC2996A4306}" type="datetimeFigureOut">
              <a:rPr lang="es-CO" smtClean="0"/>
              <a:pPr/>
              <a:t>25/07/2015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B4E4-F90A-4EE2-8A69-CC6366BDCAA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078F-9F69-49CC-952D-0DC2996A4306}" type="datetimeFigureOut">
              <a:rPr lang="es-CO" smtClean="0"/>
              <a:pPr/>
              <a:t>25/07/2015</a:t>
            </a:fld>
            <a:endParaRPr lang="es-CO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B4E4-F90A-4EE2-8A69-CC6366BDCAA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078F-9F69-49CC-952D-0DC2996A4306}" type="datetimeFigureOut">
              <a:rPr lang="es-CO" smtClean="0"/>
              <a:pPr/>
              <a:t>25/07/2015</a:t>
            </a:fld>
            <a:endParaRPr lang="es-CO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B4E4-F90A-4EE2-8A69-CC6366BDCAA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078F-9F69-49CC-952D-0DC2996A4306}" type="datetimeFigureOut">
              <a:rPr lang="es-CO" smtClean="0"/>
              <a:pPr/>
              <a:t>25/07/2015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B4E4-F90A-4EE2-8A69-CC6366BDCAA2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F8078F-9F69-49CC-952D-0DC2996A4306}" type="datetimeFigureOut">
              <a:rPr lang="es-CO" smtClean="0"/>
              <a:pPr/>
              <a:t>25/07/2015</a:t>
            </a:fld>
            <a:endParaRPr lang="es-CO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59B4E4-F90A-4EE2-8A69-CC6366BDCAA2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uis.tarifasoft.com/2_eso/electricidad2ESO/circuitos_serie_y_paralelo.html" TargetMode="Externa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00034" y="714356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C00000"/>
                </a:solidFill>
                <a:latin typeface="Arial Black" pitchFamily="34" charset="0"/>
              </a:rPr>
              <a:t>ELECTROSTÁTICA</a:t>
            </a:r>
            <a:endParaRPr lang="es-CO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8596" y="1428737"/>
            <a:ext cx="82868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  <a:latin typeface="Arial Black" pitchFamily="34" charset="0"/>
              </a:rPr>
              <a:t>Concepto: </a:t>
            </a:r>
            <a:r>
              <a:rPr lang="es-CO" sz="2400" b="1" dirty="0">
                <a:latin typeface="Arial Black" pitchFamily="34" charset="0"/>
              </a:rPr>
              <a:t>Es el estudio de las propiedades de las cargas eléctricas en reposo y los fenómenos debidos a ellos.</a:t>
            </a:r>
          </a:p>
          <a:p>
            <a:r>
              <a:rPr lang="es-CO" sz="2400" b="1" dirty="0">
                <a:solidFill>
                  <a:srgbClr val="C00000"/>
                </a:solidFill>
                <a:latin typeface="Arial Black" pitchFamily="34" charset="0"/>
              </a:rPr>
              <a:t>Carga eléctrica: </a:t>
            </a:r>
            <a:r>
              <a:rPr lang="es-CO" sz="2400" b="1" dirty="0">
                <a:latin typeface="Arial Black" pitchFamily="34" charset="0"/>
              </a:rPr>
              <a:t>es el exceso de carga en un cuerpo, ya sea positiva o negativa</a:t>
            </a:r>
            <a:r>
              <a:rPr lang="es-CO" sz="2400" b="1" dirty="0" smtClean="0">
                <a:latin typeface="Arial Black" pitchFamily="34" charset="0"/>
              </a:rPr>
              <a:t>.</a:t>
            </a:r>
          </a:p>
          <a:p>
            <a:endParaRPr lang="es-CO" dirty="0"/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2" cstate="print">
            <a:lum bright="-34000" contrast="52000"/>
          </a:blip>
          <a:srcRect/>
          <a:stretch>
            <a:fillRect/>
          </a:stretch>
        </p:blipFill>
        <p:spPr bwMode="auto">
          <a:xfrm>
            <a:off x="6072198" y="3429000"/>
            <a:ext cx="279053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57158" y="3500438"/>
            <a:ext cx="58579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C00000"/>
                </a:solidFill>
                <a:latin typeface="Arial Black" pitchFamily="34" charset="0"/>
              </a:rPr>
              <a:t>Electrización: </a:t>
            </a:r>
            <a:r>
              <a:rPr lang="es-CO" sz="2400" b="1" dirty="0" smtClean="0">
                <a:latin typeface="Arial Black" pitchFamily="34" charset="0"/>
              </a:rPr>
              <a:t>Es el reordenamiento de las cargas a partir de la interacción de dos cuerpos. Los cuerpos se pueden electrizar de dos formas:</a:t>
            </a: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69269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Arial Black" pitchFamily="34" charset="0"/>
              </a:rPr>
              <a:t>CORRIENTE ELÉTRICA Y CIRCUITOS</a:t>
            </a:r>
            <a:endParaRPr lang="es-E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1196752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schemeClr val="bg1"/>
                </a:solidFill>
                <a:latin typeface="Arial Black" pitchFamily="34" charset="0"/>
              </a:rPr>
              <a:t>Lo que conocemos como corriente eléctrica no es otra cosa que la circulación de cargas o electrones a través de un circuito eléctrico cerrado, que se mueven siempre del polo negativo al polo positivo de la fuente de suministro de fuerza electromotriz (FEM).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73016"/>
            <a:ext cx="36724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23528" y="3573016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Intensidad de corriente</a:t>
            </a:r>
          </a:p>
          <a:p>
            <a:pPr algn="just"/>
            <a:r>
              <a:rPr lang="es-ES" sz="2400" dirty="0" smtClean="0">
                <a:solidFill>
                  <a:schemeClr val="bg1"/>
                </a:solidFill>
                <a:latin typeface="Arial Black" pitchFamily="34" charset="0"/>
              </a:rPr>
              <a:t>Se define como la cantidad de carga que pasa por una sección del conductor en la unidad de tiempo:</a:t>
            </a:r>
          </a:p>
          <a:p>
            <a:pPr algn="just"/>
            <a:endParaRPr lang="es-E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just"/>
            <a:r>
              <a:rPr lang="es-ES" sz="2400" dirty="0" smtClean="0">
                <a:solidFill>
                  <a:schemeClr val="bg1"/>
                </a:solidFill>
                <a:latin typeface="Arial Black" pitchFamily="34" charset="0"/>
              </a:rPr>
              <a:t>      Unidad: Amperio (A)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5445224"/>
            <a:ext cx="1152128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6021288"/>
            <a:ext cx="1296144" cy="628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663079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FF00"/>
                </a:solidFill>
                <a:latin typeface="Arial Black" pitchFamily="34" charset="0"/>
              </a:rPr>
              <a:t>Fuerza electromotriz (</a:t>
            </a:r>
            <a:r>
              <a:rPr lang="es-ES" sz="2400" dirty="0" err="1" smtClean="0">
                <a:solidFill>
                  <a:srgbClr val="FFFF00"/>
                </a:solidFill>
                <a:latin typeface="Arial Black" pitchFamily="34" charset="0"/>
              </a:rPr>
              <a:t>f.e.m</a:t>
            </a:r>
            <a:r>
              <a:rPr lang="es-ES" sz="2400" dirty="0" smtClean="0">
                <a:solidFill>
                  <a:srgbClr val="FFFF00"/>
                </a:solidFill>
                <a:latin typeface="Arial Black" pitchFamily="34" charset="0"/>
              </a:rPr>
              <a:t>)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Arial Black" pitchFamily="34" charset="0"/>
              </a:rPr>
              <a:t>Es la encargada de mantener la diferencia de potencial y por consiguiente constante el flujo de corriente. Se define como el trabajo por unidad de carga:</a:t>
            </a:r>
          </a:p>
          <a:p>
            <a:endParaRPr lang="es-E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s-ES" sz="2400" dirty="0" smtClean="0">
                <a:solidFill>
                  <a:schemeClr val="bg1"/>
                </a:solidFill>
                <a:latin typeface="Arial Black" pitchFamily="34" charset="0"/>
              </a:rPr>
              <a:t>             Unidad de medida: </a:t>
            </a:r>
          </a:p>
          <a:p>
            <a:endParaRPr lang="es-E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s-E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Potencia de un generador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Arial Black" pitchFamily="34" charset="0"/>
              </a:rPr>
              <a:t>Se define como el trabajo por unidad de tiempo</a:t>
            </a:r>
          </a:p>
          <a:p>
            <a:endParaRPr lang="es-E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es-E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es-E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s-ES" sz="2400" dirty="0" smtClean="0">
                <a:solidFill>
                  <a:schemeClr val="bg1"/>
                </a:solidFill>
                <a:latin typeface="Arial Black" pitchFamily="34" charset="0"/>
              </a:rPr>
              <a:t>Unidad de medida: Watts ( j/s)</a:t>
            </a:r>
            <a:endParaRPr lang="es-E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132856"/>
            <a:ext cx="1152128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01394" y="2780928"/>
            <a:ext cx="2266950" cy="676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074" y="4437112"/>
            <a:ext cx="3457918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653136"/>
            <a:ext cx="1260140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260648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FF00"/>
                </a:solidFill>
                <a:latin typeface="Arial Black" pitchFamily="34" charset="0"/>
              </a:rPr>
              <a:t>Resistencia eléctrica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Arial Black" pitchFamily="34" charset="0"/>
              </a:rPr>
              <a:t>A la resistencia natural que ofrecen los materiales al paso de la corriente se le llama </a:t>
            </a:r>
            <a:r>
              <a:rPr lang="es-E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resistividad </a:t>
            </a:r>
            <a:r>
              <a:rPr lang="es-ES" sz="2400" dirty="0" smtClean="0">
                <a:solidFill>
                  <a:schemeClr val="bg1"/>
                </a:solidFill>
                <a:latin typeface="Arial Black" pitchFamily="34" charset="0"/>
              </a:rPr>
              <a:t>y a un dispositivo que frena el flujo de corriente transformándola en energía le llamamos </a:t>
            </a:r>
            <a:r>
              <a:rPr lang="es-ES" sz="2400" dirty="0" smtClean="0">
                <a:solidFill>
                  <a:srgbClr val="FFC000"/>
                </a:solidFill>
                <a:latin typeface="Arial Black" pitchFamily="34" charset="0"/>
              </a:rPr>
              <a:t>Resistencia</a:t>
            </a:r>
          </a:p>
          <a:p>
            <a:endParaRPr lang="es-ES" sz="2400" dirty="0" smtClean="0">
              <a:solidFill>
                <a:srgbClr val="FFC000"/>
              </a:solidFill>
              <a:latin typeface="Arial Black" pitchFamily="34" charset="0"/>
            </a:endParaRPr>
          </a:p>
          <a:p>
            <a:r>
              <a:rPr lang="es-ES" sz="2400" dirty="0" smtClean="0">
                <a:solidFill>
                  <a:schemeClr val="bg1"/>
                </a:solidFill>
                <a:latin typeface="Arial Black" pitchFamily="34" charset="0"/>
              </a:rPr>
              <a:t>La resistencia que ofrece un conductor está dado por la fórmula:</a:t>
            </a:r>
          </a:p>
          <a:p>
            <a:endParaRPr lang="es-E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s-ES" sz="2400" dirty="0" smtClean="0">
                <a:solidFill>
                  <a:schemeClr val="bg1"/>
                </a:solidFill>
                <a:latin typeface="Arial Black" pitchFamily="34" charset="0"/>
              </a:rPr>
              <a:t>Donde   depende del material y se mide en  </a:t>
            </a:r>
          </a:p>
          <a:p>
            <a:endParaRPr lang="es-E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s-ES" sz="2400" dirty="0" smtClean="0">
                <a:solidFill>
                  <a:srgbClr val="FFC000"/>
                </a:solidFill>
                <a:latin typeface="Arial Black" pitchFamily="34" charset="0"/>
              </a:rPr>
              <a:t>Ley de Ohm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Arial Black" pitchFamily="34" charset="0"/>
              </a:rPr>
              <a:t>Demostró que la corriente es directamente proporcional al voltaje e inversamente proporcional a la resistencia.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3184773"/>
            <a:ext cx="1368152" cy="676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3933056"/>
            <a:ext cx="288032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3861048"/>
            <a:ext cx="864096" cy="5250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5805264"/>
            <a:ext cx="936104" cy="676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1705" y="5877272"/>
            <a:ext cx="2390775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26064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Circuito eléctrico</a:t>
            </a:r>
          </a:p>
          <a:p>
            <a:pPr algn="just"/>
            <a:r>
              <a:rPr lang="es-ES" sz="2400" dirty="0" smtClean="0">
                <a:solidFill>
                  <a:schemeClr val="bg1"/>
                </a:solidFill>
                <a:latin typeface="Arial Black" pitchFamily="34" charset="0"/>
              </a:rPr>
              <a:t>Es una red eléctrica formada por una </a:t>
            </a:r>
            <a:r>
              <a:rPr lang="es-ES" sz="2400" dirty="0" err="1" smtClean="0">
                <a:solidFill>
                  <a:schemeClr val="bg1"/>
                </a:solidFill>
                <a:latin typeface="Arial Black" pitchFamily="34" charset="0"/>
              </a:rPr>
              <a:t>f.e.m</a:t>
            </a:r>
            <a:r>
              <a:rPr lang="es-ES" sz="2400" dirty="0" smtClean="0">
                <a:solidFill>
                  <a:schemeClr val="bg1"/>
                </a:solidFill>
                <a:latin typeface="Arial Black" pitchFamily="34" charset="0"/>
              </a:rPr>
              <a:t> (generador), un conductor (cable) y una o varias resistencias (bombillos, plancha, dispositivos, </a:t>
            </a:r>
            <a:r>
              <a:rPr lang="es-ES" sz="2400" dirty="0" err="1" smtClean="0">
                <a:solidFill>
                  <a:schemeClr val="bg1"/>
                </a:solidFill>
                <a:latin typeface="Arial Black" pitchFamily="34" charset="0"/>
              </a:rPr>
              <a:t>etc</a:t>
            </a:r>
            <a:r>
              <a:rPr lang="es-ES" sz="2400" dirty="0" smtClean="0">
                <a:solidFill>
                  <a:schemeClr val="bg1"/>
                </a:solidFill>
                <a:latin typeface="Arial Black" pitchFamily="34" charset="0"/>
              </a:rPr>
              <a:t>)</a:t>
            </a:r>
            <a:endParaRPr lang="es-ES" sz="2400" dirty="0" smtClean="0">
              <a:solidFill>
                <a:srgbClr val="FFC000"/>
              </a:solidFill>
              <a:latin typeface="Arial Black" pitchFamily="34" charset="0"/>
            </a:endParaRPr>
          </a:p>
          <a:p>
            <a:endParaRPr lang="es-ES" sz="2400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4578" name="Picture 2" descr="http://t1.gstatic.com/images?q=tbn:ANd9GcTFpkkEJRxvIZLfUZdE3-fIAgImltv0ZF1kGpse1z6AQcyxs3V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2755419" cy="1800200"/>
          </a:xfrm>
          <a:prstGeom prst="rect">
            <a:avLst/>
          </a:prstGeom>
          <a:noFill/>
        </p:spPr>
      </p:pic>
      <p:pic>
        <p:nvPicPr>
          <p:cNvPr id="24580" name="Picture 4" descr="http://t1.gstatic.com/images?q=tbn:ANd9GcSujW6qZwq6b9qEXLU7tTgyn4Nh1pN8iEdHC3AM1Lo34yUqn4g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3816424" cy="1800200"/>
          </a:xfrm>
          <a:prstGeom prst="rect">
            <a:avLst/>
          </a:prstGeom>
          <a:noFill/>
        </p:spPr>
      </p:pic>
      <p:sp>
        <p:nvSpPr>
          <p:cNvPr id="24582" name="AutoShape 6" descr="data:image/jpg;base64,/9j/4AAQSkZJRgABAQAAAQABAAD/2wCEAAkGBhAQEBEUEBIWDxQQFQ8QEBAQFRQUEBAVFBUVFBQWFRIXGyYeFxklGRcUHzsgIycpLCwtFx4yNTAqNSYsLSoBCQoKDgwOGA8OGjUkHyQ1KS01NTA1NS41KzUsLzUrKTIsNSkpKSoyKSwvLCwzLC8qMTUvNTUpKTAsNikrKSkqKf/AABEIALUBFgMBIgACEQEDEQH/xAAbAAEBAQADAQEAAAAAAAAAAAAABQQBAgMGB//EAEMQAAICAQIBBgsFBQgCAwAAAAECAAMRBBIhBQYTMTRzFSJBUVNhgZKys9IyVHGU0xQjQpHRFjNSYmNyoaIkkwcXgv/EABcBAQEBAQAAAAAAAAAAAAAAAAACAQP/xAAhEQEAAgECBwEAAAAAAAAAAAAAARECIVESE0JhcYHBA//aAAwDAQACEQMRAD8A/cYiICIiAiIgIiICIiAiIgIiIHBMZnD9U+Y5A5ZtCoNQWdrTRs3YBxYrZfIrT+IbdmMgg8SDA+piIgIiICIiAiIgIiICIiAiIgIiICIiAiIgIiICcEzmSdTR0uq2s9iqtKsBXY9YybGBJ2kZ4AdcCrmMzB4ET0l/5i76px4ET0l/5i76oFDMZmDwInpL/wAxd9UeBE9Jf+Yu+qBvzGZg8CJ6S/8AMXfVHgRPSX/mLvqgb8xmYPAiekv/ADF31TjwInpL/wAxd9UCgGjM/NU5ka48utcNdZ+yqiMaumu6Ta4ZRV14270LZz5vLPuhyIn+O4+o33cf+0DpZyt+9rRF3qztW9mcBWCO+1eHjEFOPkH4zonKldtt6uo2aTo36VsFdwDliMjhtKkZ84PmnTl9jWNKKl8bpejqUDxVJptVScdSjr/AeyZKtH/5PQKCUWvS2WsRwYI1pUE+VmfiR5lbOMjIe785MaSu81kNYyqKSeIy+05PkwoLH8JczPjlUtpLrGBC09LXXkHOReTa4HlyQFz/AJTjgeP0Joe85ffUn8KI7I7f5nZcEf7B7c8AAo5jMweBE9Jf+Yu+qPAiekv/ADF31QN+YzMHgRPSX/mLvqjwInpL/wAxd9UDfmMzB4ET0l/5i76o8CJ6S/8AMXfVA37o3SLypyQy02mhrXtFdhpVtRcFawKdgJ3dRbE+U/8AiyrlHUaax+VDcpNmaGN1iO6EZPiK2Nueo+UH1AkP0XMZmDwInpL/AMxd9UeBE9Jf+Yu+qBvzGZg8CJ6S/wDMXfVHgRPSX/mLvqgb90Ayf4FT0l/5i76p25BtZ9LpmYlmamhmY8SxKKSSfPmBviIgIiICIiAk5e2N3CfMeUZOXtjdwnzHgUZ4azUitGYhmCjJVFLOfUFHEme84KwR3fPc3+dy6tLHWi1AjtXgrluAU+MB9k8eqVPCf+lb7h/rNi1gZwOvr9c5xJiJrWXb9M8JymccajyxeE/9K33D/WPCf+lb7h/rNuIxNpFxsxryjk/3Vo/FDibIxOcTUzOyfR2u7utN8d8oSfR2u7utN8d8oQxm5Q1opqewqXCDJVNu48QOG4gfzM0Bs9XrH8uE8OUNGt1bVsSA4wShw3n4GefJuj6JXXO7dZdaMDGOlsawjrOeLHjA2REQEREBERAREQODJ/Nzsem7qr4RKBk/m52PTd1V8IgUYiICIiBwZP5udj0vcaf5aygZP5udj0vcaf5awKMREBERAREQEnL2xu4T5jyjJy9sbuE+Y8CjERAREQEREBERAn0dru7rTfHfKEn0dru7rTfHfKEBERAREQEREBERAREQODJ/Nzsem7qr4RKBk/m52PTd1V8IgUYiICIiBwZP5udj0vcaf5aygZP5udj0vcaf5awKMREBERARmJhu5EodizJktxJ3OM+wGBuk5e2N3CfMeeWp5H0ta7mQ4GBwNrHjwHBSTMPR8n5zsfOMZ2anOOvGcdUC3ygbOjbogC+DtD5x/wACdOSWtNNfTgCzau/bnrwM5yBxzM1PImmdQwQ4YZGTaD/InI9s0abkimttyLggEZ3MeB9RMDbERAREQERECfR2u7utN8d8oSSNWiaxwzbTZVpwm7gGIe7gCeBPHqzn1SqIHMREBERAREQEREBERA4Mn83Ox6buqvhEoGT+bnZNN3VXwiBRiIgIiIHBEj6F30tdddqlkqRKxfWCy4RdoLp9pDgdYyPWOqd+VNPrGbNFyImOKbMWE+cXEOoHqNZ/GYgWHaLNWn+Y9EEHnO/TpjHVxb/jjAv06hXAZCHU8QykFT+BHXPSS+SeTKFLW0sXNv236VnVyPKRnbu8mcZlSAiIgJgu19qsQumdwOpg9IDexnBHtE3ziBO8JXfdLPfo/Ujwld90s/8AZR+pNmqRyuK2CNwwxXcB5/FyJiGk1X3hf/QPrgc+Ervulnv0fqT102usZsNp3rHHxmaogexXJ/4mmhWCgMdxA4sBtB9nknfEDJyrrGpqaxU6TZ4zKWK+KPtHIU5wuTjHHE45O1bWhztCqrulbBt3SBDtLYwMeMCMcerrmt0BGDxB4ETppdKlSKlahEQBEUdSqBgAQPWIiBg0vKYayxGwhSzo08bJs/dV2kgYGMBx5+qe2u160oXcOQMZFaPY/uICx9gmc8jV9MLRkNuawgHgzMi15JIJHiqowCAcDIOJ7a5rhWTQqM4xhbWZUPnyyqxHD1GBgXltNQh2aey9TkH+5KHy4bdZw/BhPLSjVIwFdO2rIDJqblyg/wBFqw5P+1+HVgiYtRdYSG1FFVD8B0p6UY9X7RVnA9RImzQ163KMl9NtJIyG32Nt8vR3LjP/AOt34+YPXQc4w9tyOorWk2A2bjtG2zoxuyqgFjkgAt9lgcYGbQMl6vm5Q6kAMhYuSytknpHDuPGyOLDPVwPFcHjKijhA5iIgIiICIiAk9uU1W9q3wgC0lWLfbaxrQFC46/3Z8vHMoSfrOR67LA53BgaSxU/aFRZkBBBwAzMfFweJ444QOdXy3pqnFdlyJYRuWtmHSMPOqdZ9gkvpdPXx07PpyOO1abuhb1PVsx7RhvXNPLnKVSELdp7blxu6RK1atD62LAofXw/GZKNXZgNpheyHyOadRUevqbpt4PV/HgY6oHe7nM6VuW07hkNQ3MLFoffYteVcoWyN2dpXPDhnrlTkvlVLkUjCsyh9mcnaSQrDqJU9YJAOCMgHhMemus1Ga9RpXqClLFs3p0bsjB1xtfepDKpwRj1madJyPXVYXTcPFKBM+IoLbyFGM4z5CcDiAADA9eU9YakDBd2XprwTtx0liV5zg9W7Psnvp9SlihkYMp6mUgg+0TrrNIlqhXGQGRxxIwyMHQ8PMyg+yeXJ2g6FAm5rOLsXs272LMWJJVQOs+aBF5fXQm9RdY9dzL+76M3ZYcQMIAa3OfIQZlYVIeFYuXjgbNXVYBnqztZWOOH8IPqn1Wo06uu11DqeBVgCp/EHhPndNvdEs01F9IdVdCLqim1gCM1WOVHA9QAPE8RA9ub37GbLDRp309pC9IXqsTePJ+8I2v7CSJ68j85Vu371FO1xWMuSGYlgFBZV8bxc8MjDDifJ78l6nVsxW+kKoGVtDLknI4GsM2Pxz5OqcW83KiFCF6gpTIRsh1VzZscOGyu4k+fyZxAr5icCIHMw3ciUOxZqwS3Enjx/5m6IE7+z2m9EP5t/Wcf2f03oh/Nv6zbqdMlilXG5T1g9UijkTT/tTL0Y29CjYy2M9IwzjMDb/Z/TeiH82/rPXT8j01tuRApAIzk+Xr6zNNVKooVRgLwAHkmW3lUKxHR2nHDK1OVP4EDjA3RPPT3b1DYK58jgqw/EHqnpAREQEy8oaI2oVFj0k4xZSwWxceYkEewgzVED5TVUtpyBbqt/lw+qbT2kecKzFW/6/wBfHTW8mdOp/aWqtLDap1TL0rA8Adr7Lc+Ykz6CpAdXdkZ/dabr/wB183ClfMP5QO8REBERAREQEREBERAl8qftgYHT9CygHcliv0hP+VgwX2ED8RJGpq8Ym416d+o2nT21k+QEXpdg+0z6oiQ+ReS67NNS7mxmsrrZz01w3FlBPAPiB7cj6bULxfUrqKmAKYrwwz1EXBzvXHnGfWZXEnaDm/p6HZ6kKM/BjvsIby5KlsZ9eMyjAREQODJ/Nzsel7jT/LWUDJ/Nzsel7jT/AC1gUYiICIiAiIgJOXtjdwnzHlGTR2xu4T5jwKOYmXlK9q6bXXrRLGGerKqSM+2algrS3MREBERAREQJ9Ha7u603x3yhJ9Ha7u603x3yhAREQEREBERAREQEREDgyfzc7Hpu6q+ESgZP5udj03dVfCIFGIiAiIgcGT+bnY9L3Gn+WsoGT+bnY9L3Gn+WsCjERAREQEREBJy9sbuE+Y8oycvbG7hPmPA78t9mv7q34DNo/rMXLfZr+6t+Azav9ZiumPbmIiakiIgIiIE+jtd3dab475Qk+jtd3dab475QgIiICIiAiIgIiICIiBwZP5udj03dVfCJQMn83Ox6buqvhECjERAREQODJ/Nzsel7jT/LWUDJ/Nzsel7jT/LWBRiIgIiICIiAk1e2N3CfMeUpNXtjdwnzHgZeeOqtq0V71ILCEbcpJHiEEORjygHPsm7kPV2W6eqy1RW9ih2RSSF3cQMnjnGJrIB4EZz5+qdlGJNTduvMx5fBw63d/HMREpyIiICIiBPo7Xd3Wm+O+UJPo7Xd3Wm+O+UICIiAiIgJk1mv6J6gRwsLgsWACBa2syc9f2TPRNWhdkDAugRmX+JQ+7aT6jtb3TJnKy6PU6ctc+aQLVZ1dkUbt1D5Kkedl49XGBZVgerjniCOozmZFsrpFVZbBbFVe4+M5VC2M+U7UJ9k9E1aF3QMC1YRnXyqH3bSR5jtb3TA94k+rlmtrmp8YOp28VwpIRXwD5fFYGUIHBk/m52PTd1V8IlAyfzc7Hpu6q+EQKMREBERA4Mn83Ox6XuNP8tZQMn83Ox6XuNP8tYFGIiAiIgIiICTl7Y3cJ8x5Rk/V8mM9nSJc9J2hDsFRBAJYfbRvKT1QKESb4Mu+92+5pv0o8GXfe7fc036UClOMyd4Mu+92+5pv0pE55cgcoXaK5NHrLFuYDbu6KvcMgsosrrDISOAOfxwOMD6zM5nyvNHkHlCrR0prNY7XKCHKCpwPGJUdJZWWYhcDJMseDLvvdvuab9KBR3QDPzTnTzK5bsfWvpOUmVLkqWuhjtL7VUP46qFpPA42jj/ABEZ4fSc1eQdfVo6U1etse5VIsKCpx1naN9lZZiFwMnrIgVqLB+13eunTHHq33cZRBn55/8AV13hjwh+3WfZxt2p0uejFe3OOj2eXG3+s+xHJl33u33NN+lApxJvgy773b7mm/SjwZd97t9zTfpQKUSb4Mu+92+5pv0o8GXfe7fc036UDAVCcoM+cbloobr8YMLHTq4cGU9f+NvPJdFC/sV1TcVsNNhXj9m67Y/X52Vz+LeuXreRm6O3941lj7GV7Agw1R31DCKowG9vHrkK07tBpLgOs11sDjgt16Efyda+qBr5TZnr0pzmzT2WsTx/vKarM54Z8YAjq6nyMg8fYuo1NuoU+Ki0Cw8fGpZCc4APUdrfgGnfVLs11I4bbmstXP8AjWl0sGPWvRnh5m9vHN+rFmrqYcKjTUPWmwmv/oVXycVPkxA9OUOa63dOy2vTZeGRraxXvCNWtZrDFc7cordeQeoiWaKyqqpO4qFBbqzgYziTquSLVAVdVaqqAFG3TnAHADJqycDHXxnfwZd97t9zTfpQKJMnc3D/AOJpu6q+ETNyjyZq+ht6DV2C3ZZ0JdNOUFm07NwFXVuxPmf/AI25E5Zr07rylqHrKvihF/Z7HVAPGy5RuGcYHkwYH6DEm+DLvvdvuab9KPBl33u33NN+lApRJvgy773b7mm/SjwZd97t9zTfpQKJk/m52PS9xp/lrOp5Mu+92+5pv0ps0GkFNVdakkVIlYLY3EIoUE44Z4QPeIiAiIgIiICIiAiIgIiICIiAiIgIiICIiAiIgcGeZ06424GP8OBjrz1fjEQOz1gkEgErnaSOK54HB8nCBWASQOJxk+U46oiB3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4" name="AutoShape 8" descr="data:image/jpg;base64,/9j/4AAQSkZJRgABAQAAAQABAAD/2wCEAAkGBhAQEBEUEBIWDxQQFQ8QEBAQFRQUEBAVFBUVFBQWFRIXGyYeFxklGRcUHzsgIycpLCwtFx4yNTAqNSYsLSoBCQoKDgwOGA8OGjUkHyQ1KS01NTA1NS41KzUsLzUrKTIsNSkpKSoyKSwvLCwzLC8qMTUvNTUpKTAsNikrKSkqKf/AABEIALUBFgMBIgACEQEDEQH/xAAbAAEBAQADAQEAAAAAAAAAAAAABQQBAgMGB//EAEMQAAICAQIBBgsFBQgCAwAAAAECAAMRBBIhBQYTMTRzFSJBUVNhgZKys9IyVHGU0xQjQpHRFjNSYmNyoaIkkwcXgv/EABcBAQEBAQAAAAAAAAAAAAAAAAACAQP/xAAhEQEAAgECBwEAAAAAAAAAAAAAARECIVESE0JhcYHBA//aAAwDAQACEQMRAD8A/cYiICIiAiIgIiICIiAiIgIiIHBMZnD9U+Y5A5ZtCoNQWdrTRs3YBxYrZfIrT+IbdmMgg8SDA+piIgIiICIiAiIgIiICIiAiIgIiICIiAiIgIiICcEzmSdTR0uq2s9iqtKsBXY9YybGBJ2kZ4AdcCrmMzB4ET0l/5i76px4ET0l/5i76oFDMZmDwInpL/wAxd9UeBE9Jf+Yu+qBvzGZg8CJ6S/8AMXfVHgRPSX/mLvqgb8xmYPAiekv/ADF31TjwInpL/wAxd9UCgGjM/NU5ka48utcNdZ+yqiMaumu6Ta4ZRV14270LZz5vLPuhyIn+O4+o33cf+0DpZyt+9rRF3qztW9mcBWCO+1eHjEFOPkH4zonKldtt6uo2aTo36VsFdwDliMjhtKkZ84PmnTl9jWNKKl8bpejqUDxVJptVScdSjr/AeyZKtH/5PQKCUWvS2WsRwYI1pUE+VmfiR5lbOMjIe785MaSu81kNYyqKSeIy+05PkwoLH8JczPjlUtpLrGBC09LXXkHOReTa4HlyQFz/AJTjgeP0Joe85ffUn8KI7I7f5nZcEf7B7c8AAo5jMweBE9Jf+Yu+qPAiekv/ADF31QN+YzMHgRPSX/mLvqjwInpL/wAxd9UDfmMzB4ET0l/5i76o8CJ6S/8AMXfVA37o3SLypyQy02mhrXtFdhpVtRcFawKdgJ3dRbE+U/8AiyrlHUaax+VDcpNmaGN1iO6EZPiK2Nueo+UH1AkP0XMZmDwInpL/AMxd9UeBE9Jf+Yu+qBvzGZg8CJ6S/wDMXfVHgRPSX/mLvqgb90Ayf4FT0l/5i76p25BtZ9LpmYlmamhmY8SxKKSSfPmBviIgIiICIiAk5e2N3CfMeUZOXtjdwnzHgUZ4azUitGYhmCjJVFLOfUFHEme84KwR3fPc3+dy6tLHWi1AjtXgrluAU+MB9k8eqVPCf+lb7h/rNi1gZwOvr9c5xJiJrWXb9M8JymccajyxeE/9K33D/WPCf+lb7h/rNuIxNpFxsxryjk/3Vo/FDibIxOcTUzOyfR2u7utN8d8oSfR2u7utN8d8oQxm5Q1opqewqXCDJVNu48QOG4gfzM0Bs9XrH8uE8OUNGt1bVsSA4wShw3n4GefJuj6JXXO7dZdaMDGOlsawjrOeLHjA2REQEREBERAREQODJ/Nzsem7qr4RKBk/m52PTd1V8IgUYiICIiBwZP5udj0vcaf5aygZP5udj0vcaf5awKMREBERAREQEnL2xu4T5jyjJy9sbuE+Y8CjERAREQEREBERAn0dru7rTfHfKEn0dru7rTfHfKEBERAREQEREBERAREQODJ/Nzsem7qr4RKBk/m52PTd1V8IgUYiICIiBwZP5udj0vcaf5aygZP5udj0vcaf5awKMREBERARmJhu5EodizJktxJ3OM+wGBuk5e2N3CfMeeWp5H0ta7mQ4GBwNrHjwHBSTMPR8n5zsfOMZ2anOOvGcdUC3ygbOjbogC+DtD5x/wACdOSWtNNfTgCzau/bnrwM5yBxzM1PImmdQwQ4YZGTaD/InI9s0abkimttyLggEZ3MeB9RMDbERAREQERECfR2u7utN8d8oSSNWiaxwzbTZVpwm7gGIe7gCeBPHqzn1SqIHMREBERAREQEREBERA4Mn83Ox6buqvhEoGT+bnZNN3VXwiBRiIgIiIHBEj6F30tdddqlkqRKxfWCy4RdoLp9pDgdYyPWOqd+VNPrGbNFyImOKbMWE+cXEOoHqNZ/GYgWHaLNWn+Y9EEHnO/TpjHVxb/jjAv06hXAZCHU8QykFT+BHXPSS+SeTKFLW0sXNv236VnVyPKRnbu8mcZlSAiIgJgu19qsQumdwOpg9IDexnBHtE3ziBO8JXfdLPfo/Ujwld90s/8AZR+pNmqRyuK2CNwwxXcB5/FyJiGk1X3hf/QPrgc+Ervulnv0fqT102usZsNp3rHHxmaogexXJ/4mmhWCgMdxA4sBtB9nknfEDJyrrGpqaxU6TZ4zKWK+KPtHIU5wuTjHHE45O1bWhztCqrulbBt3SBDtLYwMeMCMcerrmt0BGDxB4ETppdKlSKlahEQBEUdSqBgAQPWIiBg0vKYayxGwhSzo08bJs/dV2kgYGMBx5+qe2u160oXcOQMZFaPY/uICx9gmc8jV9MLRkNuawgHgzMi15JIJHiqowCAcDIOJ7a5rhWTQqM4xhbWZUPnyyqxHD1GBgXltNQh2aey9TkH+5KHy4bdZw/BhPLSjVIwFdO2rIDJqblyg/wBFqw5P+1+HVgiYtRdYSG1FFVD8B0p6UY9X7RVnA9RImzQ163KMl9NtJIyG32Nt8vR3LjP/AOt34+YPXQc4w9tyOorWk2A2bjtG2zoxuyqgFjkgAt9lgcYGbQMl6vm5Q6kAMhYuSytknpHDuPGyOLDPVwPFcHjKijhA5iIgIiICIiAk9uU1W9q3wgC0lWLfbaxrQFC46/3Z8vHMoSfrOR67LA53BgaSxU/aFRZkBBBwAzMfFweJ444QOdXy3pqnFdlyJYRuWtmHSMPOqdZ9gkvpdPXx07PpyOO1abuhb1PVsx7RhvXNPLnKVSELdp7blxu6RK1atD62LAofXw/GZKNXZgNpheyHyOadRUevqbpt4PV/HgY6oHe7nM6VuW07hkNQ3MLFoffYteVcoWyN2dpXPDhnrlTkvlVLkUjCsyh9mcnaSQrDqJU9YJAOCMgHhMemus1Ga9RpXqClLFs3p0bsjB1xtfepDKpwRj1madJyPXVYXTcPFKBM+IoLbyFGM4z5CcDiAADA9eU9YakDBd2XprwTtx0liV5zg9W7Psnvp9SlihkYMp6mUgg+0TrrNIlqhXGQGRxxIwyMHQ8PMyg+yeXJ2g6FAm5rOLsXs272LMWJJVQOs+aBF5fXQm9RdY9dzL+76M3ZYcQMIAa3OfIQZlYVIeFYuXjgbNXVYBnqztZWOOH8IPqn1Wo06uu11DqeBVgCp/EHhPndNvdEs01F9IdVdCLqim1gCM1WOVHA9QAPE8RA9ub37GbLDRp309pC9IXqsTePJ+8I2v7CSJ68j85Vu371FO1xWMuSGYlgFBZV8bxc8MjDDifJ78l6nVsxW+kKoGVtDLknI4GsM2Pxz5OqcW83KiFCF6gpTIRsh1VzZscOGyu4k+fyZxAr5icCIHMw3ciUOxZqwS3Enjx/5m6IE7+z2m9EP5t/Wcf2f03oh/Nv6zbqdMlilXG5T1g9UijkTT/tTL0Y29CjYy2M9IwzjMDb/Z/TeiH82/rPXT8j01tuRApAIzk+Xr6zNNVKooVRgLwAHkmW3lUKxHR2nHDK1OVP4EDjA3RPPT3b1DYK58jgqw/EHqnpAREQEy8oaI2oVFj0k4xZSwWxceYkEewgzVED5TVUtpyBbqt/lw+qbT2kecKzFW/6/wBfHTW8mdOp/aWqtLDap1TL0rA8Adr7Lc+Ykz6CpAdXdkZ/dabr/wB183ClfMP5QO8REBERAREQEREBERAl8qftgYHT9CygHcliv0hP+VgwX2ED8RJGpq8Ym416d+o2nT21k+QEXpdg+0z6oiQ+ReS67NNS7mxmsrrZz01w3FlBPAPiB7cj6bULxfUrqKmAKYrwwz1EXBzvXHnGfWZXEnaDm/p6HZ6kKM/BjvsIby5KlsZ9eMyjAREQODJ/Nzsel7jT/LWUDJ/Nzsel7jT/AC1gUYiICIiAiIgJOXtjdwnzHlGTR2xu4T5jwKOYmXlK9q6bXXrRLGGerKqSM+2algrS3MREBERAREQJ9Ha7u603x3yhJ9Ha7u603x3yhAREQEREBERAREQEREDgyfzc7Hpu6q+ESgZP5udj03dVfCIFGIiAiIgcGT+bnY9L3Gn+WsoGT+bnY9L3Gn+WsCjERAREQEREBJy9sbuE+Y8oycvbG7hPmPA78t9mv7q34DNo/rMXLfZr+6t+Azav9ZiumPbmIiakiIgIiIE+jtd3dab475Qk+jtd3dab475QgIiICIiAiIgIiICIiBwZP5udj03dVfCJQMn83Ox6buqvhECjERAREQODJ/Nzsel7jT/LWUDJ/Nzsel7jT/LWBRiIgIiICIiAk1e2N3CfMeUpNXtjdwnzHgZeeOqtq0V71ILCEbcpJHiEEORjygHPsm7kPV2W6eqy1RW9ih2RSSF3cQMnjnGJrIB4EZz5+qdlGJNTduvMx5fBw63d/HMREpyIiICIiBPo7Xd3Wm+O+UJPo7Xd3Wm+O+UICIiAiIgJk1mv6J6gRwsLgsWACBa2syc9f2TPRNWhdkDAugRmX+JQ+7aT6jtb3TJnKy6PU6ctc+aQLVZ1dkUbt1D5Kkedl49XGBZVgerjniCOozmZFsrpFVZbBbFVe4+M5VC2M+U7UJ9k9E1aF3QMC1YRnXyqH3bSR5jtb3TA94k+rlmtrmp8YOp28VwpIRXwD5fFYGUIHBk/m52PTd1V8IlAyfzc7Hpu6q+EQKMREBERA4Mn83Ox6XuNP8tZQMn83Ox6XuNP8tYFGIiAiIgIiICTl7Y3cJ8x5Rk/V8mM9nSJc9J2hDsFRBAJYfbRvKT1QKESb4Mu+92+5pv0o8GXfe7fc036UClOMyd4Mu+92+5pv0pE55cgcoXaK5NHrLFuYDbu6KvcMgsosrrDISOAOfxwOMD6zM5nyvNHkHlCrR0prNY7XKCHKCpwPGJUdJZWWYhcDJMseDLvvdvuab9KBR3QDPzTnTzK5bsfWvpOUmVLkqWuhjtL7VUP46qFpPA42jj/ABEZ4fSc1eQdfVo6U1etse5VIsKCpx1naN9lZZiFwMnrIgVqLB+13eunTHHq33cZRBn55/8AV13hjwh+3WfZxt2p0uejFe3OOj2eXG3+s+xHJl33u33NN+lApxJvgy773b7mm/SjwZd97t9zTfpQKUSb4Mu+92+5pv0o8GXfe7fc036UDAVCcoM+cbloobr8YMLHTq4cGU9f+NvPJdFC/sV1TcVsNNhXj9m67Y/X52Vz+LeuXreRm6O3941lj7GV7Agw1R31DCKowG9vHrkK07tBpLgOs11sDjgt16Efyda+qBr5TZnr0pzmzT2WsTx/vKarM54Z8YAjq6nyMg8fYuo1NuoU+Ki0Cw8fGpZCc4APUdrfgGnfVLs11I4bbmstXP8AjWl0sGPWvRnh5m9vHN+rFmrqYcKjTUPWmwmv/oVXycVPkxA9OUOa63dOy2vTZeGRraxXvCNWtZrDFc7cordeQeoiWaKyqqpO4qFBbqzgYziTquSLVAVdVaqqAFG3TnAHADJqycDHXxnfwZd97t9zTfpQKJMnc3D/AOJpu6q+ETNyjyZq+ht6DV2C3ZZ0JdNOUFm07NwFXVuxPmf/AI25E5Zr07rylqHrKvihF/Z7HVAPGy5RuGcYHkwYH6DEm+DLvvdvuab9KPBl33u33NN+lApRJvgy773b7mm/SjwZd97t9zTfpQKJk/m52PS9xp/lrOp5Mu+92+5pv0ps0GkFNVdakkVIlYLY3EIoUE44Z4QPeIiAiIgIiICIiAiIgIiICIiAiIgIiICIiAiIgcGeZ06424GP8OBjrz1fjEQOz1gkEgErnaSOK54HB8nCBWASQOJxk+U46oiB3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6" name="AutoShape 10" descr="data:image/jpg;base64,/9j/4AAQSkZJRgABAQAAAQABAAD/2wCEAAkGBhAQEBEUEBIWDxQQFQ8QEBAQFRQUEBAVFBUVFBQWFRIXGyYeFxklGRcUHzsgIycpLCwtFx4yNTAqNSYsLSoBCQoKDgwOGA8OGjUkHyQ1KS01NTA1NS41KzUsLzUrKTIsNSkpKSoyKSwvLCwzLC8qMTUvNTUpKTAsNikrKSkqKf/AABEIALUBFgMBIgACEQEDEQH/xAAbAAEBAQADAQEAAAAAAAAAAAAABQQBAgMGB//EAEMQAAICAQIBBgsFBQgCAwAAAAECAAMRBBIhBQYTMTRzFSJBUVNhgZKys9IyVHGU0xQjQpHRFjNSYmNyoaIkkwcXgv/EABcBAQEBAQAAAAAAAAAAAAAAAAACAQP/xAAhEQEAAgECBwEAAAAAAAAAAAAAARECIVESE0JhcYHBA//aAAwDAQACEQMRAD8A/cYiICIiAiIgIiICIiAiIgIiIHBMZnD9U+Y5A5ZtCoNQWdrTRs3YBxYrZfIrT+IbdmMgg8SDA+piIgIiICIiAiIgIiICIiAiIgIiICIiAiIgIiICcEzmSdTR0uq2s9iqtKsBXY9YybGBJ2kZ4AdcCrmMzB4ET0l/5i76px4ET0l/5i76oFDMZmDwInpL/wAxd9UeBE9Jf+Yu+qBvzGZg8CJ6S/8AMXfVHgRPSX/mLvqgb8xmYPAiekv/ADF31TjwInpL/wAxd9UCgGjM/NU5ka48utcNdZ+yqiMaumu6Ta4ZRV14270LZz5vLPuhyIn+O4+o33cf+0DpZyt+9rRF3qztW9mcBWCO+1eHjEFOPkH4zonKldtt6uo2aTo36VsFdwDliMjhtKkZ84PmnTl9jWNKKl8bpejqUDxVJptVScdSjr/AeyZKtH/5PQKCUWvS2WsRwYI1pUE+VmfiR5lbOMjIe785MaSu81kNYyqKSeIy+05PkwoLH8JczPjlUtpLrGBC09LXXkHOReTa4HlyQFz/AJTjgeP0Joe85ffUn8KI7I7f5nZcEf7B7c8AAo5jMweBE9Jf+Yu+qPAiekv/ADF31QN+YzMHgRPSX/mLvqjwInpL/wAxd9UDfmMzB4ET0l/5i76o8CJ6S/8AMXfVA37o3SLypyQy02mhrXtFdhpVtRcFawKdgJ3dRbE+U/8AiyrlHUaax+VDcpNmaGN1iO6EZPiK2Nueo+UH1AkP0XMZmDwInpL/AMxd9UeBE9Jf+Yu+qBvzGZg8CJ6S/wDMXfVHgRPSX/mLvqgb90Ayf4FT0l/5i76p25BtZ9LpmYlmamhmY8SxKKSSfPmBviIgIiICIiAk5e2N3CfMeUZOXtjdwnzHgUZ4azUitGYhmCjJVFLOfUFHEme84KwR3fPc3+dy6tLHWi1AjtXgrluAU+MB9k8eqVPCf+lb7h/rNi1gZwOvr9c5xJiJrWXb9M8JymccajyxeE/9K33D/WPCf+lb7h/rNuIxNpFxsxryjk/3Vo/FDibIxOcTUzOyfR2u7utN8d8oSfR2u7utN8d8oQxm5Q1opqewqXCDJVNu48QOG4gfzM0Bs9XrH8uE8OUNGt1bVsSA4wShw3n4GefJuj6JXXO7dZdaMDGOlsawjrOeLHjA2REQEREBERAREQODJ/Nzsem7qr4RKBk/m52PTd1V8IgUYiICIiBwZP5udj0vcaf5aygZP5udj0vcaf5awKMREBERAREQEnL2xu4T5jyjJy9sbuE+Y8CjERAREQEREBERAn0dru7rTfHfKEn0dru7rTfHfKEBERAREQEREBERAREQODJ/Nzsem7qr4RKBk/m52PTd1V8IgUYiICIiBwZP5udj0vcaf5aygZP5udj0vcaf5awKMREBERARmJhu5EodizJktxJ3OM+wGBuk5e2N3CfMeeWp5H0ta7mQ4GBwNrHjwHBSTMPR8n5zsfOMZ2anOOvGcdUC3ygbOjbogC+DtD5x/wACdOSWtNNfTgCzau/bnrwM5yBxzM1PImmdQwQ4YZGTaD/InI9s0abkimttyLggEZ3MeB9RMDbERAREQERECfR2u7utN8d8oSSNWiaxwzbTZVpwm7gGIe7gCeBPHqzn1SqIHMREBERAREQEREBERA4Mn83Ox6buqvhEoGT+bnZNN3VXwiBRiIgIiIHBEj6F30tdddqlkqRKxfWCy4RdoLp9pDgdYyPWOqd+VNPrGbNFyImOKbMWE+cXEOoHqNZ/GYgWHaLNWn+Y9EEHnO/TpjHVxb/jjAv06hXAZCHU8QykFT+BHXPSS+SeTKFLW0sXNv236VnVyPKRnbu8mcZlSAiIgJgu19qsQumdwOpg9IDexnBHtE3ziBO8JXfdLPfo/Ujwld90s/8AZR+pNmqRyuK2CNwwxXcB5/FyJiGk1X3hf/QPrgc+Ervulnv0fqT102usZsNp3rHHxmaogexXJ/4mmhWCgMdxA4sBtB9nknfEDJyrrGpqaxU6TZ4zKWK+KPtHIU5wuTjHHE45O1bWhztCqrulbBt3SBDtLYwMeMCMcerrmt0BGDxB4ETppdKlSKlahEQBEUdSqBgAQPWIiBg0vKYayxGwhSzo08bJs/dV2kgYGMBx5+qe2u160oXcOQMZFaPY/uICx9gmc8jV9MLRkNuawgHgzMi15JIJHiqowCAcDIOJ7a5rhWTQqM4xhbWZUPnyyqxHD1GBgXltNQh2aey9TkH+5KHy4bdZw/BhPLSjVIwFdO2rIDJqblyg/wBFqw5P+1+HVgiYtRdYSG1FFVD8B0p6UY9X7RVnA9RImzQ163KMl9NtJIyG32Nt8vR3LjP/AOt34+YPXQc4w9tyOorWk2A2bjtG2zoxuyqgFjkgAt9lgcYGbQMl6vm5Q6kAMhYuSytknpHDuPGyOLDPVwPFcHjKijhA5iIgIiICIiAk9uU1W9q3wgC0lWLfbaxrQFC46/3Z8vHMoSfrOR67LA53BgaSxU/aFRZkBBBwAzMfFweJ444QOdXy3pqnFdlyJYRuWtmHSMPOqdZ9gkvpdPXx07PpyOO1abuhb1PVsx7RhvXNPLnKVSELdp7blxu6RK1atD62LAofXw/GZKNXZgNpheyHyOadRUevqbpt4PV/HgY6oHe7nM6VuW07hkNQ3MLFoffYteVcoWyN2dpXPDhnrlTkvlVLkUjCsyh9mcnaSQrDqJU9YJAOCMgHhMemus1Ga9RpXqClLFs3p0bsjB1xtfepDKpwRj1madJyPXVYXTcPFKBM+IoLbyFGM4z5CcDiAADA9eU9YakDBd2XprwTtx0liV5zg9W7Psnvp9SlihkYMp6mUgg+0TrrNIlqhXGQGRxxIwyMHQ8PMyg+yeXJ2g6FAm5rOLsXs272LMWJJVQOs+aBF5fXQm9RdY9dzL+76M3ZYcQMIAa3OfIQZlYVIeFYuXjgbNXVYBnqztZWOOH8IPqn1Wo06uu11DqeBVgCp/EHhPndNvdEs01F9IdVdCLqim1gCM1WOVHA9QAPE8RA9ub37GbLDRp309pC9IXqsTePJ+8I2v7CSJ68j85Vu371FO1xWMuSGYlgFBZV8bxc8MjDDifJ78l6nVsxW+kKoGVtDLknI4GsM2Pxz5OqcW83KiFCF6gpTIRsh1VzZscOGyu4k+fyZxAr5icCIHMw3ciUOxZqwS3Enjx/5m6IE7+z2m9EP5t/Wcf2f03oh/Nv6zbqdMlilXG5T1g9UijkTT/tTL0Y29CjYy2M9IwzjMDb/Z/TeiH82/rPXT8j01tuRApAIzk+Xr6zNNVKooVRgLwAHkmW3lUKxHR2nHDK1OVP4EDjA3RPPT3b1DYK58jgqw/EHqnpAREQEy8oaI2oVFj0k4xZSwWxceYkEewgzVED5TVUtpyBbqt/lw+qbT2kecKzFW/6/wBfHTW8mdOp/aWqtLDap1TL0rA8Adr7Lc+Ykz6CpAdXdkZ/dabr/wB183ClfMP5QO8REBERAREQEREBERAl8qftgYHT9CygHcliv0hP+VgwX2ED8RJGpq8Ym416d+o2nT21k+QEXpdg+0z6oiQ+ReS67NNS7mxmsrrZz01w3FlBPAPiB7cj6bULxfUrqKmAKYrwwz1EXBzvXHnGfWZXEnaDm/p6HZ6kKM/BjvsIby5KlsZ9eMyjAREQODJ/Nzsel7jT/LWUDJ/Nzsel7jT/AC1gUYiICIiAiIgJOXtjdwnzHlGTR2xu4T5jwKOYmXlK9q6bXXrRLGGerKqSM+2algrS3MREBERAREQJ9Ha7u603x3yhJ9Ha7u603x3yhAREQEREBERAREQEREDgyfzc7Hpu6q+ESgZP5udj03dVfCIFGIiAiIgcGT+bnY9L3Gn+WsoGT+bnY9L3Gn+WsCjERAREQEREBJy9sbuE+Y8oycvbG7hPmPA78t9mv7q34DNo/rMXLfZr+6t+Azav9ZiumPbmIiakiIgIiIE+jtd3dab475Qk+jtd3dab475QgIiICIiAiIgIiICIiBwZP5udj03dVfCJQMn83Ox6buqvhECjERAREQODJ/Nzsel7jT/LWUDJ/Nzsel7jT/LWBRiIgIiICIiAk1e2N3CfMeUpNXtjdwnzHgZeeOqtq0V71ILCEbcpJHiEEORjygHPsm7kPV2W6eqy1RW9ih2RSSF3cQMnjnGJrIB4EZz5+qdlGJNTduvMx5fBw63d/HMREpyIiICIiBPo7Xd3Wm+O+UJPo7Xd3Wm+O+UICIiAiIgJk1mv6J6gRwsLgsWACBa2syc9f2TPRNWhdkDAugRmX+JQ+7aT6jtb3TJnKy6PU6ctc+aQLVZ1dkUbt1D5Kkedl49XGBZVgerjniCOozmZFsrpFVZbBbFVe4+M5VC2M+U7UJ9k9E1aF3QMC1YRnXyqH3bSR5jtb3TA94k+rlmtrmp8YOp28VwpIRXwD5fFYGUIHBk/m52PTd1V8IlAyfzc7Hpu6q+EQKMREBERA4Mn83Ox6XuNP8tZQMn83Ox6XuNP8tYFGIiAiIgIiICTl7Y3cJ8x5Rk/V8mM9nSJc9J2hDsFRBAJYfbRvKT1QKESb4Mu+92+5pv0o8GXfe7fc036UClOMyd4Mu+92+5pv0pE55cgcoXaK5NHrLFuYDbu6KvcMgsosrrDISOAOfxwOMD6zM5nyvNHkHlCrR0prNY7XKCHKCpwPGJUdJZWWYhcDJMseDLvvdvuab9KBR3QDPzTnTzK5bsfWvpOUmVLkqWuhjtL7VUP46qFpPA42jj/ABEZ4fSc1eQdfVo6U1etse5VIsKCpx1naN9lZZiFwMnrIgVqLB+13eunTHHq33cZRBn55/8AV13hjwh+3WfZxt2p0uejFe3OOj2eXG3+s+xHJl33u33NN+lApxJvgy773b7mm/SjwZd97t9zTfpQKUSb4Mu+92+5pv0o8GXfe7fc036UDAVCcoM+cbloobr8YMLHTq4cGU9f+NvPJdFC/sV1TcVsNNhXj9m67Y/X52Vz+LeuXreRm6O3941lj7GV7Agw1R31DCKowG9vHrkK07tBpLgOs11sDjgt16Efyda+qBr5TZnr0pzmzT2WsTx/vKarM54Z8YAjq6nyMg8fYuo1NuoU+Ki0Cw8fGpZCc4APUdrfgGnfVLs11I4bbmstXP8AjWl0sGPWvRnh5m9vHN+rFmrqYcKjTUPWmwmv/oVXycVPkxA9OUOa63dOy2vTZeGRraxXvCNWtZrDFc7cordeQeoiWaKyqqpO4qFBbqzgYziTquSLVAVdVaqqAFG3TnAHADJqycDHXxnfwZd97t9zTfpQKJMnc3D/AOJpu6q+ETNyjyZq+ht6DV2C3ZZ0JdNOUFm07NwFXVuxPmf/AI25E5Zr07rylqHrKvihF/Z7HVAPGy5RuGcYHkwYH6DEm+DLvvdvuab9KPBl33u33NN+lApRJvgy773b7mm/SjwZd97t9zTfpQKJk/m52PS9xp/lrOp5Mu+92+5pv0ps0GkFNVdakkVIlYLY3EIoUE44Z4QPeIiAiIgIiICIiAiIgIiICIiAiIgIiICIiAiIgcGeZ06424GP8OBjrz1fjEQOz1gkEgErnaSOK54HB8nCBWASQOJxk+U46oiB3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8" name="AutoShape 12" descr="data:image/jpg;base64,/9j/4AAQSkZJRgABAQAAAQABAAD/2wCEAAkGBhAQEBEUEBIWDxQQFQ8QEBAQFRQUEBAVFBUVFBQWFRIXGyYeFxklGRcUHzsgIycpLCwtFx4yNTAqNSYsLSoBCQoKDgwOGA8OGjUkHyQ1KS01NTA1NS41KzUsLzUrKTIsNSkpKSoyKSwvLCwzLC8qMTUvNTUpKTAsNikrKSkqKf/AABEIALUBFgMBIgACEQEDEQH/xAAbAAEBAQADAQEAAAAAAAAAAAAABQQBAgMGB//EAEMQAAICAQIBBgsFBQgCAwAAAAECAAMRBBIhBQYTMTRzFSJBUVNhgZKys9IyVHGU0xQjQpHRFjNSYmNyoaIkkwcXgv/EABcBAQEBAQAAAAAAAAAAAAAAAAACAQP/xAAhEQEAAgECBwEAAAAAAAAAAAAAARECIVESE0JhcYHBA//aAAwDAQACEQMRAD8A/cYiICIiAiIgIiICIiAiIgIiIHBMZnD9U+Y5A5ZtCoNQWdrTRs3YBxYrZfIrT+IbdmMgg8SDA+piIgIiICIiAiIgIiICIiAiIgIiICIiAiIgIiICcEzmSdTR0uq2s9iqtKsBXY9YybGBJ2kZ4AdcCrmMzB4ET0l/5i76px4ET0l/5i76oFDMZmDwInpL/wAxd9UeBE9Jf+Yu+qBvzGZg8CJ6S/8AMXfVHgRPSX/mLvqgb8xmYPAiekv/ADF31TjwInpL/wAxd9UCgGjM/NU5ka48utcNdZ+yqiMaumu6Ta4ZRV14270LZz5vLPuhyIn+O4+o33cf+0DpZyt+9rRF3qztW9mcBWCO+1eHjEFOPkH4zonKldtt6uo2aTo36VsFdwDliMjhtKkZ84PmnTl9jWNKKl8bpejqUDxVJptVScdSjr/AeyZKtH/5PQKCUWvS2WsRwYI1pUE+VmfiR5lbOMjIe785MaSu81kNYyqKSeIy+05PkwoLH8JczPjlUtpLrGBC09LXXkHOReTa4HlyQFz/AJTjgeP0Joe85ffUn8KI7I7f5nZcEf7B7c8AAo5jMweBE9Jf+Yu+qPAiekv/ADF31QN+YzMHgRPSX/mLvqjwInpL/wAxd9UDfmMzB4ET0l/5i76o8CJ6S/8AMXfVA37o3SLypyQy02mhrXtFdhpVtRcFawKdgJ3dRbE+U/8AiyrlHUaax+VDcpNmaGN1iO6EZPiK2Nueo+UH1AkP0XMZmDwInpL/AMxd9UeBE9Jf+Yu+qBvzGZg8CJ6S/wDMXfVHgRPSX/mLvqgb90Ayf4FT0l/5i76p25BtZ9LpmYlmamhmY8SxKKSSfPmBviIgIiICIiAk5e2N3CfMeUZOXtjdwnzHgUZ4azUitGYhmCjJVFLOfUFHEme84KwR3fPc3+dy6tLHWi1AjtXgrluAU+MB9k8eqVPCf+lb7h/rNi1gZwOvr9c5xJiJrWXb9M8JymccajyxeE/9K33D/WPCf+lb7h/rNuIxNpFxsxryjk/3Vo/FDibIxOcTUzOyfR2u7utN8d8oSfR2u7utN8d8oQxm5Q1opqewqXCDJVNu48QOG4gfzM0Bs9XrH8uE8OUNGt1bVsSA4wShw3n4GefJuj6JXXO7dZdaMDGOlsawjrOeLHjA2REQEREBERAREQODJ/Nzsem7qr4RKBk/m52PTd1V8IgUYiICIiBwZP5udj0vcaf5aygZP5udj0vcaf5awKMREBERAREQEnL2xu4T5jyjJy9sbuE+Y8CjERAREQEREBERAn0dru7rTfHfKEn0dru7rTfHfKEBERAREQEREBERAREQODJ/Nzsem7qr4RKBk/m52PTd1V8IgUYiICIiBwZP5udj0vcaf5aygZP5udj0vcaf5awKMREBERARmJhu5EodizJktxJ3OM+wGBuk5e2N3CfMeeWp5H0ta7mQ4GBwNrHjwHBSTMPR8n5zsfOMZ2anOOvGcdUC3ygbOjbogC+DtD5x/wACdOSWtNNfTgCzau/bnrwM5yBxzM1PImmdQwQ4YZGTaD/InI9s0abkimttyLggEZ3MeB9RMDbERAREQERECfR2u7utN8d8oSSNWiaxwzbTZVpwm7gGIe7gCeBPHqzn1SqIHMREBERAREQEREBERA4Mn83Ox6buqvhEoGT+bnZNN3VXwiBRiIgIiIHBEj6F30tdddqlkqRKxfWCy4RdoLp9pDgdYyPWOqd+VNPrGbNFyImOKbMWE+cXEOoHqNZ/GYgWHaLNWn+Y9EEHnO/TpjHVxb/jjAv06hXAZCHU8QykFT+BHXPSS+SeTKFLW0sXNv236VnVyPKRnbu8mcZlSAiIgJgu19qsQumdwOpg9IDexnBHtE3ziBO8JXfdLPfo/Ujwld90s/8AZR+pNmqRyuK2CNwwxXcB5/FyJiGk1X3hf/QPrgc+Ervulnv0fqT102usZsNp3rHHxmaogexXJ/4mmhWCgMdxA4sBtB9nknfEDJyrrGpqaxU6TZ4zKWK+KPtHIU5wuTjHHE45O1bWhztCqrulbBt3SBDtLYwMeMCMcerrmt0BGDxB4ETppdKlSKlahEQBEUdSqBgAQPWIiBg0vKYayxGwhSzo08bJs/dV2kgYGMBx5+qe2u160oXcOQMZFaPY/uICx9gmc8jV9MLRkNuawgHgzMi15JIJHiqowCAcDIOJ7a5rhWTQqM4xhbWZUPnyyqxHD1GBgXltNQh2aey9TkH+5KHy4bdZw/BhPLSjVIwFdO2rIDJqblyg/wBFqw5P+1+HVgiYtRdYSG1FFVD8B0p6UY9X7RVnA9RImzQ163KMl9NtJIyG32Nt8vR3LjP/AOt34+YPXQc4w9tyOorWk2A2bjtG2zoxuyqgFjkgAt9lgcYGbQMl6vm5Q6kAMhYuSytknpHDuPGyOLDPVwPFcHjKijhA5iIgIiICIiAk9uU1W9q3wgC0lWLfbaxrQFC46/3Z8vHMoSfrOR67LA53BgaSxU/aFRZkBBBwAzMfFweJ444QOdXy3pqnFdlyJYRuWtmHSMPOqdZ9gkvpdPXx07PpyOO1abuhb1PVsx7RhvXNPLnKVSELdp7blxu6RK1atD62LAofXw/GZKNXZgNpheyHyOadRUevqbpt4PV/HgY6oHe7nM6VuW07hkNQ3MLFoffYteVcoWyN2dpXPDhnrlTkvlVLkUjCsyh9mcnaSQrDqJU9YJAOCMgHhMemus1Ga9RpXqClLFs3p0bsjB1xtfepDKpwRj1madJyPXVYXTcPFKBM+IoLbyFGM4z5CcDiAADA9eU9YakDBd2XprwTtx0liV5zg9W7Psnvp9SlihkYMp6mUgg+0TrrNIlqhXGQGRxxIwyMHQ8PMyg+yeXJ2g6FAm5rOLsXs272LMWJJVQOs+aBF5fXQm9RdY9dzL+76M3ZYcQMIAa3OfIQZlYVIeFYuXjgbNXVYBnqztZWOOH8IPqn1Wo06uu11DqeBVgCp/EHhPndNvdEs01F9IdVdCLqim1gCM1WOVHA9QAPE8RA9ub37GbLDRp309pC9IXqsTePJ+8I2v7CSJ68j85Vu371FO1xWMuSGYlgFBZV8bxc8MjDDifJ78l6nVsxW+kKoGVtDLknI4GsM2Pxz5OqcW83KiFCF6gpTIRsh1VzZscOGyu4k+fyZxAr5icCIHMw3ciUOxZqwS3Enjx/5m6IE7+z2m9EP5t/Wcf2f03oh/Nv6zbqdMlilXG5T1g9UijkTT/tTL0Y29CjYy2M9IwzjMDb/Z/TeiH82/rPXT8j01tuRApAIzk+Xr6zNNVKooVRgLwAHkmW3lUKxHR2nHDK1OVP4EDjA3RPPT3b1DYK58jgqw/EHqnpAREQEy8oaI2oVFj0k4xZSwWxceYkEewgzVED5TVUtpyBbqt/lw+qbT2kecKzFW/6/wBfHTW8mdOp/aWqtLDap1TL0rA8Adr7Lc+Ykz6CpAdXdkZ/dabr/wB183ClfMP5QO8REBERAREQEREBERAl8qftgYHT9CygHcliv0hP+VgwX2ED8RJGpq8Ym416d+o2nT21k+QEXpdg+0z6oiQ+ReS67NNS7mxmsrrZz01w3FlBPAPiB7cj6bULxfUrqKmAKYrwwz1EXBzvXHnGfWZXEnaDm/p6HZ6kKM/BjvsIby5KlsZ9eMyjAREQODJ/Nzsel7jT/LWUDJ/Nzsel7jT/AC1gUYiICIiAiIgJOXtjdwnzHlGTR2xu4T5jwKOYmXlK9q6bXXrRLGGerKqSM+2algrS3MREBERAREQJ9Ha7u603x3yhJ9Ha7u603x3yhAREQEREBERAREQEREDgyfzc7Hpu6q+ESgZP5udj03dVfCIFGIiAiIgcGT+bnY9L3Gn+WsoGT+bnY9L3Gn+WsCjERAREQEREBJy9sbuE+Y8oycvbG7hPmPA78t9mv7q34DNo/rMXLfZr+6t+Azav9ZiumPbmIiakiIgIiIE+jtd3dab475Qk+jtd3dab475QgIiICIiAiIgIiICIiBwZP5udj03dVfCJQMn83Ox6buqvhECjERAREQODJ/Nzsel7jT/LWUDJ/Nzsel7jT/LWBRiIgIiICIiAk1e2N3CfMeUpNXtjdwnzHgZeeOqtq0V71ILCEbcpJHiEEORjygHPsm7kPV2W6eqy1RW9ih2RSSF3cQMnjnGJrIB4EZz5+qdlGJNTduvMx5fBw63d/HMREpyIiICIiBPo7Xd3Wm+O+UJPo7Xd3Wm+O+UICIiAiIgJk1mv6J6gRwsLgsWACBa2syc9f2TPRNWhdkDAugRmX+JQ+7aT6jtb3TJnKy6PU6ctc+aQLVZ1dkUbt1D5Kkedl49XGBZVgerjniCOozmZFsrpFVZbBbFVe4+M5VC2M+U7UJ9k9E1aF3QMC1YRnXyqH3bSR5jtb3TA94k+rlmtrmp8YOp28VwpIRXwD5fFYGUIHBk/m52PTd1V8IlAyfzc7Hpu6q+EQKMREBERA4Mn83Ox6XuNP8tZQMn83Ox6XuNP8tYFGIiAiIgIiICTl7Y3cJ8x5Rk/V8mM9nSJc9J2hDsFRBAJYfbRvKT1QKESb4Mu+92+5pv0o8GXfe7fc036UClOMyd4Mu+92+5pv0pE55cgcoXaK5NHrLFuYDbu6KvcMgsosrrDISOAOfxwOMD6zM5nyvNHkHlCrR0prNY7XKCHKCpwPGJUdJZWWYhcDJMseDLvvdvuab9KBR3QDPzTnTzK5bsfWvpOUmVLkqWuhjtL7VUP46qFpPA42jj/ABEZ4fSc1eQdfVo6U1etse5VIsKCpx1naN9lZZiFwMnrIgVqLB+13eunTHHq33cZRBn55/8AV13hjwh+3WfZxt2p0uejFe3OOj2eXG3+s+xHJl33u33NN+lApxJvgy773b7mm/SjwZd97t9zTfpQKUSb4Mu+92+5pv0o8GXfe7fc036UDAVCcoM+cbloobr8YMLHTq4cGU9f+NvPJdFC/sV1TcVsNNhXj9m67Y/X52Vz+LeuXreRm6O3941lj7GV7Agw1R31DCKowG9vHrkK07tBpLgOs11sDjgt16Efyda+qBr5TZnr0pzmzT2WsTx/vKarM54Z8YAjq6nyMg8fYuo1NuoU+Ki0Cw8fGpZCc4APUdrfgGnfVLs11I4bbmstXP8AjWl0sGPWvRnh5m9vHN+rFmrqYcKjTUPWmwmv/oVXycVPkxA9OUOa63dOy2vTZeGRraxXvCNWtZrDFc7cordeQeoiWaKyqqpO4qFBbqzgYziTquSLVAVdVaqqAFG3TnAHADJqycDHXxnfwZd97t9zTfpQKJMnc3D/AOJpu6q+ETNyjyZq+ht6DV2C3ZZ0JdNOUFm07NwFXVuxPmf/AI25E5Zr07rylqHrKvihF/Z7HVAPGy5RuGcYHkwYH6DEm+DLvvdvuab9KPBl33u33NN+lApRJvgy773b7mm/SjwZd97t9zTfpQKJk/m52PS9xp/lrOp5Mu+92+5pv0ps0GkFNVdakkVIlYLY3EIoUE44Z4QPeIiAiIgIiICIiAiIgIiICIiAiIgIiICIiAiIgcGeZ06424GP8OBjrz1fjEQOz1gkEgErnaSOK54HB8nCBWASQOJxk+U46oiB3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90" name="AutoShape 14" descr="data:image/jpg;base64,/9j/4AAQSkZJRgABAQAAAQABAAD/2wCEAAkGBhAQEBEUEBIWDxQQFQ8QEBAQFRQUEBAVFBUVFBQWFRIXGyYeFxklGRcUHzsgIycpLCwtFx4yNTAqNSYsLSoBCQoKDgwOGA8OGjUkHyQ1KS01NTA1NS41KzUsLzUrKTIsNSkpKSoyKSwvLCwzLC8qMTUvNTUpKTAsNikrKSkqKf/AABEIALUBFgMBIgACEQEDEQH/xAAbAAEBAQADAQEAAAAAAAAAAAAABQQBAgMGB//EAEMQAAICAQIBBgsFBQgCAwAAAAECAAMRBBIhBQYTMTRzFSJBUVNhgZKys9IyVHGU0xQjQpHRFjNSYmNyoaIkkwcXgv/EABcBAQEBAQAAAAAAAAAAAAAAAAACAQP/xAAhEQEAAgECBwEAAAAAAAAAAAAAARECIVESE0JhcYHBA//aAAwDAQACEQMRAD8A/cYiICIiAiIgIiICIiAiIgIiIHBMZnD9U+Y5A5ZtCoNQWdrTRs3YBxYrZfIrT+IbdmMgg8SDA+piIgIiICIiAiIgIiICIiAiIgIiICIiAiIgIiICcEzmSdTR0uq2s9iqtKsBXY9YybGBJ2kZ4AdcCrmMzB4ET0l/5i76px4ET0l/5i76oFDMZmDwInpL/wAxd9UeBE9Jf+Yu+qBvzGZg8CJ6S/8AMXfVHgRPSX/mLvqgb8xmYPAiekv/ADF31TjwInpL/wAxd9UCgGjM/NU5ka48utcNdZ+yqiMaumu6Ta4ZRV14270LZz5vLPuhyIn+O4+o33cf+0DpZyt+9rRF3qztW9mcBWCO+1eHjEFOPkH4zonKldtt6uo2aTo36VsFdwDliMjhtKkZ84PmnTl9jWNKKl8bpejqUDxVJptVScdSjr/AeyZKtH/5PQKCUWvS2WsRwYI1pUE+VmfiR5lbOMjIe785MaSu81kNYyqKSeIy+05PkwoLH8JczPjlUtpLrGBC09LXXkHOReTa4HlyQFz/AJTjgeP0Joe85ffUn8KI7I7f5nZcEf7B7c8AAo5jMweBE9Jf+Yu+qPAiekv/ADF31QN+YzMHgRPSX/mLvqjwInpL/wAxd9UDfmMzB4ET0l/5i76o8CJ6S/8AMXfVA37o3SLypyQy02mhrXtFdhpVtRcFawKdgJ3dRbE+U/8AiyrlHUaax+VDcpNmaGN1iO6EZPiK2Nueo+UH1AkP0XMZmDwInpL/AMxd9UeBE9Jf+Yu+qBvzGZg8CJ6S/wDMXfVHgRPSX/mLvqgb90Ayf4FT0l/5i76p25BtZ9LpmYlmamhmY8SxKKSSfPmBviIgIiICIiAk5e2N3CfMeUZOXtjdwnzHgUZ4azUitGYhmCjJVFLOfUFHEme84KwR3fPc3+dy6tLHWi1AjtXgrluAU+MB9k8eqVPCf+lb7h/rNi1gZwOvr9c5xJiJrWXb9M8JymccajyxeE/9K33D/WPCf+lb7h/rNuIxNpFxsxryjk/3Vo/FDibIxOcTUzOyfR2u7utN8d8oSfR2u7utN8d8oQxm5Q1opqewqXCDJVNu48QOG4gfzM0Bs9XrH8uE8OUNGt1bVsSA4wShw3n4GefJuj6JXXO7dZdaMDGOlsawjrOeLHjA2REQEREBERAREQODJ/Nzsem7qr4RKBk/m52PTd1V8IgUYiICIiBwZP5udj0vcaf5aygZP5udj0vcaf5awKMREBERAREQEnL2xu4T5jyjJy9sbuE+Y8CjERAREQEREBERAn0dru7rTfHfKEn0dru7rTfHfKEBERAREQEREBERAREQODJ/Nzsem7qr4RKBk/m52PTd1V8IgUYiICIiBwZP5udj0vcaf5aygZP5udj0vcaf5awKMREBERARmJhu5EodizJktxJ3OM+wGBuk5e2N3CfMeeWp5H0ta7mQ4GBwNrHjwHBSTMPR8n5zsfOMZ2anOOvGcdUC3ygbOjbogC+DtD5x/wACdOSWtNNfTgCzau/bnrwM5yBxzM1PImmdQwQ4YZGTaD/InI9s0abkimttyLggEZ3MeB9RMDbERAREQERECfR2u7utN8d8oSSNWiaxwzbTZVpwm7gGIe7gCeBPHqzn1SqIHMREBERAREQEREBERA4Mn83Ox6buqvhEoGT+bnZNN3VXwiBRiIgIiIHBEj6F30tdddqlkqRKxfWCy4RdoLp9pDgdYyPWOqd+VNPrGbNFyImOKbMWE+cXEOoHqNZ/GYgWHaLNWn+Y9EEHnO/TpjHVxb/jjAv06hXAZCHU8QykFT+BHXPSS+SeTKFLW0sXNv236VnVyPKRnbu8mcZlSAiIgJgu19qsQumdwOpg9IDexnBHtE3ziBO8JXfdLPfo/Ujwld90s/8AZR+pNmqRyuK2CNwwxXcB5/FyJiGk1X3hf/QPrgc+Ervulnv0fqT102usZsNp3rHHxmaogexXJ/4mmhWCgMdxA4sBtB9nknfEDJyrrGpqaxU6TZ4zKWK+KPtHIU5wuTjHHE45O1bWhztCqrulbBt3SBDtLYwMeMCMcerrmt0BGDxB4ETppdKlSKlahEQBEUdSqBgAQPWIiBg0vKYayxGwhSzo08bJs/dV2kgYGMBx5+qe2u160oXcOQMZFaPY/uICx9gmc8jV9MLRkNuawgHgzMi15JIJHiqowCAcDIOJ7a5rhWTQqM4xhbWZUPnyyqxHD1GBgXltNQh2aey9TkH+5KHy4bdZw/BhPLSjVIwFdO2rIDJqblyg/wBFqw5P+1+HVgiYtRdYSG1FFVD8B0p6UY9X7RVnA9RImzQ163KMl9NtJIyG32Nt8vR3LjP/AOt34+YPXQc4w9tyOorWk2A2bjtG2zoxuyqgFjkgAt9lgcYGbQMl6vm5Q6kAMhYuSytknpHDuPGyOLDPVwPFcHjKijhA5iIgIiICIiAk9uU1W9q3wgC0lWLfbaxrQFC46/3Z8vHMoSfrOR67LA53BgaSxU/aFRZkBBBwAzMfFweJ444QOdXy3pqnFdlyJYRuWtmHSMPOqdZ9gkvpdPXx07PpyOO1abuhb1PVsx7RhvXNPLnKVSELdp7blxu6RK1atD62LAofXw/GZKNXZgNpheyHyOadRUevqbpt4PV/HgY6oHe7nM6VuW07hkNQ3MLFoffYteVcoWyN2dpXPDhnrlTkvlVLkUjCsyh9mcnaSQrDqJU9YJAOCMgHhMemus1Ga9RpXqClLFs3p0bsjB1xtfepDKpwRj1madJyPXVYXTcPFKBM+IoLbyFGM4z5CcDiAADA9eU9YakDBd2XprwTtx0liV5zg9W7Psnvp9SlihkYMp6mUgg+0TrrNIlqhXGQGRxxIwyMHQ8PMyg+yeXJ2g6FAm5rOLsXs272LMWJJVQOs+aBF5fXQm9RdY9dzL+76M3ZYcQMIAa3OfIQZlYVIeFYuXjgbNXVYBnqztZWOOH8IPqn1Wo06uu11DqeBVgCp/EHhPndNvdEs01F9IdVdCLqim1gCM1WOVHA9QAPE8RA9ub37GbLDRp309pC9IXqsTePJ+8I2v7CSJ68j85Vu371FO1xWMuSGYlgFBZV8bxc8MjDDifJ78l6nVsxW+kKoGVtDLknI4GsM2Pxz5OqcW83KiFCF6gpTIRsh1VzZscOGyu4k+fyZxAr5icCIHMw3ciUOxZqwS3Enjx/5m6IE7+z2m9EP5t/Wcf2f03oh/Nv6zbqdMlilXG5T1g9UijkTT/tTL0Y29CjYy2M9IwzjMDb/Z/TeiH82/rPXT8j01tuRApAIzk+Xr6zNNVKooVRgLwAHkmW3lUKxHR2nHDK1OVP4EDjA3RPPT3b1DYK58jgqw/EHqnpAREQEy8oaI2oVFj0k4xZSwWxceYkEewgzVED5TVUtpyBbqt/lw+qbT2kecKzFW/6/wBfHTW8mdOp/aWqtLDap1TL0rA8Adr7Lc+Ykz6CpAdXdkZ/dabr/wB183ClfMP5QO8REBERAREQEREBERAl8qftgYHT9CygHcliv0hP+VgwX2ED8RJGpq8Ym416d+o2nT21k+QEXpdg+0z6oiQ+ReS67NNS7mxmsrrZz01w3FlBPAPiB7cj6bULxfUrqKmAKYrwwz1EXBzvXHnGfWZXEnaDm/p6HZ6kKM/BjvsIby5KlsZ9eMyjAREQODJ/Nzsel7jT/LWUDJ/Nzsel7jT/AC1gUYiICIiAiIgJOXtjdwnzHlGTR2xu4T5jwKOYmXlK9q6bXXrRLGGerKqSM+2algrS3MREBERAREQJ9Ha7u603x3yhJ9Ha7u603x3yhAREQEREBERAREQEREDgyfzc7Hpu6q+ESgZP5udj03dVfCIFGIiAiIgcGT+bnY9L3Gn+WsoGT+bnY9L3Gn+WsCjERAREQEREBJy9sbuE+Y8oycvbG7hPmPA78t9mv7q34DNo/rMXLfZr+6t+Azav9ZiumPbmIiakiIgIiIE+jtd3dab475Qk+jtd3dab475QgIiICIiAiIgIiICIiBwZP5udj03dVfCJQMn83Ox6buqvhECjERAREQODJ/Nzsel7jT/LWUDJ/Nzsel7jT/LWBRiIgIiICIiAk1e2N3CfMeUpNXtjdwnzHgZeeOqtq0V71ILCEbcpJHiEEORjygHPsm7kPV2W6eqy1RW9ih2RSSF3cQMnjnGJrIB4EZz5+qdlGJNTduvMx5fBw63d/HMREpyIiICIiBPo7Xd3Wm+O+UJPo7Xd3Wm+O+UICIiAiIgJk1mv6J6gRwsLgsWACBa2syc9f2TPRNWhdkDAugRmX+JQ+7aT6jtb3TJnKy6PU6ctc+aQLVZ1dkUbt1D5Kkedl49XGBZVgerjniCOozmZFsrpFVZbBbFVe4+M5VC2M+U7UJ9k9E1aF3QMC1YRnXyqH3bSR5jtb3TA94k+rlmtrmp8YOp28VwpIRXwD5fFYGUIHBk/m52PTd1V8IlAyfzc7Hpu6q+EQKMREBERA4Mn83Ox6XuNP8tZQMn83Ox6XuNP8tYFGIiAiIgIiICTl7Y3cJ8x5Rk/V8mM9nSJc9J2hDsFRBAJYfbRvKT1QKESb4Mu+92+5pv0o8GXfe7fc036UClOMyd4Mu+92+5pv0pE55cgcoXaK5NHrLFuYDbu6KvcMgsosrrDISOAOfxwOMD6zM5nyvNHkHlCrR0prNY7XKCHKCpwPGJUdJZWWYhcDJMseDLvvdvuab9KBR3QDPzTnTzK5bsfWvpOUmVLkqWuhjtL7VUP46qFpPA42jj/ABEZ4fSc1eQdfVo6U1etse5VIsKCpx1naN9lZZiFwMnrIgVqLB+13eunTHHq33cZRBn55/8AV13hjwh+3WfZxt2p0uejFe3OOj2eXG3+s+xHJl33u33NN+lApxJvgy773b7mm/SjwZd97t9zTfpQKUSb4Mu+92+5pv0o8GXfe7fc036UDAVCcoM+cbloobr8YMLHTq4cGU9f+NvPJdFC/sV1TcVsNNhXj9m67Y/X52Vz+LeuXreRm6O3941lj7GV7Agw1R31DCKowG9vHrkK07tBpLgOs11sDjgt16Efyda+qBr5TZnr0pzmzT2WsTx/vKarM54Z8YAjq6nyMg8fYuo1NuoU+Ki0Cw8fGpZCc4APUdrfgGnfVLs11I4bbmstXP8AjWl0sGPWvRnh5m9vHN+rFmrqYcKjTUPWmwmv/oVXycVPkxA9OUOa63dOy2vTZeGRraxXvCNWtZrDFc7cordeQeoiWaKyqqpO4qFBbqzgYziTquSLVAVdVaqqAFG3TnAHADJqycDHXxnfwZd97t9zTfpQKJMnc3D/AOJpu6q+ETNyjyZq+ht6DV2C3ZZ0JdNOUFm07NwFXVuxPmf/AI25E5Zr07rylqHrKvihF/Z7HVAPGy5RuGcYHkwYH6DEm+DLvvdvuab9KPBl33u33NN+lApRJvgy773b7mm/SjwZd97t9zTfpQKJk/m52PS9xp/lrOp5Mu+92+5pv0ps0GkFNVdakkVIlYLY3EIoUE44Z4QPeIiAiIgIiICIiAiIgIiICIiAiIgIiICIiAiIgcGeZ06424GP8OBjrz1fjEQOz1gkEgErnaSOK54HB8nCBWASQOJxk+U46oiB3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6828" y="4077072"/>
            <a:ext cx="32073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288032" y="630002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5"/>
              </a:rPr>
              <a:t>http://luis.tarifasoft.com/2_eso/electricidad2ESO/circuitos_serie_y_paralelo.html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332656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latin typeface="Arial Black" pitchFamily="34" charset="0"/>
              </a:rPr>
              <a:t>En general para los circuitos en serie y paralelos se tiene</a:t>
            </a:r>
            <a:r>
              <a:rPr lang="es-CO" dirty="0" smtClean="0"/>
              <a:t>:</a:t>
            </a:r>
            <a:endParaRPr lang="es-CO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2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4743733"/>
                  </p:ext>
                </p:extLst>
              </p:nvPr>
            </p:nvGraphicFramePr>
            <p:xfrm>
              <a:off x="395536" y="1397000"/>
              <a:ext cx="8280920" cy="30219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4140460"/>
                    <a:gridCol w="4140460"/>
                  </a:tblGrid>
                  <a:tr h="688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sz="2400" dirty="0" smtClean="0">
                              <a:solidFill>
                                <a:schemeClr val="tx1"/>
                              </a:solidFill>
                            </a:rPr>
                            <a:t>C. SERIE</a:t>
                          </a:r>
                          <a:endParaRPr lang="es-CO" sz="2400" dirty="0">
                            <a:solidFill>
                              <a:schemeClr val="tx1"/>
                            </a:solidFill>
                            <a:latin typeface="Arial Black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sz="2400" dirty="0" smtClean="0">
                              <a:solidFill>
                                <a:schemeClr val="tx1"/>
                              </a:solidFill>
                            </a:rPr>
                            <a:t>C. PARALELO</a:t>
                          </a:r>
                          <a:endParaRPr lang="es-CO" sz="2400" dirty="0">
                            <a:solidFill>
                              <a:schemeClr val="tx1"/>
                            </a:solidFill>
                            <a:latin typeface="Arial Black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88020">
                    <a:tc>
                      <a:txBody>
                        <a:bodyPr/>
                        <a:lstStyle/>
                        <a:p>
                          <a:r>
                            <a:rPr lang="es-CO" sz="2400" dirty="0" smtClean="0">
                              <a:solidFill>
                                <a:schemeClr val="tx1"/>
                              </a:solidFill>
                            </a:rPr>
                            <a:t>R = </a:t>
                          </a:r>
                          <a:r>
                            <a:rPr kumimoji="0" lang="es-CO" sz="2400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R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  </a:t>
                          </a:r>
                          <a:r>
                            <a:rPr kumimoji="0" lang="es-CO" sz="2400" kern="12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+ </a:t>
                          </a:r>
                          <a:r>
                            <a:rPr kumimoji="0" lang="es-CO" sz="2400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R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kumimoji="0" lang="es-CO" sz="2400" kern="12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+ … + </a:t>
                          </a:r>
                          <a:r>
                            <a:rPr kumimoji="0" lang="es-CO" sz="2400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R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n</a:t>
                          </a:r>
                          <a:endParaRPr lang="es-CO" sz="2400" dirty="0">
                            <a:solidFill>
                              <a:schemeClr val="tx1"/>
                            </a:solidFill>
                            <a:latin typeface="Arial Black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s-CO" sz="2400" smtClean="0">
                                  <a:solidFill>
                                    <a:schemeClr val="tx1"/>
                                  </a:solidFill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s-CO" sz="2400" smtClean="0">
                                  <a:solidFill>
                                    <a:schemeClr val="tx1"/>
                                  </a:solidFill>
                                </a:rPr>
                                <m:t>R</m:t>
                              </m:r>
                              <m:r>
                                <a:rPr lang="es-CO" sz="2400" smtClean="0">
                                  <a:solidFill>
                                    <a:schemeClr val="tx1"/>
                                  </a:solidFill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s-CO" sz="2400" smtClean="0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fPr>
                                <m:num>
                                  <m:r>
                                    <a:rPr lang="es-CO" sz="2400" smtClean="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s-CO" sz="240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CO" sz="240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a:rPr lang="es-CO" sz="240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s-CO" sz="2400" smtClean="0">
                                  <a:solidFill>
                                    <a:schemeClr val="tx1"/>
                                  </a:solidFill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CO" sz="2400" smtClean="0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fPr>
                                <m:num>
                                  <m:r>
                                    <a:rPr lang="es-CO" sz="2400" smtClean="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s-CO" sz="240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CO" sz="240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a:rPr lang="es-CO" sz="240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s-CO" sz="2400" dirty="0" smtClean="0">
                              <a:solidFill>
                                <a:schemeClr val="tx1"/>
                              </a:solidFill>
                            </a:rPr>
                            <a:t> + …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CO" sz="2400" smtClean="0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fPr>
                                <m:num>
                                  <m:r>
                                    <a:rPr lang="es-CO" sz="2400" smtClean="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s-CO" sz="240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CO" sz="240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s-CO" sz="240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n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s-CO" sz="2400" b="0" i="0" dirty="0">
                            <a:solidFill>
                              <a:schemeClr val="tx1"/>
                            </a:solidFill>
                            <a:latin typeface="Arial Black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88020">
                    <a:tc>
                      <a:txBody>
                        <a:bodyPr/>
                        <a:lstStyle/>
                        <a:p>
                          <a:r>
                            <a:rPr lang="es-CO" sz="2400" dirty="0" smtClean="0">
                              <a:solidFill>
                                <a:schemeClr val="tx1"/>
                              </a:solidFill>
                            </a:rPr>
                            <a:t>V = </a:t>
                          </a:r>
                          <a:r>
                            <a:rPr kumimoji="0" lang="es-CO" sz="2400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V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r>
                            <a:rPr kumimoji="0" lang="es-CO" sz="2400" kern="12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+ V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 </a:t>
                          </a:r>
                          <a:r>
                            <a:rPr kumimoji="0" lang="es-CO" sz="2400" kern="12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+ … + </a:t>
                          </a:r>
                          <a:r>
                            <a:rPr kumimoji="0" lang="es-CO" sz="2400" kern="1200" baseline="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V</a:t>
                          </a:r>
                          <a:r>
                            <a:rPr kumimoji="0" lang="es-CO" sz="2400" kern="1200" baseline="-250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n</a:t>
                          </a:r>
                          <a:endParaRPr lang="es-CO" sz="2400" dirty="0">
                            <a:solidFill>
                              <a:schemeClr val="tx1"/>
                            </a:solidFill>
                            <a:latin typeface="Arial Black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sz="2400" dirty="0" smtClean="0">
                              <a:solidFill>
                                <a:schemeClr val="tx1"/>
                              </a:solidFill>
                            </a:rPr>
                            <a:t>   V = </a:t>
                          </a:r>
                          <a:r>
                            <a:rPr kumimoji="0" lang="es-CO" sz="2400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V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r>
                            <a:rPr kumimoji="0" lang="es-CO" sz="2400" kern="12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= V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 </a:t>
                          </a:r>
                          <a:r>
                            <a:rPr kumimoji="0" lang="es-CO" sz="2400" kern="12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= </a:t>
                          </a:r>
                          <a:r>
                            <a:rPr kumimoji="0" lang="es-CO" sz="2400" kern="1200" baseline="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V</a:t>
                          </a:r>
                          <a:r>
                            <a:rPr kumimoji="0" lang="es-CO" sz="2400" kern="1200" baseline="-250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n</a:t>
                          </a:r>
                          <a:endParaRPr lang="es-CO" sz="24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CO" sz="2400" dirty="0">
                            <a:solidFill>
                              <a:schemeClr val="tx1"/>
                            </a:solidFill>
                            <a:latin typeface="Arial Black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880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sz="2400" dirty="0" smtClean="0">
                              <a:solidFill>
                                <a:schemeClr val="tx1"/>
                              </a:solidFill>
                            </a:rPr>
                            <a:t>V = </a:t>
                          </a:r>
                          <a:r>
                            <a:rPr kumimoji="0" lang="es-CO" sz="2400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r>
                            <a:rPr kumimoji="0" lang="es-CO" sz="2400" kern="12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= I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 </a:t>
                          </a:r>
                          <a:r>
                            <a:rPr kumimoji="0" lang="es-CO" sz="2400" kern="12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= I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n</a:t>
                          </a:r>
                          <a:endParaRPr lang="es-CO" sz="24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CO" sz="2400" dirty="0">
                            <a:solidFill>
                              <a:schemeClr val="tx1"/>
                            </a:solidFill>
                            <a:latin typeface="Arial Black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sz="2400" dirty="0" smtClean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s-CO" sz="2400" dirty="0" smtClean="0">
                              <a:solidFill>
                                <a:schemeClr val="tx1"/>
                              </a:solidFill>
                            </a:rPr>
                            <a:t>V = </a:t>
                          </a:r>
                          <a:r>
                            <a:rPr kumimoji="0" lang="es-CO" sz="2400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r>
                            <a:rPr kumimoji="0" lang="es-CO" sz="2400" kern="12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+ I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 </a:t>
                          </a:r>
                          <a:r>
                            <a:rPr kumimoji="0" lang="es-CO" sz="2400" kern="12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+ … + I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n</a:t>
                          </a:r>
                          <a:endParaRPr lang="es-CO" sz="24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CO" sz="2400" dirty="0">
                            <a:solidFill>
                              <a:schemeClr val="tx1"/>
                            </a:solidFill>
                            <a:latin typeface="Arial Black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2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4743733"/>
                  </p:ext>
                </p:extLst>
              </p:nvPr>
            </p:nvGraphicFramePr>
            <p:xfrm>
              <a:off x="395536" y="1397000"/>
              <a:ext cx="8280920" cy="30219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4140460"/>
                    <a:gridCol w="4140460"/>
                  </a:tblGrid>
                  <a:tr h="688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sz="2400" dirty="0" smtClean="0">
                              <a:solidFill>
                                <a:schemeClr val="tx1"/>
                              </a:solidFill>
                            </a:rPr>
                            <a:t>C. SERIE</a:t>
                          </a:r>
                          <a:endParaRPr lang="es-CO" sz="2400" dirty="0">
                            <a:solidFill>
                              <a:schemeClr val="tx1"/>
                            </a:solidFill>
                            <a:latin typeface="Arial Black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sz="2400" dirty="0" smtClean="0">
                              <a:solidFill>
                                <a:schemeClr val="tx1"/>
                              </a:solidFill>
                            </a:rPr>
                            <a:t>C. PARALELO</a:t>
                          </a:r>
                          <a:endParaRPr lang="es-CO" sz="2400" dirty="0">
                            <a:solidFill>
                              <a:schemeClr val="tx1"/>
                            </a:solidFill>
                            <a:latin typeface="Arial Black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88020">
                    <a:tc>
                      <a:txBody>
                        <a:bodyPr/>
                        <a:lstStyle/>
                        <a:p>
                          <a:r>
                            <a:rPr lang="es-CO" sz="2400" dirty="0" smtClean="0">
                              <a:solidFill>
                                <a:schemeClr val="tx1"/>
                              </a:solidFill>
                            </a:rPr>
                            <a:t>R = </a:t>
                          </a:r>
                          <a:r>
                            <a:rPr kumimoji="0" lang="es-CO" sz="2400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R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  </a:t>
                          </a:r>
                          <a:r>
                            <a:rPr kumimoji="0" lang="es-CO" sz="2400" kern="12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+ </a:t>
                          </a:r>
                          <a:r>
                            <a:rPr kumimoji="0" lang="es-CO" sz="2400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R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kumimoji="0" lang="es-CO" sz="2400" kern="12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+ … + </a:t>
                          </a:r>
                          <a:r>
                            <a:rPr kumimoji="0" lang="es-CO" sz="2400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R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n</a:t>
                          </a:r>
                          <a:endParaRPr lang="es-CO" sz="2400" dirty="0">
                            <a:solidFill>
                              <a:schemeClr val="tx1"/>
                            </a:solidFill>
                            <a:latin typeface="Arial Black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147" t="-107965" r="-147" b="-238938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s-CO" sz="2400" dirty="0" smtClean="0">
                              <a:solidFill>
                                <a:schemeClr val="tx1"/>
                              </a:solidFill>
                            </a:rPr>
                            <a:t>V = </a:t>
                          </a:r>
                          <a:r>
                            <a:rPr kumimoji="0" lang="es-CO" sz="2400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V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r>
                            <a:rPr kumimoji="0" lang="es-CO" sz="2400" kern="12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+ V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 </a:t>
                          </a:r>
                          <a:r>
                            <a:rPr kumimoji="0" lang="es-CO" sz="2400" kern="12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+ … + </a:t>
                          </a:r>
                          <a:r>
                            <a:rPr kumimoji="0" lang="es-CO" sz="2400" kern="1200" baseline="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V</a:t>
                          </a:r>
                          <a:r>
                            <a:rPr kumimoji="0" lang="es-CO" sz="2400" kern="1200" baseline="-250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n</a:t>
                          </a:r>
                          <a:endParaRPr lang="es-CO" sz="2400" dirty="0">
                            <a:solidFill>
                              <a:schemeClr val="tx1"/>
                            </a:solidFill>
                            <a:latin typeface="Arial Black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sz="2400" dirty="0" smtClean="0">
                              <a:solidFill>
                                <a:schemeClr val="tx1"/>
                              </a:solidFill>
                            </a:rPr>
                            <a:t>   V = </a:t>
                          </a:r>
                          <a:r>
                            <a:rPr kumimoji="0" lang="es-CO" sz="2400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V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r>
                            <a:rPr kumimoji="0" lang="es-CO" sz="2400" kern="12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= V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 </a:t>
                          </a:r>
                          <a:r>
                            <a:rPr kumimoji="0" lang="es-CO" sz="2400" kern="12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= </a:t>
                          </a:r>
                          <a:r>
                            <a:rPr kumimoji="0" lang="es-CO" sz="2400" kern="1200" baseline="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V</a:t>
                          </a:r>
                          <a:r>
                            <a:rPr kumimoji="0" lang="es-CO" sz="2400" kern="1200" baseline="-250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n</a:t>
                          </a:r>
                          <a:endParaRPr lang="es-CO" sz="24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CO" sz="2400" dirty="0">
                            <a:solidFill>
                              <a:schemeClr val="tx1"/>
                            </a:solidFill>
                            <a:latin typeface="Arial Black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sz="2400" dirty="0" smtClean="0">
                              <a:solidFill>
                                <a:schemeClr val="tx1"/>
                              </a:solidFill>
                            </a:rPr>
                            <a:t>V = </a:t>
                          </a:r>
                          <a:r>
                            <a:rPr kumimoji="0" lang="es-CO" sz="2400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r>
                            <a:rPr kumimoji="0" lang="es-CO" sz="2400" kern="12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= I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 </a:t>
                          </a:r>
                          <a:r>
                            <a:rPr kumimoji="0" lang="es-CO" sz="2400" kern="12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= I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n</a:t>
                          </a:r>
                          <a:endParaRPr lang="es-CO" sz="24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CO" sz="2400" dirty="0">
                            <a:solidFill>
                              <a:schemeClr val="tx1"/>
                            </a:solidFill>
                            <a:latin typeface="Arial Black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O" sz="2400" dirty="0" smtClean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s-CO" sz="2400" dirty="0" smtClean="0">
                              <a:solidFill>
                                <a:schemeClr val="tx1"/>
                              </a:solidFill>
                            </a:rPr>
                            <a:t>V = </a:t>
                          </a:r>
                          <a:r>
                            <a:rPr kumimoji="0" lang="es-CO" sz="2400" kern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r>
                            <a:rPr kumimoji="0" lang="es-CO" sz="2400" kern="12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+ I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 </a:t>
                          </a:r>
                          <a:r>
                            <a:rPr kumimoji="0" lang="es-CO" sz="2400" kern="12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+ … + I</a:t>
                          </a:r>
                          <a:r>
                            <a:rPr kumimoji="0" lang="es-CO" sz="2400" kern="12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n</a:t>
                          </a:r>
                          <a:endParaRPr lang="es-CO" sz="24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CO" sz="2400" dirty="0">
                            <a:solidFill>
                              <a:schemeClr val="tx1"/>
                            </a:solidFill>
                            <a:latin typeface="Arial Black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45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476672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rgbClr val="FF0000"/>
                </a:solidFill>
                <a:latin typeface="Arial Black" pitchFamily="34" charset="0"/>
              </a:rPr>
              <a:t>Las preguntas 12, 13 y 14 las debes contestar teniendo en cuenta la información dada en el siguiente circuito</a:t>
            </a:r>
            <a:r>
              <a:rPr lang="es-ES" sz="24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s-MX" sz="2400" dirty="0">
              <a:solidFill>
                <a:srgbClr val="FF0000"/>
              </a:solidFill>
              <a:latin typeface="Arial Black" pitchFamily="34" charset="0"/>
            </a:endParaRPr>
          </a:p>
          <a:p>
            <a:pPr algn="just"/>
            <a:r>
              <a:rPr lang="es-ES" sz="2400" dirty="0" smtClean="0">
                <a:solidFill>
                  <a:srgbClr val="FF0000"/>
                </a:solidFill>
                <a:latin typeface="Arial Black" pitchFamily="34" charset="0"/>
              </a:rPr>
              <a:t>12)</a:t>
            </a:r>
            <a:r>
              <a:rPr lang="es-ES" sz="2400" dirty="0" smtClean="0">
                <a:latin typeface="Arial Black" pitchFamily="34" charset="0"/>
              </a:rPr>
              <a:t> </a:t>
            </a:r>
            <a:r>
              <a:rPr lang="es-ES" sz="2400" dirty="0">
                <a:latin typeface="Arial Black" pitchFamily="34" charset="0"/>
              </a:rPr>
              <a:t>La resistencia equivalente del circuito es:</a:t>
            </a:r>
            <a:r>
              <a:rPr lang="es-MX" sz="2400" dirty="0">
                <a:latin typeface="Arial Black" pitchFamily="34" charset="0"/>
              </a:rPr>
              <a:t> </a:t>
            </a:r>
            <a:endParaRPr lang="es-MX" sz="2400" dirty="0" smtClean="0">
              <a:latin typeface="Arial Black" pitchFamily="34" charset="0"/>
            </a:endParaRPr>
          </a:p>
          <a:p>
            <a:pPr algn="just"/>
            <a:r>
              <a:rPr lang="es-ES" sz="2400" dirty="0" smtClean="0">
                <a:latin typeface="Arial Black" pitchFamily="34" charset="0"/>
              </a:rPr>
              <a:t>     </a:t>
            </a:r>
            <a:r>
              <a:rPr lang="es-ES" sz="2400" dirty="0">
                <a:latin typeface="Arial Black" pitchFamily="34" charset="0"/>
              </a:rPr>
              <a:t>a) 18 Ω  </a:t>
            </a:r>
            <a:endParaRPr lang="es-ES" sz="2400" dirty="0" smtClean="0">
              <a:latin typeface="Arial Black" pitchFamily="34" charset="0"/>
            </a:endParaRPr>
          </a:p>
          <a:p>
            <a:pPr algn="just"/>
            <a:r>
              <a:rPr lang="es-ES" sz="2400" dirty="0" smtClean="0">
                <a:latin typeface="Arial Black" pitchFamily="34" charset="0"/>
              </a:rPr>
              <a:t> </a:t>
            </a:r>
            <a:r>
              <a:rPr lang="es-ES" sz="2400" dirty="0" smtClean="0">
                <a:latin typeface="Arial Black" pitchFamily="34" charset="0"/>
              </a:rPr>
              <a:t>    b</a:t>
            </a:r>
            <a:r>
              <a:rPr lang="es-ES" sz="2400" dirty="0">
                <a:latin typeface="Arial Black" pitchFamily="34" charset="0"/>
              </a:rPr>
              <a:t>) 19 Ω </a:t>
            </a:r>
            <a:endParaRPr lang="es-ES" sz="2400" dirty="0" smtClean="0">
              <a:latin typeface="Arial Black" pitchFamily="34" charset="0"/>
            </a:endParaRPr>
          </a:p>
          <a:p>
            <a:pPr algn="just"/>
            <a:r>
              <a:rPr lang="es-ES" sz="2400" dirty="0" smtClean="0">
                <a:latin typeface="Arial Black" pitchFamily="34" charset="0"/>
              </a:rPr>
              <a:t> </a:t>
            </a:r>
            <a:r>
              <a:rPr lang="es-ES" sz="2400" dirty="0" smtClean="0">
                <a:latin typeface="Arial Black" pitchFamily="34" charset="0"/>
              </a:rPr>
              <a:t>    c</a:t>
            </a:r>
            <a:r>
              <a:rPr lang="es-ES" sz="2400" dirty="0">
                <a:latin typeface="Arial Black" pitchFamily="34" charset="0"/>
              </a:rPr>
              <a:t>) 20 Ω   </a:t>
            </a:r>
            <a:endParaRPr lang="es-ES" sz="2400" dirty="0" smtClean="0">
              <a:latin typeface="Arial Black" pitchFamily="34" charset="0"/>
            </a:endParaRPr>
          </a:p>
          <a:p>
            <a:pPr algn="just"/>
            <a:r>
              <a:rPr lang="es-ES" sz="2400" dirty="0" smtClean="0">
                <a:latin typeface="Arial Black" pitchFamily="34" charset="0"/>
              </a:rPr>
              <a:t>     </a:t>
            </a:r>
            <a:r>
              <a:rPr lang="es-ES" sz="2400" dirty="0">
                <a:latin typeface="Arial Black" pitchFamily="34" charset="0"/>
              </a:rPr>
              <a:t>d) 27 Ω</a:t>
            </a:r>
            <a:endParaRPr lang="es-MX" sz="2400" dirty="0">
              <a:latin typeface="Arial Black" pitchFamily="34" charset="0"/>
            </a:endParaRPr>
          </a:p>
          <a:p>
            <a:pPr algn="just"/>
            <a:endParaRPr lang="es-ES" sz="2400" dirty="0" smtClean="0">
              <a:latin typeface="Arial Black" pitchFamily="34" charset="0"/>
            </a:endParaRPr>
          </a:p>
          <a:p>
            <a:pPr algn="just"/>
            <a:r>
              <a:rPr lang="es-ES" sz="2400" dirty="0" smtClean="0">
                <a:solidFill>
                  <a:srgbClr val="FF0000"/>
                </a:solidFill>
                <a:latin typeface="Arial Black" pitchFamily="34" charset="0"/>
              </a:rPr>
              <a:t>13)</a:t>
            </a:r>
            <a:r>
              <a:rPr lang="es-ES" sz="2400" dirty="0" smtClean="0">
                <a:latin typeface="Arial Black" pitchFamily="34" charset="0"/>
              </a:rPr>
              <a:t>La </a:t>
            </a:r>
            <a:r>
              <a:rPr lang="es-ES" sz="2400" dirty="0">
                <a:latin typeface="Arial Black" pitchFamily="34" charset="0"/>
              </a:rPr>
              <a:t>corriente total que circula es de:</a:t>
            </a:r>
            <a:r>
              <a:rPr lang="es-MX" sz="2400" dirty="0">
                <a:latin typeface="Arial Black" pitchFamily="34" charset="0"/>
              </a:rPr>
              <a:t> </a:t>
            </a:r>
            <a:r>
              <a:rPr lang="es-ES" sz="2400" dirty="0">
                <a:latin typeface="Arial Black" pitchFamily="34" charset="0"/>
              </a:rPr>
              <a:t> </a:t>
            </a:r>
            <a:endParaRPr lang="es-ES" sz="2400" dirty="0" smtClean="0">
              <a:latin typeface="Arial Black" pitchFamily="34" charset="0"/>
            </a:endParaRPr>
          </a:p>
          <a:p>
            <a:pPr marL="457200" algn="just">
              <a:buAutoNum type="alphaLcParenR"/>
            </a:pPr>
            <a:r>
              <a:rPr lang="es-ES" sz="2400" dirty="0" smtClean="0">
                <a:latin typeface="Arial Black" pitchFamily="34" charset="0"/>
              </a:rPr>
              <a:t>1 </a:t>
            </a:r>
            <a:r>
              <a:rPr lang="es-ES" sz="2400" dirty="0">
                <a:latin typeface="Arial Black" pitchFamily="34" charset="0"/>
              </a:rPr>
              <a:t>A      </a:t>
            </a:r>
            <a:r>
              <a:rPr lang="es-ES" sz="2400" dirty="0" smtClean="0">
                <a:latin typeface="Arial Black" pitchFamily="34" charset="0"/>
              </a:rPr>
              <a:t>   </a:t>
            </a:r>
            <a:r>
              <a:rPr lang="es-ES" sz="2400" dirty="0">
                <a:latin typeface="Arial Black" pitchFamily="34" charset="0"/>
              </a:rPr>
              <a:t>b) 10 A    </a:t>
            </a:r>
            <a:r>
              <a:rPr lang="es-ES" sz="2400" dirty="0" smtClean="0">
                <a:latin typeface="Arial Black" pitchFamily="34" charset="0"/>
              </a:rPr>
              <a:t>        </a:t>
            </a:r>
            <a:r>
              <a:rPr lang="es-ES" sz="2400" dirty="0">
                <a:latin typeface="Arial Black" pitchFamily="34" charset="0"/>
              </a:rPr>
              <a:t>c) 20 A     </a:t>
            </a:r>
            <a:r>
              <a:rPr lang="es-ES" sz="2400" dirty="0" smtClean="0">
                <a:latin typeface="Arial Black" pitchFamily="34" charset="0"/>
              </a:rPr>
              <a:t>       </a:t>
            </a:r>
            <a:r>
              <a:rPr lang="es-ES" sz="2400" dirty="0">
                <a:latin typeface="Arial Black" pitchFamily="34" charset="0"/>
              </a:rPr>
              <a:t>d) 40 </a:t>
            </a:r>
            <a:r>
              <a:rPr lang="es-ES" sz="2400" dirty="0" smtClean="0">
                <a:latin typeface="Arial Black" pitchFamily="34" charset="0"/>
              </a:rPr>
              <a:t>A</a:t>
            </a:r>
          </a:p>
          <a:p>
            <a:pPr algn="just"/>
            <a:endParaRPr lang="es-MX" sz="2400" dirty="0">
              <a:latin typeface="Arial Black" pitchFamily="34" charset="0"/>
            </a:endParaRPr>
          </a:p>
          <a:p>
            <a:pPr lvl="0" algn="just"/>
            <a:r>
              <a:rPr lang="es-ES" sz="2400" dirty="0" smtClean="0">
                <a:solidFill>
                  <a:srgbClr val="FF0000"/>
                </a:solidFill>
                <a:latin typeface="Arial Black" pitchFamily="34" charset="0"/>
              </a:rPr>
              <a:t>14)</a:t>
            </a:r>
            <a:r>
              <a:rPr lang="es-ES" sz="2400" dirty="0" smtClean="0">
                <a:latin typeface="Arial Black" pitchFamily="34" charset="0"/>
              </a:rPr>
              <a:t> Por </a:t>
            </a:r>
            <a:r>
              <a:rPr lang="es-ES" sz="2400" dirty="0">
                <a:latin typeface="Arial Black" pitchFamily="34" charset="0"/>
              </a:rPr>
              <a:t>la resistencia de 6 Ω circula una corriente de:</a:t>
            </a:r>
            <a:endParaRPr lang="es-MX" sz="2400" dirty="0">
              <a:latin typeface="Arial Black" pitchFamily="34" charset="0"/>
            </a:endParaRPr>
          </a:p>
          <a:p>
            <a:pPr algn="just"/>
            <a:r>
              <a:rPr lang="es-ES" sz="2400" dirty="0" smtClean="0">
                <a:latin typeface="Arial Black" pitchFamily="34" charset="0"/>
              </a:rPr>
              <a:t> </a:t>
            </a:r>
            <a:r>
              <a:rPr lang="es-ES" sz="2400" dirty="0" smtClean="0">
                <a:latin typeface="Arial Black" pitchFamily="34" charset="0"/>
              </a:rPr>
              <a:t>   a</a:t>
            </a:r>
            <a:r>
              <a:rPr lang="es-ES" sz="2400" dirty="0">
                <a:latin typeface="Arial Black" pitchFamily="34" charset="0"/>
              </a:rPr>
              <a:t>) 1 A       </a:t>
            </a:r>
            <a:r>
              <a:rPr lang="es-ES" sz="2400" dirty="0" smtClean="0">
                <a:latin typeface="Arial Black" pitchFamily="34" charset="0"/>
              </a:rPr>
              <a:t>  </a:t>
            </a:r>
            <a:r>
              <a:rPr lang="es-ES" sz="2400" dirty="0">
                <a:latin typeface="Arial Black" pitchFamily="34" charset="0"/>
              </a:rPr>
              <a:t>b) 2 A       </a:t>
            </a:r>
            <a:r>
              <a:rPr lang="es-ES" sz="2400" dirty="0" smtClean="0">
                <a:latin typeface="Arial Black" pitchFamily="34" charset="0"/>
              </a:rPr>
              <a:t>    </a:t>
            </a:r>
            <a:r>
              <a:rPr lang="es-ES" sz="2400" dirty="0">
                <a:latin typeface="Arial Black" pitchFamily="34" charset="0"/>
              </a:rPr>
              <a:t>c) 3,33 A     </a:t>
            </a:r>
            <a:r>
              <a:rPr lang="es-ES" sz="2400" dirty="0" smtClean="0">
                <a:latin typeface="Arial Black" pitchFamily="34" charset="0"/>
              </a:rPr>
              <a:t>   </a:t>
            </a:r>
            <a:r>
              <a:rPr lang="es-ES" sz="2400" dirty="0" smtClean="0">
                <a:latin typeface="Arial Black" pitchFamily="34" charset="0"/>
              </a:rPr>
              <a:t>  </a:t>
            </a:r>
            <a:r>
              <a:rPr lang="es-ES" sz="2400" dirty="0">
                <a:latin typeface="Arial Black" pitchFamily="34" charset="0"/>
              </a:rPr>
              <a:t>d) 0,33 A  </a:t>
            </a:r>
            <a:endParaRPr lang="es-MX" sz="2400" dirty="0">
              <a:latin typeface="Arial Black" pitchFamily="34" charset="0"/>
            </a:endParaRPr>
          </a:p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7" y="1988840"/>
            <a:ext cx="4191149" cy="178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81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764704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400" dirty="0" smtClean="0">
                <a:solidFill>
                  <a:srgbClr val="FF0000"/>
                </a:solidFill>
                <a:latin typeface="Arial Black" pitchFamily="34" charset="0"/>
              </a:rPr>
              <a:t>15)</a:t>
            </a:r>
            <a:r>
              <a:rPr lang="es-ES" sz="2400" dirty="0" smtClean="0">
                <a:latin typeface="Arial Black" pitchFamily="34" charset="0"/>
              </a:rPr>
              <a:t> La </a:t>
            </a:r>
            <a:r>
              <a:rPr lang="es-ES" sz="2400" dirty="0">
                <a:latin typeface="Arial Black" pitchFamily="34" charset="0"/>
              </a:rPr>
              <a:t>corriente en el circuito de la figura, en amperios vale:</a:t>
            </a:r>
            <a:endParaRPr lang="es-MX" sz="2400" dirty="0">
              <a:latin typeface="Arial Black" pitchFamily="34" charset="0"/>
            </a:endParaRPr>
          </a:p>
          <a:p>
            <a:pPr marL="457200" indent="76200">
              <a:buAutoNum type="alphaLcParenR"/>
            </a:pPr>
            <a:r>
              <a:rPr lang="es-ES" sz="2400" dirty="0" smtClean="0">
                <a:latin typeface="Arial Black" pitchFamily="34" charset="0"/>
              </a:rPr>
              <a:t>1,0    </a:t>
            </a:r>
          </a:p>
          <a:p>
            <a:pPr marL="457200" indent="76200">
              <a:buAutoNum type="alphaLcParenR"/>
            </a:pPr>
            <a:r>
              <a:rPr lang="es-ES" sz="2400" dirty="0" smtClean="0">
                <a:latin typeface="Arial Black" pitchFamily="34" charset="0"/>
              </a:rPr>
              <a:t>3,0  </a:t>
            </a:r>
          </a:p>
          <a:p>
            <a:pPr marL="457200" indent="76200">
              <a:buAutoNum type="alphaLcParenR"/>
            </a:pPr>
            <a:r>
              <a:rPr lang="es-ES" sz="2400" dirty="0" smtClean="0">
                <a:latin typeface="Arial Black" pitchFamily="34" charset="0"/>
              </a:rPr>
              <a:t>3,5  </a:t>
            </a:r>
          </a:p>
          <a:p>
            <a:pPr marL="457200" indent="76200">
              <a:buAutoNum type="alphaLcParenR"/>
            </a:pPr>
            <a:r>
              <a:rPr lang="es-ES" sz="2400" dirty="0" smtClean="0">
                <a:latin typeface="Arial Black" pitchFamily="34" charset="0"/>
              </a:rPr>
              <a:t>5,0 </a:t>
            </a:r>
            <a:endParaRPr lang="es-MX" sz="2400" dirty="0">
              <a:latin typeface="Arial Black" pitchFamily="34" charset="0"/>
            </a:endParaRPr>
          </a:p>
          <a:p>
            <a:endParaRPr lang="es-MX" sz="2400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1412776"/>
            <a:ext cx="461238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6" y="3337669"/>
            <a:ext cx="858933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842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5" y="260648"/>
            <a:ext cx="865314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3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332656"/>
            <a:ext cx="88924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CO" dirty="0">
                <a:latin typeface="Arial Black" pitchFamily="34" charset="0"/>
              </a:rPr>
              <a:t>Una bombilla consume una potencia de 60 W, cuando se conecta a una diferencia de potencial de 150 V. La corriente que circula es de:</a:t>
            </a:r>
          </a:p>
          <a:p>
            <a:r>
              <a:rPr lang="es-CO" dirty="0" smtClean="0">
                <a:latin typeface="Arial Black" pitchFamily="34" charset="0"/>
              </a:rPr>
              <a:t>    a</a:t>
            </a:r>
            <a:r>
              <a:rPr lang="es-CO" dirty="0">
                <a:latin typeface="Arial Black" pitchFamily="34" charset="0"/>
              </a:rPr>
              <a:t>) 2,5 A                 </a:t>
            </a:r>
            <a:r>
              <a:rPr lang="es-CO" dirty="0" smtClean="0">
                <a:latin typeface="Arial Black" pitchFamily="34" charset="0"/>
              </a:rPr>
              <a:t> </a:t>
            </a:r>
            <a:r>
              <a:rPr lang="es-CO" dirty="0">
                <a:latin typeface="Arial Black" pitchFamily="34" charset="0"/>
              </a:rPr>
              <a:t>b) 0,4 A         </a:t>
            </a:r>
            <a:r>
              <a:rPr lang="es-CO" dirty="0" smtClean="0">
                <a:latin typeface="Arial Black" pitchFamily="34" charset="0"/>
              </a:rPr>
              <a:t>       c</a:t>
            </a:r>
            <a:r>
              <a:rPr lang="es-CO" dirty="0">
                <a:latin typeface="Arial Black" pitchFamily="34" charset="0"/>
              </a:rPr>
              <a:t>) 90 A              </a:t>
            </a:r>
            <a:r>
              <a:rPr lang="es-CO" dirty="0" smtClean="0">
                <a:latin typeface="Arial Black" pitchFamily="34" charset="0"/>
              </a:rPr>
              <a:t>    </a:t>
            </a:r>
            <a:r>
              <a:rPr lang="es-CO" dirty="0">
                <a:latin typeface="Arial Black" pitchFamily="34" charset="0"/>
              </a:rPr>
              <a:t>d) 9000 A</a:t>
            </a:r>
            <a:r>
              <a:rPr lang="es-CO" dirty="0" smtClean="0">
                <a:latin typeface="Arial Black" pitchFamily="34" charset="0"/>
              </a:rPr>
              <a:t>.</a:t>
            </a:r>
          </a:p>
          <a:p>
            <a:endParaRPr lang="es-CO" dirty="0">
              <a:latin typeface="Arial Black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CO" dirty="0">
                <a:latin typeface="Arial Black" pitchFamily="34" charset="0"/>
              </a:rPr>
              <a:t>Un alambre de cobre ( ρ = 1,7x10</a:t>
            </a:r>
            <a:r>
              <a:rPr lang="es-CO" baseline="30000" dirty="0">
                <a:latin typeface="Arial Black" pitchFamily="34" charset="0"/>
              </a:rPr>
              <a:t>-8</a:t>
            </a:r>
            <a:r>
              <a:rPr lang="es-CO" dirty="0">
                <a:latin typeface="Arial Black" pitchFamily="34" charset="0"/>
              </a:rPr>
              <a:t> Ωm ) de 120 m de longitud tiene una de 8,5 Ω. El área de su sección transversal es:</a:t>
            </a:r>
          </a:p>
          <a:p>
            <a:r>
              <a:rPr lang="es-CO" dirty="0" smtClean="0">
                <a:latin typeface="Arial Black" pitchFamily="34" charset="0"/>
              </a:rPr>
              <a:t>      a</a:t>
            </a:r>
            <a:r>
              <a:rPr lang="es-CO" dirty="0">
                <a:latin typeface="Arial Black" pitchFamily="34" charset="0"/>
              </a:rPr>
              <a:t>) 0,24x10</a:t>
            </a:r>
            <a:r>
              <a:rPr lang="es-CO" baseline="30000" dirty="0">
                <a:latin typeface="Arial Black" pitchFamily="34" charset="0"/>
              </a:rPr>
              <a:t>-8</a:t>
            </a:r>
            <a:r>
              <a:rPr lang="es-CO" dirty="0">
                <a:latin typeface="Arial Black" pitchFamily="34" charset="0"/>
              </a:rPr>
              <a:t> m</a:t>
            </a:r>
            <a:r>
              <a:rPr lang="es-CO" baseline="30000" dirty="0">
                <a:latin typeface="Arial Black" pitchFamily="34" charset="0"/>
              </a:rPr>
              <a:t>2</a:t>
            </a:r>
            <a:r>
              <a:rPr lang="es-CO" dirty="0">
                <a:latin typeface="Arial Black" pitchFamily="34" charset="0"/>
              </a:rPr>
              <a:t>                           </a:t>
            </a:r>
            <a:r>
              <a:rPr lang="es-CO" dirty="0" smtClean="0">
                <a:latin typeface="Arial Black" pitchFamily="34" charset="0"/>
              </a:rPr>
              <a:t>       </a:t>
            </a:r>
            <a:r>
              <a:rPr lang="es-CO" dirty="0">
                <a:latin typeface="Arial Black" pitchFamily="34" charset="0"/>
              </a:rPr>
              <a:t>b) 24x10</a:t>
            </a:r>
            <a:r>
              <a:rPr lang="es-CO" baseline="30000" dirty="0">
                <a:latin typeface="Arial Black" pitchFamily="34" charset="0"/>
              </a:rPr>
              <a:t>-8</a:t>
            </a:r>
            <a:r>
              <a:rPr lang="es-CO" dirty="0">
                <a:latin typeface="Arial Black" pitchFamily="34" charset="0"/>
              </a:rPr>
              <a:t> m</a:t>
            </a:r>
            <a:r>
              <a:rPr lang="es-CO" baseline="30000" dirty="0">
                <a:latin typeface="Arial Black" pitchFamily="34" charset="0"/>
              </a:rPr>
              <a:t>2</a:t>
            </a:r>
            <a:r>
              <a:rPr lang="es-CO" dirty="0">
                <a:latin typeface="Arial Black" pitchFamily="34" charset="0"/>
              </a:rPr>
              <a:t>  </a:t>
            </a:r>
            <a:endParaRPr lang="es-CO" dirty="0" smtClean="0">
              <a:latin typeface="Arial Black" pitchFamily="34" charset="0"/>
            </a:endParaRPr>
          </a:p>
          <a:p>
            <a:r>
              <a:rPr lang="es-CO" dirty="0" smtClean="0">
                <a:latin typeface="Arial Black" pitchFamily="34" charset="0"/>
              </a:rPr>
              <a:t>      c</a:t>
            </a:r>
            <a:r>
              <a:rPr lang="es-CO" dirty="0">
                <a:latin typeface="Arial Black" pitchFamily="34" charset="0"/>
              </a:rPr>
              <a:t>) 2,4x10</a:t>
            </a:r>
            <a:r>
              <a:rPr lang="es-CO" baseline="30000" dirty="0">
                <a:latin typeface="Arial Black" pitchFamily="34" charset="0"/>
              </a:rPr>
              <a:t>-8</a:t>
            </a:r>
            <a:r>
              <a:rPr lang="es-CO" dirty="0">
                <a:latin typeface="Arial Black" pitchFamily="34" charset="0"/>
              </a:rPr>
              <a:t> m</a:t>
            </a:r>
            <a:r>
              <a:rPr lang="es-CO" baseline="30000" dirty="0">
                <a:latin typeface="Arial Black" pitchFamily="34" charset="0"/>
              </a:rPr>
              <a:t>2</a:t>
            </a:r>
            <a:r>
              <a:rPr lang="es-CO" dirty="0">
                <a:latin typeface="Arial Black" pitchFamily="34" charset="0"/>
              </a:rPr>
              <a:t>                                 </a:t>
            </a:r>
            <a:r>
              <a:rPr lang="es-CO" dirty="0" smtClean="0">
                <a:latin typeface="Arial Black" pitchFamily="34" charset="0"/>
              </a:rPr>
              <a:t>   </a:t>
            </a:r>
            <a:r>
              <a:rPr lang="es-CO" dirty="0">
                <a:latin typeface="Arial Black" pitchFamily="34" charset="0"/>
              </a:rPr>
              <a:t>d) 240x10</a:t>
            </a:r>
            <a:r>
              <a:rPr lang="es-CO" baseline="30000" dirty="0">
                <a:latin typeface="Arial Black" pitchFamily="34" charset="0"/>
              </a:rPr>
              <a:t>-8</a:t>
            </a:r>
            <a:r>
              <a:rPr lang="es-CO" dirty="0">
                <a:latin typeface="Arial Black" pitchFamily="34" charset="0"/>
              </a:rPr>
              <a:t> m</a:t>
            </a:r>
            <a:r>
              <a:rPr lang="es-CO" baseline="30000" dirty="0">
                <a:latin typeface="Arial Black" pitchFamily="34" charset="0"/>
              </a:rPr>
              <a:t>2</a:t>
            </a:r>
            <a:r>
              <a:rPr lang="es-CO" dirty="0">
                <a:latin typeface="Arial Black" pitchFamily="34" charset="0"/>
              </a:rPr>
              <a:t> 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CO" dirty="0">
                <a:latin typeface="Arial Black" pitchFamily="34" charset="0"/>
              </a:rPr>
              <a:t>La resistencia de un conductor para el que circula una corriente de 0,6 A, cuando es sometido a una diferencia de potencial de 48 V es de:    a) 28,8          </a:t>
            </a:r>
            <a:r>
              <a:rPr lang="es-CO" dirty="0" smtClean="0">
                <a:latin typeface="Arial Black" pitchFamily="34" charset="0"/>
              </a:rPr>
              <a:t>       </a:t>
            </a:r>
            <a:r>
              <a:rPr lang="es-CO" dirty="0">
                <a:latin typeface="Arial Black" pitchFamily="34" charset="0"/>
              </a:rPr>
              <a:t>b) 0,01.      </a:t>
            </a:r>
            <a:r>
              <a:rPr lang="es-CO" dirty="0" smtClean="0">
                <a:latin typeface="Arial Black" pitchFamily="34" charset="0"/>
              </a:rPr>
              <a:t>          </a:t>
            </a:r>
            <a:r>
              <a:rPr lang="es-CO" dirty="0">
                <a:latin typeface="Arial Black" pitchFamily="34" charset="0"/>
              </a:rPr>
              <a:t>c) </a:t>
            </a:r>
            <a:r>
              <a:rPr lang="es-CO" dirty="0" smtClean="0">
                <a:latin typeface="Arial Black" pitchFamily="34" charset="0"/>
              </a:rPr>
              <a:t>80              d) 47,4</a:t>
            </a:r>
          </a:p>
          <a:p>
            <a:pPr lvl="0"/>
            <a:endParaRPr lang="es-CO" dirty="0">
              <a:latin typeface="Arial Black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CO" dirty="0">
                <a:latin typeface="Arial Black" pitchFamily="34" charset="0"/>
              </a:rPr>
              <a:t>Una lámpara de 100 W trabaja a 110 V, la intensidad de corriente que corriente que fluye es de:</a:t>
            </a:r>
          </a:p>
          <a:p>
            <a:r>
              <a:rPr lang="es-CO" dirty="0">
                <a:latin typeface="Arial Black" pitchFamily="34" charset="0"/>
              </a:rPr>
              <a:t>    a)  1,1 A              </a:t>
            </a:r>
            <a:r>
              <a:rPr lang="es-CO" dirty="0" smtClean="0">
                <a:latin typeface="Arial Black" pitchFamily="34" charset="0"/>
              </a:rPr>
              <a:t>    </a:t>
            </a:r>
            <a:r>
              <a:rPr lang="es-CO" dirty="0">
                <a:latin typeface="Arial Black" pitchFamily="34" charset="0"/>
              </a:rPr>
              <a:t>b) 0,9 A       </a:t>
            </a:r>
            <a:r>
              <a:rPr lang="es-CO" dirty="0" smtClean="0">
                <a:latin typeface="Arial Black" pitchFamily="34" charset="0"/>
              </a:rPr>
              <a:t>       c</a:t>
            </a:r>
            <a:r>
              <a:rPr lang="es-CO" dirty="0">
                <a:latin typeface="Arial Black" pitchFamily="34" charset="0"/>
              </a:rPr>
              <a:t>) 1,1x10</a:t>
            </a:r>
            <a:r>
              <a:rPr lang="es-CO" baseline="30000" dirty="0">
                <a:latin typeface="Arial Black" pitchFamily="34" charset="0"/>
              </a:rPr>
              <a:t>4</a:t>
            </a:r>
            <a:r>
              <a:rPr lang="es-CO" dirty="0">
                <a:latin typeface="Arial Black" pitchFamily="34" charset="0"/>
              </a:rPr>
              <a:t> A           </a:t>
            </a:r>
            <a:r>
              <a:rPr lang="es-CO" dirty="0" smtClean="0">
                <a:latin typeface="Arial Black" pitchFamily="34" charset="0"/>
              </a:rPr>
              <a:t>     </a:t>
            </a:r>
            <a:r>
              <a:rPr lang="es-CO" dirty="0">
                <a:latin typeface="Arial Black" pitchFamily="34" charset="0"/>
              </a:rPr>
              <a:t>d) 10 </a:t>
            </a:r>
            <a:r>
              <a:rPr lang="es-CO" dirty="0" smtClean="0">
                <a:latin typeface="Arial Black" pitchFamily="34" charset="0"/>
              </a:rPr>
              <a:t>A</a:t>
            </a:r>
          </a:p>
          <a:p>
            <a:endParaRPr lang="es-CO" dirty="0">
              <a:latin typeface="Arial Black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CO" dirty="0">
                <a:latin typeface="Arial Black" pitchFamily="34" charset="0"/>
              </a:rPr>
              <a:t>Un televisor funciona a 110 V y tiene una resistencia de 10 Ω. La carga que circula por él en 60 segundos es:</a:t>
            </a:r>
          </a:p>
          <a:p>
            <a:r>
              <a:rPr lang="es-CO" dirty="0">
                <a:latin typeface="Arial Black" pitchFamily="34" charset="0"/>
              </a:rPr>
              <a:t>    a) 1,83 C                </a:t>
            </a:r>
            <a:r>
              <a:rPr lang="es-CO" dirty="0" smtClean="0">
                <a:latin typeface="Arial Black" pitchFamily="34" charset="0"/>
              </a:rPr>
              <a:t> </a:t>
            </a:r>
            <a:r>
              <a:rPr lang="es-CO" dirty="0">
                <a:latin typeface="Arial Black" pitchFamily="34" charset="0"/>
              </a:rPr>
              <a:t>b) 11 C              </a:t>
            </a:r>
            <a:r>
              <a:rPr lang="es-CO" dirty="0" smtClean="0">
                <a:latin typeface="Arial Black" pitchFamily="34" charset="0"/>
              </a:rPr>
              <a:t> </a:t>
            </a:r>
            <a:r>
              <a:rPr lang="es-CO" dirty="0">
                <a:latin typeface="Arial Black" pitchFamily="34" charset="0"/>
              </a:rPr>
              <a:t>c) 660 C               </a:t>
            </a:r>
            <a:r>
              <a:rPr lang="es-CO" dirty="0" smtClean="0">
                <a:latin typeface="Arial Black" pitchFamily="34" charset="0"/>
              </a:rPr>
              <a:t> </a:t>
            </a:r>
            <a:r>
              <a:rPr lang="es-CO" dirty="0">
                <a:latin typeface="Arial Black" pitchFamily="34" charset="0"/>
              </a:rPr>
              <a:t>d) 6,6x10</a:t>
            </a:r>
            <a:r>
              <a:rPr lang="es-CO" baseline="30000" dirty="0">
                <a:latin typeface="Arial Black" pitchFamily="34" charset="0"/>
              </a:rPr>
              <a:t>4</a:t>
            </a:r>
            <a:r>
              <a:rPr lang="es-CO" dirty="0">
                <a:latin typeface="Arial Black" pitchFamily="34" charset="0"/>
              </a:rPr>
              <a:t> C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478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4663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400" dirty="0">
                <a:latin typeface="Arial Black" pitchFamily="34" charset="0"/>
              </a:rPr>
              <a:t>En el circuito de la figura cada resistencia disipa un máximo de 1W. la resistencia que seguramente se fundirá es la numero:</a:t>
            </a:r>
            <a:endParaRPr lang="es-MX" sz="2400" dirty="0">
              <a:latin typeface="Arial Black" pitchFamily="34" charset="0"/>
            </a:endParaRPr>
          </a:p>
          <a:p>
            <a:pPr algn="just"/>
            <a:r>
              <a:rPr lang="es-ES" sz="2400" dirty="0">
                <a:latin typeface="Arial Black" pitchFamily="34" charset="0"/>
              </a:rPr>
              <a:t> </a:t>
            </a:r>
            <a:endParaRPr lang="es-MX" sz="2400" dirty="0">
              <a:latin typeface="Arial Black" pitchFamily="34" charset="0"/>
            </a:endParaRPr>
          </a:p>
          <a:p>
            <a:pPr marL="457200" lvl="0" indent="-457200" algn="just">
              <a:buFont typeface="+mj-lt"/>
              <a:buAutoNum type="alphaLcParenR"/>
            </a:pPr>
            <a:r>
              <a:rPr lang="es-ES" sz="2400" dirty="0">
                <a:latin typeface="Arial Black" pitchFamily="34" charset="0"/>
              </a:rPr>
              <a:t>La número 1 </a:t>
            </a:r>
            <a:endParaRPr lang="es-MX" sz="2400" dirty="0">
              <a:latin typeface="Arial Black" pitchFamily="34" charset="0"/>
            </a:endParaRPr>
          </a:p>
          <a:p>
            <a:pPr marL="457200" lvl="0" indent="-457200" algn="just">
              <a:buFont typeface="+mj-lt"/>
              <a:buAutoNum type="alphaLcParenR"/>
            </a:pPr>
            <a:r>
              <a:rPr lang="es-ES" sz="2400" dirty="0">
                <a:latin typeface="Arial Black" pitchFamily="34" charset="0"/>
              </a:rPr>
              <a:t>La número 2</a:t>
            </a:r>
            <a:endParaRPr lang="es-MX" sz="2400" dirty="0">
              <a:latin typeface="Arial Black" pitchFamily="34" charset="0"/>
            </a:endParaRPr>
          </a:p>
          <a:p>
            <a:pPr marL="457200" lvl="0" indent="-457200" algn="just">
              <a:buFont typeface="+mj-lt"/>
              <a:buAutoNum type="alphaLcParenR"/>
            </a:pPr>
            <a:r>
              <a:rPr lang="es-ES" sz="2400" dirty="0">
                <a:latin typeface="Arial Black" pitchFamily="34" charset="0"/>
              </a:rPr>
              <a:t>La número 3</a:t>
            </a:r>
            <a:endParaRPr lang="es-MX" sz="2400" dirty="0">
              <a:latin typeface="Arial Black" pitchFamily="34" charset="0"/>
            </a:endParaRPr>
          </a:p>
          <a:p>
            <a:pPr marL="457200" lvl="0" indent="-457200" algn="just">
              <a:buFont typeface="+mj-lt"/>
              <a:buAutoNum type="alphaLcParenR"/>
            </a:pPr>
            <a:r>
              <a:rPr lang="es-ES" sz="2400" dirty="0">
                <a:latin typeface="Arial Black" pitchFamily="34" charset="0"/>
              </a:rPr>
              <a:t>La número 4                                       </a:t>
            </a:r>
            <a:endParaRPr lang="es-MX" sz="2400" dirty="0">
              <a:latin typeface="Arial Black" pitchFamily="34" charset="0"/>
            </a:endParaRPr>
          </a:p>
          <a:p>
            <a:pPr algn="just"/>
            <a:endParaRPr lang="es-MX" sz="2400" dirty="0" smtClean="0">
              <a:latin typeface="Arial Black" pitchFamily="34" charset="0"/>
            </a:endParaRPr>
          </a:p>
          <a:p>
            <a:pPr lvl="0"/>
            <a:r>
              <a:rPr lang="es-ES" sz="2400" dirty="0">
                <a:latin typeface="Arial Black" pitchFamily="34" charset="0"/>
              </a:rPr>
              <a:t>El valor que suministra el voltímetro conectado en R</a:t>
            </a:r>
            <a:r>
              <a:rPr lang="es-ES" sz="2400" baseline="-25000" dirty="0">
                <a:latin typeface="Arial Black" pitchFamily="34" charset="0"/>
              </a:rPr>
              <a:t>3</a:t>
            </a:r>
            <a:r>
              <a:rPr lang="es-ES" sz="2400" dirty="0">
                <a:latin typeface="Arial Black" pitchFamily="34" charset="0"/>
              </a:rPr>
              <a:t> es de:</a:t>
            </a:r>
            <a:endParaRPr lang="es-MX" sz="2400" dirty="0">
              <a:latin typeface="Arial Black" pitchFamily="34" charset="0"/>
            </a:endParaRPr>
          </a:p>
          <a:p>
            <a:pPr marL="457200" indent="-457200">
              <a:buAutoNum type="alphaLcParenR"/>
            </a:pPr>
            <a:r>
              <a:rPr lang="es-ES" sz="2400" dirty="0" smtClean="0">
                <a:latin typeface="Arial Black" pitchFamily="34" charset="0"/>
              </a:rPr>
              <a:t>5 </a:t>
            </a:r>
            <a:r>
              <a:rPr lang="es-ES" sz="2400" dirty="0">
                <a:latin typeface="Arial Black" pitchFamily="34" charset="0"/>
              </a:rPr>
              <a:t>V     </a:t>
            </a:r>
            <a:endParaRPr lang="es-ES" sz="2400" dirty="0" smtClean="0">
              <a:latin typeface="Arial Black" pitchFamily="34" charset="0"/>
            </a:endParaRPr>
          </a:p>
          <a:p>
            <a:pPr marL="457200" indent="-457200">
              <a:buAutoNum type="alphaLcParenR"/>
            </a:pPr>
            <a:r>
              <a:rPr lang="es-ES" sz="2400" dirty="0" smtClean="0">
                <a:latin typeface="Arial Black" pitchFamily="34" charset="0"/>
              </a:rPr>
              <a:t>6 </a:t>
            </a:r>
            <a:r>
              <a:rPr lang="es-ES" sz="2400" dirty="0">
                <a:latin typeface="Arial Black" pitchFamily="34" charset="0"/>
              </a:rPr>
              <a:t>V   </a:t>
            </a:r>
            <a:endParaRPr lang="es-MX" sz="2400" dirty="0">
              <a:latin typeface="Arial Black" pitchFamily="34" charset="0"/>
            </a:endParaRPr>
          </a:p>
          <a:p>
            <a:pPr marL="457200" indent="-457200">
              <a:buAutoNum type="alphaLcParenR" startAt="3"/>
            </a:pPr>
            <a:r>
              <a:rPr lang="es-ES" sz="2400" dirty="0" smtClean="0">
                <a:latin typeface="Arial Black" pitchFamily="34" charset="0"/>
              </a:rPr>
              <a:t>25 </a:t>
            </a:r>
            <a:r>
              <a:rPr lang="es-ES" sz="2400" dirty="0">
                <a:latin typeface="Arial Black" pitchFamily="34" charset="0"/>
              </a:rPr>
              <a:t>V </a:t>
            </a:r>
            <a:endParaRPr lang="es-ES" sz="2400" dirty="0" smtClean="0">
              <a:latin typeface="Arial Black" pitchFamily="34" charset="0"/>
            </a:endParaRPr>
          </a:p>
          <a:p>
            <a:pPr marL="457200" indent="-457200">
              <a:buAutoNum type="alphaLcParenR" startAt="3"/>
            </a:pPr>
            <a:r>
              <a:rPr lang="es-ES" sz="2400" dirty="0" smtClean="0">
                <a:latin typeface="Arial Black" pitchFamily="34" charset="0"/>
              </a:rPr>
              <a:t>30 </a:t>
            </a:r>
            <a:r>
              <a:rPr lang="es-ES" sz="2400" dirty="0">
                <a:latin typeface="Arial Black" pitchFamily="34" charset="0"/>
              </a:rPr>
              <a:t>V</a:t>
            </a:r>
            <a:r>
              <a:rPr lang="es-MX" sz="2400" dirty="0">
                <a:latin typeface="Arial Black" pitchFamily="34" charset="0"/>
              </a:rPr>
              <a:t> 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21088"/>
            <a:ext cx="4735014" cy="188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87" y="1628800"/>
            <a:ext cx="500914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00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357166"/>
            <a:ext cx="621510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C00000"/>
                </a:solidFill>
                <a:latin typeface="Arial Black" pitchFamily="34" charset="0"/>
              </a:rPr>
              <a:t>Electrización por inducción: </a:t>
            </a:r>
            <a:r>
              <a:rPr lang="es-CO" sz="2000" dirty="0">
                <a:latin typeface="Arial Black" pitchFamily="34" charset="0"/>
              </a:rPr>
              <a:t>cuando dos cuerpos se frotan entre sí, una cantidad de electrones pasa al otro, de tal manera que uno queda con exceso de protones (cargado positivamente) y el otro queda con exceso de electrones (cargado negativamente</a:t>
            </a:r>
            <a:r>
              <a:rPr lang="es-CO" sz="2000" dirty="0" smtClean="0">
                <a:latin typeface="Arial Black" pitchFamily="34" charset="0"/>
              </a:rPr>
              <a:t>)</a:t>
            </a:r>
          </a:p>
          <a:p>
            <a:endParaRPr lang="es-CO" sz="2000" dirty="0">
              <a:latin typeface="Arial Black" pitchFamily="34" charset="0"/>
            </a:endParaRPr>
          </a:p>
          <a:p>
            <a:r>
              <a:rPr lang="es-CO" sz="2000" b="1" dirty="0">
                <a:solidFill>
                  <a:srgbClr val="C00000"/>
                </a:solidFill>
                <a:latin typeface="Arial Black" pitchFamily="34" charset="0"/>
              </a:rPr>
              <a:t>Electrización por polarización: </a:t>
            </a:r>
            <a:r>
              <a:rPr lang="es-CO" sz="2000" dirty="0">
                <a:latin typeface="Arial Black" pitchFamily="34" charset="0"/>
              </a:rPr>
              <a:t>Se produce cuando uno de los cuerpos es un aislador es decir no posee electrones libres. Cuando un cuerpo cargado se acerca a un no conductor produce un desplazamiento de electrones muy pequeño (una distancia menor que el diámetro), es decir se dirigen a polos distintos, pero no se transmiten al otro cuerpo</a:t>
            </a:r>
            <a:r>
              <a:rPr lang="es-CO" sz="2400" dirty="0" smtClean="0">
                <a:latin typeface="Arial Black" pitchFamily="34" charset="0"/>
              </a:rPr>
              <a:t>.</a:t>
            </a:r>
          </a:p>
          <a:p>
            <a:endParaRPr lang="es-CO" dirty="0"/>
          </a:p>
        </p:txBody>
      </p:sp>
      <p:grpSp>
        <p:nvGrpSpPr>
          <p:cNvPr id="16" name="15 Grupo"/>
          <p:cNvGrpSpPr/>
          <p:nvPr/>
        </p:nvGrpSpPr>
        <p:grpSpPr>
          <a:xfrm>
            <a:off x="6429388" y="714356"/>
            <a:ext cx="2357454" cy="1857388"/>
            <a:chOff x="7072330" y="1000108"/>
            <a:chExt cx="1500198" cy="1500198"/>
          </a:xfrm>
        </p:grpSpPr>
        <p:sp>
          <p:nvSpPr>
            <p:cNvPr id="5" name="4 Elipse"/>
            <p:cNvSpPr/>
            <p:nvPr/>
          </p:nvSpPr>
          <p:spPr>
            <a:xfrm>
              <a:off x="7072330" y="1000108"/>
              <a:ext cx="571504" cy="64294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5 Elipse"/>
            <p:cNvSpPr/>
            <p:nvPr/>
          </p:nvSpPr>
          <p:spPr>
            <a:xfrm>
              <a:off x="8001024" y="1000108"/>
              <a:ext cx="571504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6 Elipse"/>
            <p:cNvSpPr/>
            <p:nvPr/>
          </p:nvSpPr>
          <p:spPr>
            <a:xfrm>
              <a:off x="7286644" y="1214422"/>
              <a:ext cx="142876" cy="2143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7 Elipse"/>
            <p:cNvSpPr/>
            <p:nvPr/>
          </p:nvSpPr>
          <p:spPr>
            <a:xfrm>
              <a:off x="8215338" y="1214422"/>
              <a:ext cx="142876" cy="2143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8 Elipse"/>
            <p:cNvSpPr/>
            <p:nvPr/>
          </p:nvSpPr>
          <p:spPr>
            <a:xfrm>
              <a:off x="7224730" y="1857364"/>
              <a:ext cx="571504" cy="64294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7786710" y="1857364"/>
              <a:ext cx="571504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7439044" y="2071678"/>
              <a:ext cx="142876" cy="2143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01024" y="2071678"/>
              <a:ext cx="142876" cy="2143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6"/>
            <a:ext cx="2520280" cy="2709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AutoShape 2" descr="data:image/jpeg;base64,/9j/4AAQSkZJRgABAQAAAQABAAD/2wCEAAkGBhIQEBUUDxQVFBQWFBQQEBUQGBUQFA8VFBQVFBQVFBUXHSYeFxkjGRQVHy8gIygpLCwtFR4yNTAqNSYuLCkBCQoKDgwOGA8PGCkcHyQpKSkpKSwpKSkpKSkpKSkpKSkpKSkpLiwpKSkpKSkpKSkpKSwpKSkpLCwsLCksLCkpKf/AABEIAL8BBwMBIgACEQEDEQH/xAAbAAABBQEBAAAAAAAAAAAAAAAAAQIDBAUGB//EAEMQAAIBAgMDBwkIAgEDBAMAAAECAwARBBIhBRMxBiJBUWFxkRUyM0JUcpOx0hQjUoGhwdHhB2KSFhdTJHOy8DRDY//EABkBAQADAQEAAAAAAAAAAAAAAAACAwQBBf/EACIRAQACAQUAAgMBAAAAAAAAAAABAhEDBBIhMUFREyJSM//aAAwDAQACEQMRAD8A9xpu8Hb4U6mIdPH5mgXedh8DRvOw+Bpu8pQ3dQLvOw+Bo3nYfA0melueygN52HwNG87D4GkZiOqlueygN52HwNG87D4Gi57KQseygXedh8DRvOw+BpM9CvfqoF3nYfA0bzsPgaLmi5oDedh8DRvOw+BouaLmgN52HwNG87D4Gi5ouaA3nYfA0bzsPgaLmi5oDedh8DRvOw+BouaLmgN52HwNG87D4Gi5ouaA3nYfA0bzsPgaLmi5oDedh8DRvOw+BouaLmgN52HwNG87D4Gi5ouaA3nYfA0B++o2xFmC9JuR+Vr/APyFPbiO/wDY0D6KKKApi8PH5mn0xeHj8zQee/5U2xNF9ihhfEx76dzI2ABfEMkUVyiJ61ywPZlvY1X2Fys2hh8PDhpMPJisdIJ5448RIkEkWFRwsbYlyLbw3tYC56bV203J2OTFQ4pi28hjkjjFxktLbMSLcbDjVTlJyIw+OeOSRpYpYgypLhZDBJkfz0LDUqertPWaDkf+4f2ifBz3kggTD4/F4qO+bPuPujEwFg2VucDrrbTpq5/3KxSyYdZsBuo8VnOHdp0dsqxGUZ0VeaxGXS/TW1hP8bYGJrpHzfsrYHdmzIInYu51F87Fjdr3NZ8P+IMGrBt5imIimw8e8mMgiimQoUjzA5QoZiLdJ1vQZUfLnFYx9nskDwicTzwqs4UYloIHcxyjIRuWbKoJIPTa1r3dnf5LmOHxGIxOFVI4XXDxbib7QcXOzKgSJsgQqGNi17X7jWxN/jvDnc5HliMGGODhaIorRo1gzKcvNkIBGcWPONUcF/iXCxwtAZcVJAybsRSzFo4rOsgeJAAEcMujD8TdZoKGJ/ypNhZmi2jgtwVw5xKiOZZzJeVYkRbKBcs1jc6W6atYnlftBcNiZMVs84dEwss6OmIRyCqnmNZbo+oIsDaxqaD/ABLgxvt6085niWGZsTKZnYIwZWDEXDDKoBB4KKd/2rw5hlilnxkolRYmM2IeQoiusgVQeaBdRxB4m1r0HO7X5Ul8J9nWDEYyLDQYefaUhxCwOVeMS7tmy5pSVuWAy3A49FX5P8lyBpY8Bgd9HBhoMWG3ggjWCTDibnXXmsAVCoL3s3C1q2dp/wCMMFiJjI29TMiRTxwSNDFiUjAVFlRLZgAAOirI5AYUR4tFzKMYAs2TKpjVUyKkVl5qADQa2oNbYG1xi8LDiFUqJY1lVWsSoYXAJGl60KrbPwKwRJFGLJGixoBYWCgAcNOirNAUUUUBRRRQFJekJrH2tykig5vnv+Fejp5x6PnXYiZ6hG1orGZbOamPMF84gd5t864PF8o8RLwbIOqPQ6/7HXp7OArOMZY3YlveJPfxq+NCfmWa25j4h6J5Zg/80f8AzX+alix0b+Y6NrbmsDr1aV5v9mqhjdpwxSKjugZiwN2Rd1ZM4L3NxfQDvrv4Ij5Rjc2n4evXovXm2F2lNEPupGtxtfMpv02Nx030rd2dyx1AxC2v6yaj814+HhULaNo87WV3FZ6np1tFQwYlXAZSCDqCNQR2VLVLRE5LRRRR1QxPpo/dk+cdXH4jv/Y1Txfpo/dk+cdXH4jv/Y0D6KKKApi8PH50+mLw8fnQKnAdwp1NTgO4U6gKKKKAooooCiiigKKKKAooooCiiigKaWoJrmOVm2yv3MZsxF5COKqfV7z8u+pVrynCF78Iyr7c5UlrxwGwBs0nC/u9l+nwrAihpYYquxQ1urWKRiHm2tOpOZRpBUjQkKSBcgEgXy3NtBc8Oq/bVyOGrC4euTZOKuS2FjMRLNOssOVVlykmWN9z9zE4QBQCwObNm/3PVVzaex4GZJpgqiIlyWCZWDIY/vCQbgZtNdDaukGHrG5U8n3xUDLFI6PlIUK+7jckqRveaxYC1x/dV56Wce/o2aIKpJsAASb6ABRrrwAAFYuC27h55HjjkRmDWTK6sZRkV2dAOIBJHeprpoNn7pMpd5NSc8zCSQ3N9TYXFUIMFEGlaM3LyDeWIbK6RrHlFvNsqi4qcWnpXNIjJdmbUkwz3U3W/PS/NbTUjt7a7nZe1EnjDoexgeKt0g+I8a8p2ptlo8UkQhmYES+aitvim7IMZzjmqGN724rW5srabYaQMLlD6RegjrHaOPjUb0i8Zj1LTvOnOJ8ekA0tQwShlDKQQQCpHSCLg1NWN6Hqhi/TR+7J846uPxHf+xqni/TR+7J846uNxHf+xoH0UUUBTF4ePzNPqNPN8fmaBycB3CnU1OA7hTqAooooCiiigKKKKAooooCikovQLRSXooKu0cWIo2c8FUnv6h+ZrzneGRiz6liWY95vXU8t8YViRB67EnuSxt4keFcjLvQBuVRjfUSs0Yt3qrG97aW6616NcV5MG4tm0VJgRjC67xcMEvzyjTFgOjKGQC/ea6KGKs7ZW+IO/WNTcZREzSAjtLKtj2VO8GNLncvhgl+aJY5mcC3rFXAJ7hUplysZa8UNW0gpYIqvRQ1TNmitFUYemNBWoIKixCKqksQFAuxOgA6SSeyock+Dm8VLHIGjSZVc3QGKSPeKbeqDezd4PDhWHsTk/Lh2lMs0rgzTMis0bKyOVZZGyoCJDY31trwqCAmbD4cFkcYzF/apEj1mVXkbEI2bXKqKkWY2ByiwIJF+o2iWVGaNN43EIGEefXhmOi9OtTrKu1cdMbFYdb52C3VWsxtdAQM3OPmggC/9Viw7Uimd1R1JVsos6MZOarZkCm5UZrX61NWdhbQmxCSb+KyiXEJmZ43BKzMm6yKL2UXXN05e0UkWxYoXkdFUGRs/mqMnMWPKlhopC3tfiTV9Z+ma9Yj11fIraNw0J9Xnp7pOo8fnXVA15tsXFbnExkcC2RgOkPp87H8q9HFZ9auLNW3tyr2qYr00fuyfOOrbcR3/ALGqmJ9PH7snzjq2/Ed/7GqWg+iiigDUcfm+PzNPNMj83x+ZoHJwHcKdTU4DuFOoCiiigKKKKAooooCkJoJrJ2vtcRghTYgEuf8AxqBcnvsK65M4P2ltTKcserdJ6E7+2slJy02RnbMU3vnEC2fJYAdNz1VNhYLgE635wPXcXqu+wMOMRvt3FmyEejW+fPn3ma3ncRep4wqzntrQ4sx2DsWUkC54qeA16RWpeuYxU5P/AN666ZeFRtGE62y4jlpJfEKv4Y/HMx+msCWbEKw3MUci2vd5d0c2ult22lra36a3OWX/AOUP/bX5tWLLjXjIyQyS3vfdGMZeFgd468eyttP84effvUls7PLFF3ihWtzlVt4AR0BrDMO2w/SlTFYwOQuGhKZrB2xJDFL+fk3Jsba5bnqvTNmYgugLI0Z15kmUstjb1CR1HjwqXB7YlLhfsk6gtlLs2HyKt7ZzaUtbp4X7Kruto6aBatxTrmyZhmyh8t+cFJIBt1XBrNbGpEheVgqqLsSQoA7z09FYmysQ42qpnQRPNhJAoaSNmk3cyOqqqknmrI3gx67Z7NVXb0yVAwsQCOkHUH8qcKa7VCFihJAq+aFHRzQF+VZ+IFaM71nYg1dVReWRPOu83WucoZrAHzc2Qtmtbzjw4+Nczyp+03j3AjK72ENfe577z1imm6tq3ZeruK5IwHFb+2mU5lzS3aUyiQS3zcAARl4c7hTdv7Zjw0ZeRlBsxRWYIZWUXyLfpOg/Or6+M1velcFgqmTLnAu27uFuD6pbW2nTXq+HfMqnrAPdcV5GmPjmTPC6uuouhDC44i47x4161gvRp7q/IVDceQntfbIMT6aL3ZPnHVp+K9/7GquJ9NF7snzjq1JxHf8AsaytqSiiigQ1HF5vj8zUjcKjh8zxoHpwHcKdTU4DuFOoCiiigKKKKApCaDWVtTamXmJ53SehP7rsRlyZwXaW08vMTzuk/hB+ZrExuyWlhdQ7qzK9jG2QsxRgAxsbgkipdmMsma2pWR42va5ZDZj+Z6at4/HrBGWbgLHS1+cyqLX46tU8RCrOUezsOYIlQs7kKtzI2ciygEKbcNNKxMbLifti2MW73UnETaDeRecb2z2vbotetefEdo773H5GrOzNmGTnyeb6qn1u09nZXfHO56gbL2cWId9BxUHQnqJ7K3bUBadVczlbEYhxnLqCzRPrazJcWsNQRp18fCud+1pGuaV1RQQCzkKoJ4C50rveU+B3uGcDVl56W4krrYd4uPzrz6IgjUAjtHhpWzRnNMPP3EcdTLR2btKKW4ikR7WzbtlfLe9r2OnTVzE7bSAgOszXBI3MMs406CY1Nj2GsLZ+3YWYKgkBY2BME0YPVdigAHaeutbEbU3WX7qaS9x9wm8K2t52ot/RpbxKvUt3ZuPWWMOocK17CVGibQkao4DDUHiOFacclc/s3aO9TNkkj1IyzLu20tra507eytFJ6pmuV8Wa4nqOSeqH2imtiKjxS5pppaoTyUss1U5patrVVayGd6ydpwLLG8b3yurRvY2JVhZrHo0q7NLVCd6vrDLa2PEeHhzyImvOZF048R19l69TWuF5F4IviC5HNRdOrM2g/S/iK7sCs2vP7Ya9tXrM/KnifTx+7J846tS8V7/2NVcT6aP3ZPnHVmb1e/8AY1na0oooooGvwqODzB3GpJOFR4fzB3GgkTgO4U6mpwHcKdQFFFFAUhNBNZe0tp5Tkj87pPEL/J7KQ5MxBNpbTtzIzd+k/h/vsrPiwQYESAMG84MMwN+IN+I1rLkxcqYmNFhkZWWZibxfeZREQwzPcWzHja963cRiBGhJDEDjkUyN1aKoJP5CrI6VW7nKns7Y8OFzmJEUu7uSiKhCsbhLjoFqpbd2dHiUKyKh4FWdVcpZlY2vqL2tp103Zm3PtEeYqykFwcyPGthK6DKWGuii/wCdbOzNmZznk83iqn1uGp7Oypedue+GbH2MpAJUJGNY41AVTre+UaWroALUoFLVUzlbFcCiiiuJGMK895SbIOGmLKPu3JZepTe7Lpw6x2d1eiVT2ls1J0KSDQ6g9KkcGB6DVmnfhOVOtp864ecxTddXY5qo4/ASYd8sgPE5WHmuOtT+3RSRTVvxFozDzOU1nEtqOerCYisdJ6mXEVCarYu1ftFNbEVn/aKa2IqPFLmtvPVaWaoHnqvLPU4qrmx80tU7F2CqLsTZQOknhSPIToNTwAGpJ6gOmux5KcnDGN7Mv3h8wH/9YOlyPxH9B+dL3ikOUpOpLW2DsoYaIJxPnOetja9uzoHYK1KaBTq8+Zz29aIxGIUcT6aL3ZPnHVic+b737Gq+J9NF7snzjqfFer737GuOpxRQKKCOY6GmYb0Y7jTsQeaaZhPRDuoJk4DuFOpqcB3CloFpCaL1lbT2pl5ied0noT+67EZcmcDam1MvMjPO9Y9EY7e2qWFwn8m/T03rP2ts2WTDSrE1mMcnqCUyZkYZRcixJI111rRwSvHEBI+drDUIIrCw0sCdRU4jCqf29TyKosSBcAgHS63tmse2wv3VTxGI/msfEviPtl80WTct6smi71NCc9s9rm/VfSt/ZmzC5zyDm8VU+t2nsqXiPviPYuxRYEiyAkquupLFiTfouSfzrogKS1qydi7UlnlnDKgjimaBGVmLSMqqWJBUAAFiuhOqmqpnK6sYbNFIKWuJCiiigKQilooKe0NmxzIUkFwdeog9YPQa4ba/JeWAlowZI+tRzlHao/b9K9EpMtWU1Jp4p1NGup68lWepRiK9Ex3J+Cb0kak/iHNbxFYs/IBD6OV146MFf8ha363rVXcVn1jttbx525f7RSHEVu/9AS/+VP8Ai381LD/j8+vN/wAF6O8njUvzUQ/BqfTmGnqXA4GXENaJC3WeCr3tXbYPkXh49WBkP/8AQ3HT6osOnqrbigCiygAdAUADwFV23H8wtptZnu0sPYPJZMPZ3OeXr9VL8Qo/fj3VvgUoFLWW1ptOZbq0isYgUUUVFJRxPpovdk+cdS4z1fe/Y1FifTRe7J846kx50X3h8jQWRRQvCighxZ5ppuC9Evu0Y48w91JgfRL7tBYTgO6gmhOA7hVfHlghymx0APG1zragp7T2jbmRnndJ/B/dc7svam8xDxmOYWEZDPE66uHLF2OgHNFieNa2Hwljr4npqUxIjFlFmYKGPSwS4W/dc+NWxGFPs9kxWJWJMz3tdQSBexZlQcO1h41WxE1uP59nRWdyg2cmJSzecCpBLOAAsiO1wpF7hba1o4HZ8cUZkltHDGC4DkkKBrmdmJNu+njnvixszZhezyeb6qn1uons7K3QKr4LHRyj7tlbRTzegMLqSOIuKs1XM5W1rhFPmynIAWscoYkAnoBIBIH5Vm8l9my4fDhJyhkMksrtEWKu0sjSs3OAI1c6dgrXoFcSLRReigKKKhnxKpbMQMzBFzG2ZjewHWdOFBNRSKaCaBaKrzYxUPOYLw87TiyqP1ZR+YqWKUMLg31I/MEg/qDQPoovSXoFoqGfEhBdiACVUE6aswVfFiB+dPd7C576B9FMjkBAI1BFx2g8KZBiVe+Ug2LKbG9irFWHeCCD3UE1FFFAUUUUFHE+mi92T5x07aR5q++PkabifTRe7J846Nqnmr74/eguRnQUUkJ0FJQV9pHmGnYD0K+7UW1jzDUmzvQr7tBZTgO4UMt6E4DuFOoKGJitWRipSOPfXSMl+NU32WhYE3IGtugmpxbCua5Z2zNmZ7O/m8VU9Paeyr23dnNPhZYkIVnjZFJuACRp5uo/LWtACqW2cY8OHkkjTO6oWRNeeRwGgJ8KjM5SrXDOh2HKElG8yPIkSgqzyFDGtmBkfnsDwzaNYmxBsahw/J2RchziMApnjiaRlURzCZBGXNxcjK1xbKSAB0x/9RYoTyoYARGhKgZ8zkZRvNLjdtdiAOdZOljlAvKHEkE7kFRFnz2kAkJlMYkReITKN4V1ay2Ga4NcSVY+SE6xuN+8hLM+sjAzMIJkVmyhQpLyRkjUfdLqbALPBybxG4CtKAcysULSlL5bFy+YyZ8/3ts1sw6+fUOC5QYsGFTGGWSaUM7iRbr9odFWJctxljAe7DzbcecyzJynxO5VmgyuVikJyyvGoljLrGQBnzlhu9AQCw4+aQ0NpbHlkMVnD5AA29LJzhb74bkrd9CLaDnG2XW+fJyWmabM010zAuA0qtMN6knPCtlByLu+aACvHQ5RHFynxjLmOHUDKXK2lDcwYcsOFizGcgdW6J53mh0XKLEq8S7jmMHLM5cs1nkHMAHqhVJvxzi1rXIMwWwsUzSmRyoORQruzfaCryM7SZGsisGVeYF9GObl5lSJyTn+4zT5jFkLMd4zArmvkDMQcxYMS+Y3QcRbKsO2MXI0DGIqQzmeNAxEt8Jvo1R3sFs7BCW9ZejhV7DbambDSSGK7KbKFDqr8LnKwz8wkg6XO7OXU5aCq+w8QuEmjSS8j23eVnXKQRmfOzZwz6sQG0PA3uS88n5ssQE+XKzNYFyIQxDDdEm7FQCgD3FnbQDmnNwvKPFrk+6Dh55AZHEiKybwKiRLbMLrdwWBFuGbVhoYza+Iikmyo0g3yLHmDWt9nhbdplHF3ZwGPNBvc8AQhPJGR0ySyKVuSVvKyn/1MMwJzNxtG35ufO5zNbw3J+VXBaclM7Sut25zCSRoQCTooDqCOncr0VJDtuYxYhhDneNnWONcyF7cBmYanUXKg9gOmbITlFi8hl3YY7pbBcwhH30imY31ICAEqCejW1yAkHI+csS83N0BAab71lTELvHGawZmljYqun3fTpZcVyQnaNVXEPYOHyl31JiiUuXYM2YSLI4AIuZDqDYi9httzO8Kuix50ViCsr7wsCW3ZAsoTS4cC+YagWJpbN25jFgXeoCVgw5eRll0eVSXd0HOKrlsQtyS2uUAmgml5KSMCGlzK0wnYOZGBK40YhLXPNtEN3YWHDTQVNgOT0sc2IkaZn3qsEzMdMxJXmgALkByjU6dWt2f9R4kE/8ApSRl5iAkSGT7OJ8rEjKFvdL9ZGlxYs2JyixErxrLGgDCW7RiWxyWsQWWy6mx1OvSpsrA3Dcl8QiMv2gksrB7tIwksYci6m6LZJgStj98Txp2zeS0sWW81hnaRwhfmnfzTIEzk6ffZWzXuI14cAx+UmL30qCBQFdEjzZyQGmSISOVBGUqzOLHQJ065Z8Vtae8MiRvrFiGkj1tmUxKuay3sLuwsLkA2BNhQVsTyUnfDmMShW3gdsjSAYmylc0rMGysSQ5Ci10Gp4jSxOxZGeEiZgEEayateQRyRyg8fOLR5STe6ufzqNyhxH2RpViVnErRjR0QRhrfaCrWbJbnWHWNbc6qU22MZOY0VRES+G3hVZjlV1ZnGYhdLra/UOm5sG5yd2TJhkySSGQZYgLlmOdYwsrXck85he3RWveuUwfKPFyMQcOq/fLHYlyY13c7sHPmlxuk1BC/fDoszXuT+25Z3kWWMIEEZUhZF1cy54znADMmRQStwSejgA0MT6aL3ZPnHSbYPMX3x+9LifTRe7J846Zts/dj3x+9Bcw55o7qKbhDzB3UtBT2yeZU+zvQJ7tVduNzatbM9Anu0FlOA7hTqyPKU44YVz0A7yEX7fOo8p4j2V/iw/VQa9FZHlPEeyv8WH6qPKeI9lf4sP1UGvSVk+U8R7K/xYfqo8p4j2V/iw/VQa1qLVk+U8R7K/xYfqo8p4j2V/iw/VQa1qLVk+U8R7K/xYfqo8p4j2V/iw/VQa1qLVk+U8R7K/xYfqo8p4j2V/iw/VQa1qLVk+U8R7K/xYfqo8p4j2V/iw/VQa1qLVk+VJ/ZX+LD9VHlPEeyv8WH6qDWtRasnyniPZX+LD9VHlPEeyv8WH6qDWtRasnyniPZX+LD9VHlPEeyv8WH6qDWtRasnyniPZX+LD9VHlPEeyv8WH6qDWtRasnyniPZX+LD9VHlPEeyv8WH6qDWtRasnyniPZX+LD9VHlPEeyv8WH6qDWtRasnyniPZX+LD9VHlTEeyv8WH6qCzifTRe7J846i296Me+v71FDPNJMheBo1VX5xeNwSSlhZST0HwqTlB6Ie+PkaC3gDzB3UUzZh+7FFBS28dKTBbbjSNVIa4FtB/daeIwgfjUC7KTqoIvL8fU/h/dL5dj6n8P7qcbNTqp4wK9QoK420n4X8P7pRtdfwv4f3VkYVeqnCBeqgrDai/hfwH804bRH4W8B/NWBEOqlyCggGN/wBW8B/NKMV/q36fzU+Wi1BEMR/q36fzS77/AFP6fzUlqLUDN6fwn9KN4eo/p/NSWooGbw9R/T+aM5/Cf0/mn0UEe8P4T+n80uc/hP6fzT6KBm8PUf0/mk3h/Cf0/mpKKCPen8J/T+aTf/6t+n81LaktQQ/af9W/T+aQ4v8A1b9P5qe1FqCsccPwt4D+aQ7RH4W8B/NWstJkHVQVDtRfwv4D+aadsL+F/D+6ubodVJ9nXqoKXltOp/D+6Ty7H1P4f3Vw4ReqmHAr1Cgq+X4+p/8Aj/dUdq7VSVAqBr5gdRbhWsdmJ1VGdkp1UBsg8wUVaggCiw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13" y="3565391"/>
            <a:ext cx="2505075" cy="1819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9654"/>
            <a:ext cx="8136904" cy="586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206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8" y="836712"/>
            <a:ext cx="813860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847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87348"/>
            <a:ext cx="8352928" cy="552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997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47750"/>
            <a:ext cx="8304895" cy="511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08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201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92" y="2564904"/>
            <a:ext cx="8391772" cy="398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387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8352928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82" y="3284984"/>
            <a:ext cx="8245474" cy="327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87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357166"/>
            <a:ext cx="621510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C00000"/>
                </a:solidFill>
                <a:latin typeface="Arial Black" pitchFamily="34" charset="0"/>
              </a:rPr>
              <a:t>Electrización por inducción: </a:t>
            </a:r>
            <a:r>
              <a:rPr lang="es-CO" sz="2000" dirty="0">
                <a:latin typeface="Arial Black" pitchFamily="34" charset="0"/>
              </a:rPr>
              <a:t>cuando dos cuerpos se frotan entre sí, una cantidad de electrones pasa al otro, de tal manera que uno queda con exceso de protones (cargado positivamente) y el otro queda con exceso de electrones (cargado negativamente</a:t>
            </a:r>
            <a:r>
              <a:rPr lang="es-CO" sz="2000" dirty="0" smtClean="0">
                <a:latin typeface="Arial Black" pitchFamily="34" charset="0"/>
              </a:rPr>
              <a:t>). Se puede clasificar en:</a:t>
            </a:r>
          </a:p>
          <a:p>
            <a:r>
              <a:rPr lang="es-CO" sz="2000" dirty="0" smtClean="0">
                <a:solidFill>
                  <a:srgbClr val="7030A0"/>
                </a:solidFill>
                <a:latin typeface="Arial Black" pitchFamily="34" charset="0"/>
              </a:rPr>
              <a:t>Inducción</a:t>
            </a:r>
            <a:r>
              <a:rPr lang="es-CO" sz="2000" dirty="0" smtClean="0">
                <a:latin typeface="Arial Black" pitchFamily="34" charset="0"/>
              </a:rPr>
              <a:t>: Cuerpo cargado se acerca logrando reordenamiento de cargas.</a:t>
            </a:r>
          </a:p>
          <a:p>
            <a:r>
              <a:rPr lang="es-CO" sz="2000" dirty="0" smtClean="0">
                <a:solidFill>
                  <a:srgbClr val="7030A0"/>
                </a:solidFill>
                <a:latin typeface="Arial Black" pitchFamily="34" charset="0"/>
              </a:rPr>
              <a:t>Fricción</a:t>
            </a:r>
            <a:r>
              <a:rPr lang="es-CO" sz="2000" dirty="0" smtClean="0">
                <a:latin typeface="Arial Black" pitchFamily="34" charset="0"/>
              </a:rPr>
              <a:t>: Al frotar un vidrio con un paño, el paño roba electrones del vidrio; pero sí nos peinamos el pelo cede electrones y se carga negativamente el peine.</a:t>
            </a:r>
          </a:p>
          <a:p>
            <a:r>
              <a:rPr lang="es-CO" sz="2000" dirty="0" smtClean="0">
                <a:solidFill>
                  <a:srgbClr val="7030A0"/>
                </a:solidFill>
                <a:latin typeface="Arial Black" pitchFamily="34" charset="0"/>
              </a:rPr>
              <a:t>Contacto</a:t>
            </a:r>
            <a:r>
              <a:rPr lang="es-CO" sz="2000" dirty="0" smtClean="0">
                <a:latin typeface="Arial Black" pitchFamily="34" charset="0"/>
              </a:rPr>
              <a:t>: al tocar un cuerpo cargado, el cuerpo neutro se transfieren parte de los electrones y la carga se distribuye por todo el cuerpo. (Generador de Van de </a:t>
            </a:r>
            <a:r>
              <a:rPr lang="es-CO" sz="2000" dirty="0" err="1" smtClean="0">
                <a:latin typeface="Arial Black" pitchFamily="34" charset="0"/>
              </a:rPr>
              <a:t>Graaff</a:t>
            </a:r>
            <a:r>
              <a:rPr lang="es-CO" sz="2000" dirty="0" smtClean="0">
                <a:latin typeface="Arial Black" pitchFamily="34" charset="0"/>
              </a:rPr>
              <a:t>)</a:t>
            </a:r>
            <a:endParaRPr lang="es-CO" sz="2000" dirty="0" smtClean="0">
              <a:latin typeface="Arial Black" pitchFamily="34" charset="0"/>
            </a:endParaRPr>
          </a:p>
          <a:p>
            <a:endParaRPr lang="es-CO" sz="2000" dirty="0">
              <a:latin typeface="Arial Black" pitchFamily="34" charset="0"/>
            </a:endParaRPr>
          </a:p>
          <a:p>
            <a:endParaRPr lang="es-CO" dirty="0"/>
          </a:p>
        </p:txBody>
      </p:sp>
      <p:sp>
        <p:nvSpPr>
          <p:cNvPr id="2" name="AutoShape 2" descr="data:image/jpeg;base64,/9j/4AAQSkZJRgABAQAAAQABAAD/2wCEAAkGBhIQEBUUDxQVFBQWFBQQEBUQGBUQFA8VFBQVFBQVFBUXHSYeFxkjGRQVHy8gIygpLCwtFR4yNTAqNSYuLCkBCQoKDgwOGA8PGCkcHyQpKSkpKSwpKSkpKSkpKSkpKSkpKSkpLiwpKSkpKSkpKSkpKSwpKSkpLCwsLCksLCkpKf/AABEIAL8BBwMBIgACEQEDEQH/xAAbAAABBQEBAAAAAAAAAAAAAAAAAQIDBAUGB//EAEMQAAIBAgMDBwkIAgEDBAMAAAECAwARBBIhBRMxBiJBUWFxkRUyM0JUcpOx0hQjUoGhwdHhB2KSFhdTJHOy8DRDY//EABkBAQADAQEAAAAAAAAAAAAAAAACAwQBBf/EACIRAQACAQUAAgMBAAAAAAAAAAABAhEDBBIhMUFREyJSM//aAAwDAQACEQMRAD8A9xpu8Hb4U6mIdPH5mgXedh8DRvOw+Bpu8pQ3dQLvOw+Bo3nYfA0melueygN52HwNG87D4GkZiOqlueygN52HwNG87D4Gi57KQseygXedh8DRvOw+BpM9CvfqoF3nYfA0bzsPgaLmi5oDedh8DRvOw+BouaLmgN52HwNG87D4Gi5ouaA3nYfA0bzsPgaLmi5oDedh8DRvOw+BouaLmgN52HwNG87D4Gi5ouaA3nYfA0bzsPgaLmi5oDedh8DRvOw+BouaLmgN52HwNG87D4Gi5ouaA3nYfA0B++o2xFmC9JuR+Vr/APyFPbiO/wDY0D6KKKApi8PH5mn0xeHj8zQee/5U2xNF9ihhfEx76dzI2ABfEMkUVyiJ61ywPZlvY1X2Fys2hh8PDhpMPJisdIJ5448RIkEkWFRwsbYlyLbw3tYC56bV203J2OTFQ4pi28hjkjjFxktLbMSLcbDjVTlJyIw+OeOSRpYpYgypLhZDBJkfz0LDUqertPWaDkf+4f2ifBz3kggTD4/F4qO+bPuPujEwFg2VucDrrbTpq5/3KxSyYdZsBuo8VnOHdp0dsqxGUZ0VeaxGXS/TW1hP8bYGJrpHzfsrYHdmzIInYu51F87Fjdr3NZ8P+IMGrBt5imIimw8e8mMgiimQoUjzA5QoZiLdJ1vQZUfLnFYx9nskDwicTzwqs4UYloIHcxyjIRuWbKoJIPTa1r3dnf5LmOHxGIxOFVI4XXDxbib7QcXOzKgSJsgQqGNi17X7jWxN/jvDnc5HliMGGODhaIorRo1gzKcvNkIBGcWPONUcF/iXCxwtAZcVJAybsRSzFo4rOsgeJAAEcMujD8TdZoKGJ/ypNhZmi2jgtwVw5xKiOZZzJeVYkRbKBcs1jc6W6atYnlftBcNiZMVs84dEwss6OmIRyCqnmNZbo+oIsDaxqaD/ABLgxvt6085niWGZsTKZnYIwZWDEXDDKoBB4KKd/2rw5hlilnxkolRYmM2IeQoiusgVQeaBdRxB4m1r0HO7X5Ul8J9nWDEYyLDQYefaUhxCwOVeMS7tmy5pSVuWAy3A49FX5P8lyBpY8Bgd9HBhoMWG3ggjWCTDibnXXmsAVCoL3s3C1q2dp/wCMMFiJjI29TMiRTxwSNDFiUjAVFlRLZgAAOirI5AYUR4tFzKMYAs2TKpjVUyKkVl5qADQa2oNbYG1xi8LDiFUqJY1lVWsSoYXAJGl60KrbPwKwRJFGLJGixoBYWCgAcNOirNAUUUUBRRRQFJekJrH2tykig5vnv+Fejp5x6PnXYiZ6hG1orGZbOamPMF84gd5t864PF8o8RLwbIOqPQ6/7HXp7OArOMZY3YlveJPfxq+NCfmWa25j4h6J5Zg/80f8AzX+alix0b+Y6NrbmsDr1aV5v9mqhjdpwxSKjugZiwN2Rd1ZM4L3NxfQDvrv4Ij5Rjc2n4evXovXm2F2lNEPupGtxtfMpv02Nx030rd2dyx1AxC2v6yaj814+HhULaNo87WV3FZ6np1tFQwYlXAZSCDqCNQR2VLVLRE5LRRRR1QxPpo/dk+cdXH4jv/Y1Txfpo/dk+cdXH4jv/Y0D6KKKApi8PH50+mLw8fnQKnAdwp1NTgO4U6gKKKKAooooCiiigKKKKAooooCiiigKaWoJrmOVm2yv3MZsxF5COKqfV7z8u+pVrynCF78Iyr7c5UlrxwGwBs0nC/u9l+nwrAihpYYquxQ1urWKRiHm2tOpOZRpBUjQkKSBcgEgXy3NtBc8Oq/bVyOGrC4euTZOKuS2FjMRLNOssOVVlykmWN9z9zE4QBQCwObNm/3PVVzaex4GZJpgqiIlyWCZWDIY/vCQbgZtNdDaukGHrG5U8n3xUDLFI6PlIUK+7jckqRveaxYC1x/dV56Wce/o2aIKpJsAASb6ABRrrwAAFYuC27h55HjjkRmDWTK6sZRkV2dAOIBJHeprpoNn7pMpd5NSc8zCSQ3N9TYXFUIMFEGlaM3LyDeWIbK6RrHlFvNsqi4qcWnpXNIjJdmbUkwz3U3W/PS/NbTUjt7a7nZe1EnjDoexgeKt0g+I8a8p2ptlo8UkQhmYES+aitvim7IMZzjmqGN724rW5srabYaQMLlD6RegjrHaOPjUb0i8Zj1LTvOnOJ8ekA0tQwShlDKQQQCpHSCLg1NWN6Hqhi/TR+7J846uPxHf+xqni/TR+7J846uNxHf+xoH0UUUBTF4ePzNPqNPN8fmaBycB3CnU1OA7hTqAooooCiiigKKKKAooooCikovQLRSXooKu0cWIo2c8FUnv6h+ZrzneGRiz6liWY95vXU8t8YViRB67EnuSxt4keFcjLvQBuVRjfUSs0Yt3qrG97aW6616NcV5MG4tm0VJgRjC67xcMEvzyjTFgOjKGQC/ea6KGKs7ZW+IO/WNTcZREzSAjtLKtj2VO8GNLncvhgl+aJY5mcC3rFXAJ7hUplysZa8UNW0gpYIqvRQ1TNmitFUYemNBWoIKixCKqksQFAuxOgA6SSeyock+Dm8VLHIGjSZVc3QGKSPeKbeqDezd4PDhWHsTk/Lh2lMs0rgzTMis0bKyOVZZGyoCJDY31trwqCAmbD4cFkcYzF/apEj1mVXkbEI2bXKqKkWY2ByiwIJF+o2iWVGaNN43EIGEefXhmOi9OtTrKu1cdMbFYdb52C3VWsxtdAQM3OPmggC/9Viw7Uimd1R1JVsos6MZOarZkCm5UZrX61NWdhbQmxCSb+KyiXEJmZ43BKzMm6yKL2UXXN05e0UkWxYoXkdFUGRs/mqMnMWPKlhopC3tfiTV9Z+ma9Yj11fIraNw0J9Xnp7pOo8fnXVA15tsXFbnExkcC2RgOkPp87H8q9HFZ9auLNW3tyr2qYr00fuyfOOrbcR3/ALGqmJ9PH7snzjq2/Ed/7GqWg+iiigDUcfm+PzNPNMj83x+ZoHJwHcKdTU4DuFOoCiiigKKKKAooooCkJoJrJ2vtcRghTYgEuf8AxqBcnvsK65M4P2ltTKcserdJ6E7+2slJy02RnbMU3vnEC2fJYAdNz1VNhYLgE635wPXcXqu+wMOMRvt3FmyEejW+fPn3ma3ncRep4wqzntrQ4sx2DsWUkC54qeA16RWpeuYxU5P/AN666ZeFRtGE62y4jlpJfEKv4Y/HMx+msCWbEKw3MUci2vd5d0c2ult22lra36a3OWX/AOUP/bX5tWLLjXjIyQyS3vfdGMZeFgd468eyttP84effvUls7PLFF3ihWtzlVt4AR0BrDMO2w/SlTFYwOQuGhKZrB2xJDFL+fk3Jsba5bnqvTNmYgugLI0Z15kmUstjb1CR1HjwqXB7YlLhfsk6gtlLs2HyKt7ZzaUtbp4X7Kruto6aBatxTrmyZhmyh8t+cFJIBt1XBrNbGpEheVgqqLsSQoA7z09FYmysQ42qpnQRPNhJAoaSNmk3cyOqqqknmrI3gx67Z7NVXb0yVAwsQCOkHUH8qcKa7VCFihJAq+aFHRzQF+VZ+IFaM71nYg1dVReWRPOu83WucoZrAHzc2Qtmtbzjw4+Nczyp+03j3AjK72ENfe577z1imm6tq3ZeruK5IwHFb+2mU5lzS3aUyiQS3zcAARl4c7hTdv7Zjw0ZeRlBsxRWYIZWUXyLfpOg/Or6+M1velcFgqmTLnAu27uFuD6pbW2nTXq+HfMqnrAPdcV5GmPjmTPC6uuouhDC44i47x4161gvRp7q/IVDceQntfbIMT6aL3ZPnHVp+K9/7GquJ9NF7snzjq1JxHf8AsaytqSiiigQ1HF5vj8zUjcKjh8zxoHpwHcKdTU4DuFOoCiiigKKKKApCaDWVtTamXmJ53SehP7rsRlyZwXaW08vMTzuk/hB+ZrExuyWlhdQ7qzK9jG2QsxRgAxsbgkipdmMsma2pWR42va5ZDZj+Z6at4/HrBGWbgLHS1+cyqLX46tU8RCrOUezsOYIlQs7kKtzI2ciygEKbcNNKxMbLifti2MW73UnETaDeRecb2z2vbotetefEdo773H5GrOzNmGTnyeb6qn1u09nZXfHO56gbL2cWId9BxUHQnqJ7K3bUBadVczlbEYhxnLqCzRPrazJcWsNQRp18fCud+1pGuaV1RQQCzkKoJ4C50rveU+B3uGcDVl56W4krrYd4uPzrz6IgjUAjtHhpWzRnNMPP3EcdTLR2btKKW4ikR7WzbtlfLe9r2OnTVzE7bSAgOszXBI3MMs406CY1Nj2GsLZ+3YWYKgkBY2BME0YPVdigAHaeutbEbU3WX7qaS9x9wm8K2t52ot/RpbxKvUt3ZuPWWMOocK17CVGibQkao4DDUHiOFacclc/s3aO9TNkkj1IyzLu20tra507eytFJ6pmuV8Wa4nqOSeqH2imtiKjxS5pppaoTyUss1U5patrVVayGd6ydpwLLG8b3yurRvY2JVhZrHo0q7NLVCd6vrDLa2PEeHhzyImvOZF048R19l69TWuF5F4IviC5HNRdOrM2g/S/iK7sCs2vP7Ya9tXrM/KnifTx+7J846tS8V7/2NVcT6aP3ZPnHVmb1e/8AY1na0oooooGvwqODzB3GpJOFR4fzB3GgkTgO4U6mpwHcKdQFFFFAUhNBNZe0tp5Tkj87pPEL/J7KQ5MxBNpbTtzIzd+k/h/vsrPiwQYESAMG84MMwN+IN+I1rLkxcqYmNFhkZWWZibxfeZREQwzPcWzHja963cRiBGhJDEDjkUyN1aKoJP5CrI6VW7nKns7Y8OFzmJEUu7uSiKhCsbhLjoFqpbd2dHiUKyKh4FWdVcpZlY2vqL2tp103Zm3PtEeYqykFwcyPGthK6DKWGuii/wCdbOzNmZznk83iqn1uGp7Oypedue+GbH2MpAJUJGNY41AVTre+UaWroALUoFLVUzlbFcCiiiuJGMK895SbIOGmLKPu3JZepTe7Lpw6x2d1eiVT2ls1J0KSDQ6g9KkcGB6DVmnfhOVOtp864ecxTddXY5qo4/ASYd8sgPE5WHmuOtT+3RSRTVvxFozDzOU1nEtqOerCYisdJ6mXEVCarYu1ftFNbEVn/aKa2IqPFLmtvPVaWaoHnqvLPU4qrmx80tU7F2CqLsTZQOknhSPIToNTwAGpJ6gOmux5KcnDGN7Mv3h8wH/9YOlyPxH9B+dL3ikOUpOpLW2DsoYaIJxPnOetja9uzoHYK1KaBTq8+Zz29aIxGIUcT6aL3ZPnHVic+b737Gq+J9NF7snzjqfFer737GuOpxRQKKCOY6GmYb0Y7jTsQeaaZhPRDuoJk4DuFOpqcB3CloFpCaL1lbT2pl5ied0noT+67EZcmcDam1MvMjPO9Y9EY7e2qWFwn8m/T03rP2ts2WTDSrE1mMcnqCUyZkYZRcixJI111rRwSvHEBI+drDUIIrCw0sCdRU4jCqf29TyKosSBcAgHS63tmse2wv3VTxGI/msfEviPtl80WTct6smi71NCc9s9rm/VfSt/ZmzC5zyDm8VU+t2nsqXiPviPYuxRYEiyAkquupLFiTfouSfzrogKS1qydi7UlnlnDKgjimaBGVmLSMqqWJBUAAFiuhOqmqpnK6sYbNFIKWuJCiiigKQilooKe0NmxzIUkFwdeog9YPQa4ba/JeWAlowZI+tRzlHao/b9K9EpMtWU1Jp4p1NGup68lWepRiK9Ex3J+Cb0kak/iHNbxFYs/IBD6OV146MFf8ha363rVXcVn1jttbx525f7RSHEVu/9AS/+VP8Ai381LD/j8+vN/wAF6O8njUvzUQ/BqfTmGnqXA4GXENaJC3WeCr3tXbYPkXh49WBkP/8AQ3HT6osOnqrbigCiygAdAUADwFV23H8wtptZnu0sPYPJZMPZ3OeXr9VL8Qo/fj3VvgUoFLWW1ptOZbq0isYgUUUVFJRxPpovdk+cdS4z1fe/Y1FifTRe7J846kx50X3h8jQWRRQvCighxZ5ppuC9Evu0Y48w91JgfRL7tBYTgO6gmhOA7hVfHlghymx0APG1zragp7T2jbmRnndJ/B/dc7svam8xDxmOYWEZDPE66uHLF2OgHNFieNa2Hwljr4npqUxIjFlFmYKGPSwS4W/dc+NWxGFPs9kxWJWJMz3tdQSBexZlQcO1h41WxE1uP59nRWdyg2cmJSzecCpBLOAAsiO1wpF7hba1o4HZ8cUZkltHDGC4DkkKBrmdmJNu+njnvixszZhezyeb6qn1uons7K3QKr4LHRyj7tlbRTzegMLqSOIuKs1XM5W1rhFPmynIAWscoYkAnoBIBIH5Vm8l9my4fDhJyhkMksrtEWKu0sjSs3OAI1c6dgrXoFcSLRReigKKKhnxKpbMQMzBFzG2ZjewHWdOFBNRSKaCaBaKrzYxUPOYLw87TiyqP1ZR+YqWKUMLg31I/MEg/qDQPoovSXoFoqGfEhBdiACVUE6aswVfFiB+dPd7C576B9FMjkBAI1BFx2g8KZBiVe+Ug2LKbG9irFWHeCCD3UE1FFFAUUUUFHE+mi92T5x07aR5q++PkabifTRe7J846Nqnmr74/eguRnQUUkJ0FJQV9pHmGnYD0K+7UW1jzDUmzvQr7tBZTgO4UMt6E4DuFOoKGJitWRipSOPfXSMl+NU32WhYE3IGtugmpxbCua5Z2zNmZ7O/m8VU9Paeyr23dnNPhZYkIVnjZFJuACRp5uo/LWtACqW2cY8OHkkjTO6oWRNeeRwGgJ8KjM5SrXDOh2HKElG8yPIkSgqzyFDGtmBkfnsDwzaNYmxBsahw/J2RchziMApnjiaRlURzCZBGXNxcjK1xbKSAB0x/9RYoTyoYARGhKgZ8zkZRvNLjdtdiAOdZOljlAvKHEkE7kFRFnz2kAkJlMYkReITKN4V1ay2Ga4NcSVY+SE6xuN+8hLM+sjAzMIJkVmyhQpLyRkjUfdLqbALPBybxG4CtKAcysULSlL5bFy+YyZ8/3ts1sw6+fUOC5QYsGFTGGWSaUM7iRbr9odFWJctxljAe7DzbcecyzJynxO5VmgyuVikJyyvGoljLrGQBnzlhu9AQCw4+aQ0NpbHlkMVnD5AA29LJzhb74bkrd9CLaDnG2XW+fJyWmabM010zAuA0qtMN6knPCtlByLu+aACvHQ5RHFynxjLmOHUDKXK2lDcwYcsOFizGcgdW6J53mh0XKLEq8S7jmMHLM5cs1nkHMAHqhVJvxzi1rXIMwWwsUzSmRyoORQruzfaCryM7SZGsisGVeYF9GObl5lSJyTn+4zT5jFkLMd4zArmvkDMQcxYMS+Y3QcRbKsO2MXI0DGIqQzmeNAxEt8Jvo1R3sFs7BCW9ZejhV7DbambDSSGK7KbKFDqr8LnKwz8wkg6XO7OXU5aCq+w8QuEmjSS8j23eVnXKQRmfOzZwz6sQG0PA3uS88n5ssQE+XKzNYFyIQxDDdEm7FQCgD3FnbQDmnNwvKPFrk+6Dh55AZHEiKybwKiRLbMLrdwWBFuGbVhoYza+Iikmyo0g3yLHmDWt9nhbdplHF3ZwGPNBvc8AQhPJGR0ySyKVuSVvKyn/1MMwJzNxtG35ufO5zNbw3J+VXBaclM7Sut25zCSRoQCTooDqCOncr0VJDtuYxYhhDneNnWONcyF7cBmYanUXKg9gOmbITlFi8hl3YY7pbBcwhH30imY31ICAEqCejW1yAkHI+csS83N0BAab71lTELvHGawZmljYqun3fTpZcVyQnaNVXEPYOHyl31JiiUuXYM2YSLI4AIuZDqDYi9httzO8Kuix50ViCsr7wsCW3ZAsoTS4cC+YagWJpbN25jFgXeoCVgw5eRll0eVSXd0HOKrlsQtyS2uUAmgml5KSMCGlzK0wnYOZGBK40YhLXPNtEN3YWHDTQVNgOT0sc2IkaZn3qsEzMdMxJXmgALkByjU6dWt2f9R4kE/8ApSRl5iAkSGT7OJ8rEjKFvdL9ZGlxYs2JyixErxrLGgDCW7RiWxyWsQWWy6mx1OvSpsrA3Dcl8QiMv2gksrB7tIwksYci6m6LZJgStj98Txp2zeS0sWW81hnaRwhfmnfzTIEzk6ffZWzXuI14cAx+UmL30qCBQFdEjzZyQGmSISOVBGUqzOLHQJ065Z8Vtae8MiRvrFiGkj1tmUxKuay3sLuwsLkA2BNhQVsTyUnfDmMShW3gdsjSAYmylc0rMGysSQ5Ci10Gp4jSxOxZGeEiZgEEayateQRyRyg8fOLR5STe6ufzqNyhxH2RpViVnErRjR0QRhrfaCrWbJbnWHWNbc6qU22MZOY0VRES+G3hVZjlV1ZnGYhdLra/UOm5sG5yd2TJhkySSGQZYgLlmOdYwsrXck85he3RWveuUwfKPFyMQcOq/fLHYlyY13c7sHPmlxuk1BC/fDoszXuT+25Z3kWWMIEEZUhZF1cy54znADMmRQStwSejgA0MT6aL3ZPnHSbYPMX3x+9LifTRe7J846Zts/dj3x+9Bcw55o7qKbhDzB3UtBT2yeZU+zvQJ7tVduNzatbM9Anu0FlOA7hTqyPKU44YVz0A7yEX7fOo8p4j2V/iw/VQa9FZHlPEeyv8WH6qPKeI9lf4sP1UGvSVk+U8R7K/xYfqo8p4j2V/iw/VQa1qLVk+U8R7K/xYfqo8p4j2V/iw/VQa1qLVk+U8R7K/xYfqo8p4j2V/iw/VQa1qLVk+U8R7K/xYfqo8p4j2V/iw/VQa1qLVk+U8R7K/xYfqo8p4j2V/iw/VQa1qLVk+VJ/ZX+LD9VHlPEeyv8WH6qDWtRasnyniPZX+LD9VHlPEeyv8WH6qDWtRasnyniPZX+LD9VHlPEeyv8WH6qDWtRasnyniPZX+LD9VHlPEeyv8WH6qDWtRasnyniPZX+LD9VHlPEeyv8WH6qDWtRasnyniPZX+LD9VHlPEeyv8WH6qDWtRasnyniPZX+LD9VHlTEeyv8WH6qCzifTRe7J846i296Me+v71FDPNJMheBo1VX5xeNwSSlhZST0HwqTlB6Ie+PkaC3gDzB3UUzZh+7FFBS28dKTBbbjSNVIa4FtB/daeIwgfjUC7KTqoIvL8fU/h/dL5dj6n8P7qcbNTqp4wK9QoK420n4X8P7pRtdfwv4f3VkYVeqnCBeqgrDai/hfwH804bRH4W8B/NWBEOqlyCggGN/wBW8B/NKMV/q36fzU+Wi1BEMR/q36fzS77/AFP6fzUlqLUDN6fwn9KN4eo/p/NSWooGbw9R/T+aM5/Cf0/mn0UEe8P4T+n80uc/hP6fzT6KBm8PUf0/mk3h/Cf0/mpKKCPen8J/T+aTf/6t+n81LaktQQ/af9W/T+aQ4v8A1b9P5qe1FqCsccPwt4D+aQ7RH4W8B/NWstJkHVQVDtRfwv4D+aadsL+F/D+6ubodVJ9nXqoKXltOp/D+6Ty7H1P4f3Vw4ReqmHAr1Cgq+X4+p/8Aj/dUdq7VSVAqBr5gdRbhWsdmJ1VGdkp1UBsg8wUVaggCiw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99490"/>
            <a:ext cx="1800200" cy="239348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205" y="404664"/>
            <a:ext cx="2200275" cy="2924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2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500042"/>
            <a:ext cx="84296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C00000"/>
                </a:solidFill>
                <a:latin typeface="Arial Black" pitchFamily="34" charset="0"/>
              </a:rPr>
              <a:t>Ley de Coulomb</a:t>
            </a:r>
            <a:endParaRPr lang="es-CO" sz="2000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es-CO" sz="2000" dirty="0">
                <a:latin typeface="Arial Black" pitchFamily="34" charset="0"/>
              </a:rPr>
              <a:t>“La fuerza (</a:t>
            </a:r>
            <a:r>
              <a:rPr lang="es-CO" sz="2000" b="1" dirty="0">
                <a:latin typeface="Arial Black" pitchFamily="34" charset="0"/>
              </a:rPr>
              <a:t>F</a:t>
            </a:r>
            <a:r>
              <a:rPr lang="es-CO" sz="2000" dirty="0">
                <a:latin typeface="Arial Black" pitchFamily="34" charset="0"/>
              </a:rPr>
              <a:t>) de atracción o repulsión entre dos cargas eléctricas puntuales es directamente proporcional al producto de las magnitudes de las cargas (</a:t>
            </a:r>
            <a:r>
              <a:rPr lang="es-CO" sz="2000" b="1" dirty="0">
                <a:latin typeface="Arial Black" pitchFamily="34" charset="0"/>
              </a:rPr>
              <a:t>q</a:t>
            </a:r>
            <a:r>
              <a:rPr lang="es-CO" sz="2000" b="1" baseline="-25000" dirty="0">
                <a:latin typeface="Arial Black" pitchFamily="34" charset="0"/>
              </a:rPr>
              <a:t>1</a:t>
            </a:r>
            <a:r>
              <a:rPr lang="es-CO" sz="2000" dirty="0">
                <a:latin typeface="Arial Black" pitchFamily="34" charset="0"/>
              </a:rPr>
              <a:t> y </a:t>
            </a:r>
            <a:r>
              <a:rPr lang="es-CO" sz="2000" b="1" dirty="0">
                <a:latin typeface="Arial Black" pitchFamily="34" charset="0"/>
              </a:rPr>
              <a:t>q</a:t>
            </a:r>
            <a:r>
              <a:rPr lang="es-CO" sz="2000" b="1" baseline="-25000" dirty="0">
                <a:latin typeface="Arial Black" pitchFamily="34" charset="0"/>
              </a:rPr>
              <a:t>2</a:t>
            </a:r>
            <a:r>
              <a:rPr lang="es-CO" sz="2000" dirty="0">
                <a:latin typeface="Arial Black" pitchFamily="34" charset="0"/>
              </a:rPr>
              <a:t> ) e inversamente proporcional al cuadrado de la distancia (</a:t>
            </a:r>
            <a:r>
              <a:rPr lang="es-CO" sz="2000" b="1" dirty="0">
                <a:latin typeface="Arial Black" pitchFamily="34" charset="0"/>
              </a:rPr>
              <a:t>r</a:t>
            </a:r>
            <a:r>
              <a:rPr lang="es-CO" sz="2000" dirty="0">
                <a:latin typeface="Arial Black" pitchFamily="34" charset="0"/>
              </a:rPr>
              <a:t>) entre ellas, y dirigida a lo largo de la línea que une estas cargas</a:t>
            </a:r>
            <a:r>
              <a:rPr lang="es-CO" sz="2000" dirty="0" smtClean="0">
                <a:latin typeface="Arial Black" pitchFamily="34" charset="0"/>
              </a:rPr>
              <a:t>”</a:t>
            </a:r>
          </a:p>
          <a:p>
            <a:endParaRPr lang="es-CO" sz="2000" dirty="0">
              <a:latin typeface="Arial Black" pitchFamily="34" charset="0"/>
            </a:endParaRPr>
          </a:p>
          <a:p>
            <a:endParaRPr lang="es-CO" sz="2000" dirty="0" smtClean="0">
              <a:latin typeface="Arial Black" pitchFamily="34" charset="0"/>
            </a:endParaRPr>
          </a:p>
          <a:p>
            <a:endParaRPr lang="es-CO" sz="2000" dirty="0">
              <a:latin typeface="Arial Black" pitchFamily="34" charset="0"/>
            </a:endParaRPr>
          </a:p>
          <a:p>
            <a:r>
              <a:rPr lang="es-CO" sz="2000" b="1" dirty="0">
                <a:solidFill>
                  <a:srgbClr val="C00000"/>
                </a:solidFill>
                <a:latin typeface="Arial Black" pitchFamily="34" charset="0"/>
              </a:rPr>
              <a:t>Unidades de la carga eléctrica: </a:t>
            </a:r>
            <a:endParaRPr lang="es-CO" sz="2000" dirty="0">
              <a:solidFill>
                <a:srgbClr val="C00000"/>
              </a:solidFill>
              <a:latin typeface="Arial Black" pitchFamily="34" charset="0"/>
            </a:endParaRPr>
          </a:p>
          <a:p>
            <a:pPr lvl="0"/>
            <a:r>
              <a:rPr lang="es-CO" sz="2000" dirty="0">
                <a:solidFill>
                  <a:srgbClr val="00B050"/>
                </a:solidFill>
                <a:latin typeface="Arial Black" pitchFamily="34" charset="0"/>
              </a:rPr>
              <a:t>En el sistema internacional: </a:t>
            </a:r>
            <a:r>
              <a:rPr lang="es-CO" sz="2000" b="1" dirty="0">
                <a:latin typeface="Arial Black" pitchFamily="34" charset="0"/>
              </a:rPr>
              <a:t>Coulomb---- C </a:t>
            </a:r>
            <a:r>
              <a:rPr lang="es-CO" sz="2000" dirty="0">
                <a:latin typeface="Arial Black" pitchFamily="34" charset="0"/>
              </a:rPr>
              <a:t>se define como la carga que colocada a un metro de distancia de otra carga igual en el vacío, la repele con una fuerza de 9X10</a:t>
            </a:r>
            <a:r>
              <a:rPr lang="es-CO" sz="2000" baseline="30000" dirty="0">
                <a:latin typeface="Arial Black" pitchFamily="34" charset="0"/>
              </a:rPr>
              <a:t>9</a:t>
            </a:r>
            <a:r>
              <a:rPr lang="es-CO" sz="2000" dirty="0">
                <a:latin typeface="Arial Black" pitchFamily="34" charset="0"/>
              </a:rPr>
              <a:t> </a:t>
            </a:r>
            <a:r>
              <a:rPr lang="es-CO" sz="2000" dirty="0" err="1">
                <a:latin typeface="Arial Black" pitchFamily="34" charset="0"/>
              </a:rPr>
              <a:t>Newtons</a:t>
            </a:r>
            <a:r>
              <a:rPr lang="es-CO" sz="2000" dirty="0">
                <a:latin typeface="Arial Black" pitchFamily="34" charset="0"/>
              </a:rPr>
              <a:t>.</a:t>
            </a:r>
          </a:p>
          <a:p>
            <a:pPr lvl="0"/>
            <a:r>
              <a:rPr lang="es-CO" sz="2000" dirty="0">
                <a:solidFill>
                  <a:srgbClr val="00B050"/>
                </a:solidFill>
                <a:latin typeface="Arial Black" pitchFamily="34" charset="0"/>
              </a:rPr>
              <a:t>En el sistema C.G.S:</a:t>
            </a:r>
            <a:r>
              <a:rPr lang="es-CO" sz="2000" dirty="0">
                <a:latin typeface="Arial Black" pitchFamily="34" charset="0"/>
              </a:rPr>
              <a:t> </a:t>
            </a:r>
            <a:r>
              <a:rPr lang="es-CO" sz="2000" b="1" dirty="0" err="1">
                <a:latin typeface="Arial Black" pitchFamily="34" charset="0"/>
              </a:rPr>
              <a:t>statcoulomb</a:t>
            </a:r>
            <a:r>
              <a:rPr lang="es-CO" sz="2000" b="1" dirty="0">
                <a:latin typeface="Arial Black" pitchFamily="34" charset="0"/>
              </a:rPr>
              <a:t> ---- </a:t>
            </a:r>
            <a:r>
              <a:rPr lang="es-CO" sz="2000" b="1" dirty="0" err="1">
                <a:latin typeface="Arial Black" pitchFamily="34" charset="0"/>
              </a:rPr>
              <a:t>stc</a:t>
            </a:r>
            <a:r>
              <a:rPr lang="es-CO" sz="2000" b="1" dirty="0">
                <a:latin typeface="Arial Black" pitchFamily="34" charset="0"/>
              </a:rPr>
              <a:t> </a:t>
            </a:r>
            <a:r>
              <a:rPr lang="es-CO" sz="2000" dirty="0">
                <a:latin typeface="Arial Black" pitchFamily="34" charset="0"/>
              </a:rPr>
              <a:t>se define como la carga que colocada a un centímetro de distancia de otra carga igual en el vacío, la repele con una fuerza de 1 dina.</a:t>
            </a:r>
          </a:p>
          <a:p>
            <a:endParaRPr lang="es-CO" dirty="0"/>
          </a:p>
        </p:txBody>
      </p:sp>
      <p:grpSp>
        <p:nvGrpSpPr>
          <p:cNvPr id="10" name="9 Grupo"/>
          <p:cNvGrpSpPr/>
          <p:nvPr/>
        </p:nvGrpSpPr>
        <p:grpSpPr>
          <a:xfrm>
            <a:off x="914982" y="2918986"/>
            <a:ext cx="1928826" cy="357190"/>
            <a:chOff x="3071802" y="2786058"/>
            <a:chExt cx="1928826" cy="357190"/>
          </a:xfrm>
        </p:grpSpPr>
        <p:sp>
          <p:nvSpPr>
            <p:cNvPr id="5" name="4 Elipse"/>
            <p:cNvSpPr/>
            <p:nvPr/>
          </p:nvSpPr>
          <p:spPr>
            <a:xfrm>
              <a:off x="3071802" y="2786058"/>
              <a:ext cx="357190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5 Elipse"/>
            <p:cNvSpPr/>
            <p:nvPr/>
          </p:nvSpPr>
          <p:spPr>
            <a:xfrm>
              <a:off x="4643438" y="2786058"/>
              <a:ext cx="357190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899592" y="2873664"/>
            <a:ext cx="1928826" cy="384891"/>
            <a:chOff x="3071802" y="2765369"/>
            <a:chExt cx="1928826" cy="384891"/>
          </a:xfrm>
        </p:grpSpPr>
        <p:cxnSp>
          <p:nvCxnSpPr>
            <p:cNvPr id="11" name="10 Conector recto"/>
            <p:cNvCxnSpPr>
              <a:stCxn id="5" idx="6"/>
              <a:endCxn id="6" idx="2"/>
            </p:cNvCxnSpPr>
            <p:nvPr/>
          </p:nvCxnSpPr>
          <p:spPr>
            <a:xfrm>
              <a:off x="3444382" y="2989286"/>
              <a:ext cx="12144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1 CuadroTexto"/>
            <p:cNvSpPr txBox="1"/>
            <p:nvPr/>
          </p:nvSpPr>
          <p:spPr>
            <a:xfrm>
              <a:off x="3071802" y="2780928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>
                  <a:latin typeface="Arial Black" pitchFamily="34" charset="0"/>
                </a:rPr>
                <a:t>+</a:t>
              </a:r>
              <a:endParaRPr lang="es-CO" dirty="0">
                <a:latin typeface="Arial Black" pitchFamily="34" charset="0"/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4643438" y="2765369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>
                  <a:latin typeface="Arial Black" pitchFamily="34" charset="0"/>
                </a:rPr>
                <a:t>+</a:t>
              </a:r>
              <a:endParaRPr lang="es-CO" dirty="0">
                <a:latin typeface="Arial Black" pitchFamily="34" charset="0"/>
              </a:endParaRPr>
            </a:p>
          </p:txBody>
        </p:sp>
        <p:cxnSp>
          <p:nvCxnSpPr>
            <p:cNvPr id="8" name="7 Conector recto de flecha"/>
            <p:cNvCxnSpPr/>
            <p:nvPr/>
          </p:nvCxnSpPr>
          <p:spPr>
            <a:xfrm>
              <a:off x="3428992" y="2780928"/>
              <a:ext cx="121444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11 Grupo"/>
          <p:cNvGrpSpPr/>
          <p:nvPr/>
        </p:nvGrpSpPr>
        <p:grpSpPr>
          <a:xfrm>
            <a:off x="3595617" y="2862444"/>
            <a:ext cx="1928826" cy="357190"/>
            <a:chOff x="3071802" y="2786058"/>
            <a:chExt cx="1928826" cy="357190"/>
          </a:xfrm>
        </p:grpSpPr>
        <p:sp>
          <p:nvSpPr>
            <p:cNvPr id="13" name="12 Elipse"/>
            <p:cNvSpPr/>
            <p:nvPr/>
          </p:nvSpPr>
          <p:spPr>
            <a:xfrm>
              <a:off x="3071802" y="2786058"/>
              <a:ext cx="357190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13 Elipse"/>
            <p:cNvSpPr/>
            <p:nvPr/>
          </p:nvSpPr>
          <p:spPr>
            <a:xfrm>
              <a:off x="4643438" y="2786058"/>
              <a:ext cx="357190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3607587" y="2828085"/>
            <a:ext cx="1928826" cy="384891"/>
            <a:chOff x="6084168" y="2708920"/>
            <a:chExt cx="1928826" cy="384891"/>
          </a:xfrm>
        </p:grpSpPr>
        <p:cxnSp>
          <p:nvCxnSpPr>
            <p:cNvPr id="16" name="15 Conector recto"/>
            <p:cNvCxnSpPr/>
            <p:nvPr/>
          </p:nvCxnSpPr>
          <p:spPr>
            <a:xfrm>
              <a:off x="6429388" y="2887515"/>
              <a:ext cx="12144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CuadroTexto"/>
            <p:cNvSpPr txBox="1"/>
            <p:nvPr/>
          </p:nvSpPr>
          <p:spPr>
            <a:xfrm>
              <a:off x="6084168" y="2724479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Arial Black" pitchFamily="34" charset="0"/>
                </a:rPr>
                <a:t>-</a:t>
              </a: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7655804" y="270892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Arial Black" pitchFamily="34" charset="0"/>
                </a:rPr>
                <a:t>-</a:t>
              </a:r>
            </a:p>
          </p:txBody>
        </p:sp>
        <p:cxnSp>
          <p:nvCxnSpPr>
            <p:cNvPr id="19" name="18 Conector recto de flecha"/>
            <p:cNvCxnSpPr/>
            <p:nvPr/>
          </p:nvCxnSpPr>
          <p:spPr>
            <a:xfrm>
              <a:off x="6441358" y="2724479"/>
              <a:ext cx="121444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25 Grupo"/>
          <p:cNvGrpSpPr/>
          <p:nvPr/>
        </p:nvGrpSpPr>
        <p:grpSpPr>
          <a:xfrm>
            <a:off x="6372200" y="2923326"/>
            <a:ext cx="1928826" cy="357190"/>
            <a:chOff x="3071802" y="2786058"/>
            <a:chExt cx="1928826" cy="357190"/>
          </a:xfrm>
        </p:grpSpPr>
        <p:sp>
          <p:nvSpPr>
            <p:cNvPr id="27" name="26 Elipse"/>
            <p:cNvSpPr/>
            <p:nvPr/>
          </p:nvSpPr>
          <p:spPr>
            <a:xfrm>
              <a:off x="3071802" y="2786058"/>
              <a:ext cx="357190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27 Elipse"/>
            <p:cNvSpPr/>
            <p:nvPr/>
          </p:nvSpPr>
          <p:spPr>
            <a:xfrm>
              <a:off x="4643438" y="2786058"/>
              <a:ext cx="357190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cxnSp>
        <p:nvCxnSpPr>
          <p:cNvPr id="30" name="29 Conector recto"/>
          <p:cNvCxnSpPr/>
          <p:nvPr/>
        </p:nvCxnSpPr>
        <p:spPr>
          <a:xfrm>
            <a:off x="6704371" y="3067818"/>
            <a:ext cx="12144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6359151" y="290478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Arial Black" pitchFamily="34" charset="0"/>
              </a:rPr>
              <a:t>+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7930787" y="2889223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Arial Black" pitchFamily="34" charset="0"/>
              </a:rPr>
              <a:t>-</a:t>
            </a:r>
          </a:p>
        </p:txBody>
      </p:sp>
      <p:cxnSp>
        <p:nvCxnSpPr>
          <p:cNvPr id="35" name="34 Conector recto de flecha"/>
          <p:cNvCxnSpPr/>
          <p:nvPr/>
        </p:nvCxnSpPr>
        <p:spPr>
          <a:xfrm>
            <a:off x="6550795" y="2828085"/>
            <a:ext cx="61349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flipH="1">
            <a:off x="7535421" y="2828085"/>
            <a:ext cx="60212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500042"/>
            <a:ext cx="850112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C00000"/>
                </a:solidFill>
                <a:latin typeface="Arial Black" pitchFamily="34" charset="0"/>
              </a:rPr>
              <a:t>Unidades de la constante k:</a:t>
            </a:r>
            <a:endParaRPr lang="es-CO" sz="2000" dirty="0">
              <a:solidFill>
                <a:srgbClr val="C00000"/>
              </a:solidFill>
              <a:latin typeface="Arial Black" pitchFamily="34" charset="0"/>
            </a:endParaRPr>
          </a:p>
          <a:p>
            <a:pPr lvl="0"/>
            <a:r>
              <a:rPr lang="es-CO" sz="2000" dirty="0">
                <a:latin typeface="Arial Black" pitchFamily="34" charset="0"/>
              </a:rPr>
              <a:t>Sistema internacional:  </a:t>
            </a:r>
          </a:p>
          <a:p>
            <a:pPr lvl="0"/>
            <a:r>
              <a:rPr lang="es-CO" sz="2000" dirty="0">
                <a:latin typeface="Arial Black" pitchFamily="34" charset="0"/>
              </a:rPr>
              <a:t>Sistema C.G.S: </a:t>
            </a:r>
          </a:p>
          <a:p>
            <a:r>
              <a:rPr lang="es-CO" sz="2000" b="1" dirty="0">
                <a:solidFill>
                  <a:srgbClr val="C00000"/>
                </a:solidFill>
                <a:latin typeface="Arial Black" pitchFamily="34" charset="0"/>
              </a:rPr>
              <a:t>Cuantización de una carga:</a:t>
            </a:r>
            <a:endParaRPr lang="es-CO" sz="2000" dirty="0">
              <a:solidFill>
                <a:srgbClr val="C00000"/>
              </a:solidFill>
              <a:latin typeface="Arial Black" pitchFamily="34" charset="0"/>
            </a:endParaRPr>
          </a:p>
          <a:p>
            <a:pPr lvl="0" algn="just"/>
            <a:r>
              <a:rPr lang="es-CO" sz="2000" dirty="0">
                <a:latin typeface="Arial Black" pitchFamily="34" charset="0"/>
              </a:rPr>
              <a:t>Puede considerarse como un exceso de partículas electrizadas con un signo dados (electrón o protón). </a:t>
            </a:r>
            <a:r>
              <a:rPr lang="es-CO" sz="2000" dirty="0" err="1">
                <a:latin typeface="Arial Black" pitchFamily="34" charset="0"/>
              </a:rPr>
              <a:t>Millikan</a:t>
            </a:r>
            <a:r>
              <a:rPr lang="es-CO" sz="2000" dirty="0">
                <a:latin typeface="Arial Black" pitchFamily="34" charset="0"/>
              </a:rPr>
              <a:t>  logró demostrar experimentalmente que la carga de un electrón </a:t>
            </a:r>
            <a:r>
              <a:rPr lang="es-CO" sz="2000" b="1" dirty="0">
                <a:latin typeface="Arial Black" pitchFamily="34" charset="0"/>
              </a:rPr>
              <a:t>(e) </a:t>
            </a:r>
            <a:r>
              <a:rPr lang="es-CO" sz="2000" dirty="0">
                <a:latin typeface="Arial Black" pitchFamily="34" charset="0"/>
              </a:rPr>
              <a:t>es: </a:t>
            </a:r>
          </a:p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1887" y="857232"/>
            <a:ext cx="2064559" cy="571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857232"/>
            <a:ext cx="2071702" cy="571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643182"/>
            <a:ext cx="2286016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57158" y="3103127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C00000"/>
                </a:solidFill>
                <a:latin typeface="Arial Black" pitchFamily="34" charset="0"/>
              </a:rPr>
              <a:t>Ejercicios</a:t>
            </a:r>
            <a:endParaRPr lang="es-CO" sz="2000" dirty="0">
              <a:solidFill>
                <a:srgbClr val="C00000"/>
              </a:solidFill>
              <a:latin typeface="Arial Black" pitchFamily="34" charset="0"/>
            </a:endParaRPr>
          </a:p>
          <a:p>
            <a:pPr lvl="0" algn="just"/>
            <a:r>
              <a:rPr lang="es-CO" sz="2000" dirty="0">
                <a:latin typeface="Arial Black" pitchFamily="34" charset="0"/>
              </a:rPr>
              <a:t>Tres cargas q</a:t>
            </a:r>
            <a:r>
              <a:rPr lang="es-CO" sz="2000" baseline="-25000" dirty="0">
                <a:latin typeface="Arial Black" pitchFamily="34" charset="0"/>
              </a:rPr>
              <a:t>1</a:t>
            </a:r>
            <a:r>
              <a:rPr lang="es-CO" sz="2000" dirty="0">
                <a:latin typeface="Arial Black" pitchFamily="34" charset="0"/>
              </a:rPr>
              <a:t>, q</a:t>
            </a:r>
            <a:r>
              <a:rPr lang="es-CO" sz="2000" baseline="-25000" dirty="0">
                <a:latin typeface="Arial Black" pitchFamily="34" charset="0"/>
              </a:rPr>
              <a:t>2</a:t>
            </a:r>
            <a:r>
              <a:rPr lang="es-CO" sz="2000" dirty="0">
                <a:latin typeface="Arial Black" pitchFamily="34" charset="0"/>
              </a:rPr>
              <a:t> y q</a:t>
            </a:r>
            <a:r>
              <a:rPr lang="es-CO" sz="2000" baseline="-25000" dirty="0">
                <a:latin typeface="Arial Black" pitchFamily="34" charset="0"/>
              </a:rPr>
              <a:t>3</a:t>
            </a:r>
            <a:r>
              <a:rPr lang="es-CO" sz="2000" dirty="0">
                <a:latin typeface="Arial Black" pitchFamily="34" charset="0"/>
              </a:rPr>
              <a:t> se encuentran sobre una misma recta como lo indica la figura. Calcular la fuerza electrostática ejercida sobre q</a:t>
            </a:r>
            <a:r>
              <a:rPr lang="es-CO" sz="2000" baseline="-25000" dirty="0">
                <a:latin typeface="Arial Black" pitchFamily="34" charset="0"/>
              </a:rPr>
              <a:t>3</a:t>
            </a:r>
            <a:r>
              <a:rPr lang="es-CO" sz="2000" dirty="0">
                <a:latin typeface="Arial Black" pitchFamily="34" charset="0"/>
              </a:rPr>
              <a:t>, </a:t>
            </a:r>
            <a:r>
              <a:rPr lang="es-CO" sz="2000" dirty="0" smtClean="0">
                <a:latin typeface="Arial Black" pitchFamily="34" charset="0"/>
              </a:rPr>
              <a:t>sí      </a:t>
            </a:r>
            <a:r>
              <a:rPr lang="es-CO" sz="2000" dirty="0">
                <a:latin typeface="Arial Black" pitchFamily="34" charset="0"/>
              </a:rPr>
              <a:t>q</a:t>
            </a:r>
            <a:r>
              <a:rPr lang="es-CO" sz="2000" baseline="-25000" dirty="0">
                <a:latin typeface="Arial Black" pitchFamily="34" charset="0"/>
              </a:rPr>
              <a:t>1</a:t>
            </a:r>
            <a:r>
              <a:rPr lang="es-CO" sz="2000" dirty="0">
                <a:latin typeface="Arial Black" pitchFamily="34" charset="0"/>
              </a:rPr>
              <a:t>=3X10</a:t>
            </a:r>
            <a:r>
              <a:rPr lang="es-CO" sz="2000" baseline="30000" dirty="0">
                <a:latin typeface="Arial Black" pitchFamily="34" charset="0"/>
              </a:rPr>
              <a:t>-7</a:t>
            </a:r>
            <a:r>
              <a:rPr lang="es-CO" sz="2000" dirty="0">
                <a:latin typeface="Arial Black" pitchFamily="34" charset="0"/>
              </a:rPr>
              <a:t> C, </a:t>
            </a:r>
            <a:r>
              <a:rPr lang="es-CO" sz="2000" dirty="0" smtClean="0">
                <a:latin typeface="Arial Black" pitchFamily="34" charset="0"/>
              </a:rPr>
              <a:t>        q</a:t>
            </a:r>
            <a:r>
              <a:rPr lang="es-CO" sz="2000" baseline="-25000" dirty="0" smtClean="0">
                <a:latin typeface="Arial Black" pitchFamily="34" charset="0"/>
              </a:rPr>
              <a:t>2</a:t>
            </a:r>
            <a:r>
              <a:rPr lang="es-CO" sz="2000" dirty="0">
                <a:latin typeface="Arial Black" pitchFamily="34" charset="0"/>
              </a:rPr>
              <a:t>= - 2X10</a:t>
            </a:r>
            <a:r>
              <a:rPr lang="es-CO" sz="2000" baseline="30000" dirty="0">
                <a:latin typeface="Arial Black" pitchFamily="34" charset="0"/>
              </a:rPr>
              <a:t>-7</a:t>
            </a:r>
            <a:r>
              <a:rPr lang="es-CO" sz="2000" dirty="0">
                <a:latin typeface="Arial Black" pitchFamily="34" charset="0"/>
              </a:rPr>
              <a:t> C, </a:t>
            </a:r>
            <a:r>
              <a:rPr lang="es-CO" sz="2000" dirty="0" smtClean="0">
                <a:latin typeface="Arial Black" pitchFamily="34" charset="0"/>
              </a:rPr>
              <a:t>  q</a:t>
            </a:r>
            <a:r>
              <a:rPr lang="es-CO" sz="2000" baseline="-25000" dirty="0" smtClean="0">
                <a:latin typeface="Arial Black" pitchFamily="34" charset="0"/>
              </a:rPr>
              <a:t>3</a:t>
            </a:r>
            <a:r>
              <a:rPr lang="es-CO" sz="2000" dirty="0" smtClean="0">
                <a:latin typeface="Arial Black" pitchFamily="34" charset="0"/>
              </a:rPr>
              <a:t>=4X10</a:t>
            </a:r>
            <a:r>
              <a:rPr lang="es-CO" sz="2000" baseline="30000" dirty="0" smtClean="0">
                <a:latin typeface="Arial Black" pitchFamily="34" charset="0"/>
              </a:rPr>
              <a:t>-7</a:t>
            </a:r>
            <a:r>
              <a:rPr lang="es-CO" sz="2000" dirty="0" smtClean="0">
                <a:latin typeface="Arial Black" pitchFamily="34" charset="0"/>
              </a:rPr>
              <a:t> </a:t>
            </a:r>
            <a:r>
              <a:rPr lang="es-CO" sz="2000" dirty="0">
                <a:latin typeface="Arial Black" pitchFamily="34" charset="0"/>
              </a:rPr>
              <a:t>C</a:t>
            </a:r>
            <a:r>
              <a:rPr lang="es-CO" sz="2000" dirty="0" smtClean="0">
                <a:latin typeface="Arial Black" pitchFamily="34" charset="0"/>
              </a:rPr>
              <a:t>,      </a:t>
            </a:r>
            <a:r>
              <a:rPr lang="es-CO" sz="2000" dirty="0">
                <a:latin typeface="Arial Black" pitchFamily="34" charset="0"/>
              </a:rPr>
              <a:t>r</a:t>
            </a:r>
            <a:r>
              <a:rPr lang="es-CO" sz="2000" baseline="-25000" dirty="0">
                <a:latin typeface="Arial Black" pitchFamily="34" charset="0"/>
              </a:rPr>
              <a:t>1</a:t>
            </a:r>
            <a:r>
              <a:rPr lang="es-CO" sz="2000" dirty="0">
                <a:latin typeface="Arial Black" pitchFamily="34" charset="0"/>
              </a:rPr>
              <a:t>= 0,1 m y r</a:t>
            </a:r>
            <a:r>
              <a:rPr lang="es-CO" sz="2000" baseline="-25000" dirty="0">
                <a:latin typeface="Arial Black" pitchFamily="34" charset="0"/>
              </a:rPr>
              <a:t>2</a:t>
            </a:r>
            <a:r>
              <a:rPr lang="es-CO" sz="2000" dirty="0">
                <a:latin typeface="Arial Black" pitchFamily="34" charset="0"/>
              </a:rPr>
              <a:t>= 0,2 m</a:t>
            </a:r>
            <a:r>
              <a:rPr lang="es-CO" sz="2000" dirty="0" smtClean="0">
                <a:latin typeface="Arial Black" pitchFamily="34" charset="0"/>
              </a:rPr>
              <a:t>.</a:t>
            </a:r>
            <a:r>
              <a:rPr lang="es-CO" sz="2000" dirty="0">
                <a:latin typeface="Arial Black" pitchFamily="34" charset="0"/>
              </a:rPr>
              <a:t> </a:t>
            </a:r>
          </a:p>
          <a:p>
            <a:r>
              <a:rPr lang="es-CO" sz="2000" dirty="0">
                <a:latin typeface="Arial Black" pitchFamily="34" charset="0"/>
              </a:rPr>
              <a:t> </a:t>
            </a: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857224" y="5154626"/>
            <a:ext cx="2286016" cy="417514"/>
            <a:chOff x="2187" y="4236"/>
            <a:chExt cx="3374" cy="320"/>
          </a:xfrm>
          <a:solidFill>
            <a:srgbClr val="FFC000"/>
          </a:solidFill>
        </p:grpSpPr>
        <p:sp>
          <p:nvSpPr>
            <p:cNvPr id="2054" name="Oval 6"/>
            <p:cNvSpPr>
              <a:spLocks noChangeArrowheads="1"/>
            </p:cNvSpPr>
            <p:nvPr/>
          </p:nvSpPr>
          <p:spPr bwMode="auto">
            <a:xfrm>
              <a:off x="3453" y="4236"/>
              <a:ext cx="320" cy="320"/>
            </a:xfrm>
            <a:prstGeom prst="ellipse">
              <a:avLst/>
            </a:prstGeom>
            <a:grpFill/>
            <a:ln w="12700">
              <a:solidFill>
                <a:srgbClr val="666666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055" name="Oval 7"/>
            <p:cNvSpPr>
              <a:spLocks noChangeArrowheads="1"/>
            </p:cNvSpPr>
            <p:nvPr/>
          </p:nvSpPr>
          <p:spPr bwMode="auto">
            <a:xfrm>
              <a:off x="5241" y="4236"/>
              <a:ext cx="320" cy="320"/>
            </a:xfrm>
            <a:prstGeom prst="ellipse">
              <a:avLst/>
            </a:prstGeom>
            <a:grpFill/>
            <a:ln w="12700">
              <a:solidFill>
                <a:srgbClr val="666666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056" name="Oval 8"/>
            <p:cNvSpPr>
              <a:spLocks noChangeArrowheads="1"/>
            </p:cNvSpPr>
            <p:nvPr/>
          </p:nvSpPr>
          <p:spPr bwMode="auto">
            <a:xfrm>
              <a:off x="2187" y="4236"/>
              <a:ext cx="320" cy="320"/>
            </a:xfrm>
            <a:prstGeom prst="ellipse">
              <a:avLst/>
            </a:prstGeom>
            <a:grpFill/>
            <a:ln w="12700">
              <a:solidFill>
                <a:srgbClr val="666666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5528371" y="5214950"/>
            <a:ext cx="244947" cy="417514"/>
          </a:xfrm>
          <a:prstGeom prst="ellipse">
            <a:avLst/>
          </a:prstGeom>
          <a:solidFill>
            <a:srgbClr val="FFC000"/>
          </a:soli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6897011" y="5214950"/>
            <a:ext cx="244947" cy="417514"/>
          </a:xfrm>
          <a:prstGeom prst="ellipse">
            <a:avLst/>
          </a:prstGeom>
          <a:solidFill>
            <a:srgbClr val="FFC000"/>
          </a:soli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4559300" y="5214950"/>
            <a:ext cx="244947" cy="417514"/>
          </a:xfrm>
          <a:prstGeom prst="ellipse">
            <a:avLst/>
          </a:prstGeom>
          <a:solidFill>
            <a:srgbClr val="FFC000"/>
          </a:soli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cxnSp>
        <p:nvCxnSpPr>
          <p:cNvPr id="2061" name="AutoShape 13"/>
          <p:cNvCxnSpPr>
            <a:cxnSpLocks noChangeShapeType="1"/>
          </p:cNvCxnSpPr>
          <p:nvPr/>
        </p:nvCxnSpPr>
        <p:spPr bwMode="auto">
          <a:xfrm>
            <a:off x="7141958" y="5432840"/>
            <a:ext cx="359000" cy="0"/>
          </a:xfrm>
          <a:prstGeom prst="straightConnector1">
            <a:avLst/>
          </a:prstGeom>
          <a:solidFill>
            <a:srgbClr val="FFC000"/>
          </a:solidFill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62" name="AutoShape 14"/>
          <p:cNvCxnSpPr>
            <a:cxnSpLocks noChangeShapeType="1"/>
          </p:cNvCxnSpPr>
          <p:nvPr/>
        </p:nvCxnSpPr>
        <p:spPr bwMode="auto">
          <a:xfrm flipH="1">
            <a:off x="6398697" y="5432840"/>
            <a:ext cx="498314" cy="0"/>
          </a:xfrm>
          <a:prstGeom prst="straightConnector1">
            <a:avLst/>
          </a:prstGeom>
          <a:solidFill>
            <a:srgbClr val="FFC000"/>
          </a:solidFill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" name="1 CuadroTexto"/>
          <p:cNvSpPr txBox="1"/>
          <p:nvPr/>
        </p:nvSpPr>
        <p:spPr>
          <a:xfrm>
            <a:off x="755576" y="5192874"/>
            <a:ext cx="62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latin typeface="Arial Black" pitchFamily="34" charset="0"/>
              </a:rPr>
              <a:t>Q</a:t>
            </a:r>
            <a:r>
              <a:rPr lang="es-CO" sz="1100" dirty="0" smtClean="0">
                <a:latin typeface="Arial Black" pitchFamily="34" charset="0"/>
              </a:rPr>
              <a:t>1</a:t>
            </a:r>
            <a:endParaRPr lang="es-CO" sz="1100" dirty="0">
              <a:latin typeface="Arial Black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619812" y="5110475"/>
            <a:ext cx="62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latin typeface="Arial Black" pitchFamily="34" charset="0"/>
              </a:rPr>
              <a:t>Q</a:t>
            </a:r>
            <a:r>
              <a:rPr lang="es-CO" sz="1100" dirty="0">
                <a:latin typeface="Arial Black" pitchFamily="34" charset="0"/>
              </a:rPr>
              <a:t>2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876454" y="5132550"/>
            <a:ext cx="62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latin typeface="Arial Black" pitchFamily="34" charset="0"/>
              </a:rPr>
              <a:t>Q</a:t>
            </a:r>
            <a:r>
              <a:rPr lang="es-CO" sz="1100" dirty="0">
                <a:latin typeface="Arial Black" pitchFamily="34" charset="0"/>
              </a:rPr>
              <a:t>3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4452080" y="5218056"/>
            <a:ext cx="62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latin typeface="Arial Black" pitchFamily="34" charset="0"/>
              </a:rPr>
              <a:t>Q</a:t>
            </a:r>
            <a:r>
              <a:rPr lang="es-CO" sz="1100" dirty="0" smtClean="0">
                <a:latin typeface="Arial Black" pitchFamily="34" charset="0"/>
              </a:rPr>
              <a:t>1</a:t>
            </a:r>
            <a:endParaRPr lang="es-CO" sz="1100" dirty="0">
              <a:latin typeface="Arial Black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60192" y="5199583"/>
            <a:ext cx="62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latin typeface="Arial Black" pitchFamily="34" charset="0"/>
              </a:rPr>
              <a:t>Q</a:t>
            </a:r>
            <a:r>
              <a:rPr lang="es-CO" sz="1100" dirty="0">
                <a:latin typeface="Arial Black" pitchFamily="34" charset="0"/>
              </a:rPr>
              <a:t>2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6828344" y="5085184"/>
            <a:ext cx="62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latin typeface="Arial Black" pitchFamily="34" charset="0"/>
              </a:rPr>
              <a:t>Q</a:t>
            </a:r>
            <a:r>
              <a:rPr lang="es-CO" sz="1100" dirty="0">
                <a:latin typeface="Arial Black" pitchFamily="34" charset="0"/>
              </a:rPr>
              <a:t>3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965630" y="5373216"/>
            <a:ext cx="8577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1931800" y="5380901"/>
            <a:ext cx="110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1091012" y="4965194"/>
            <a:ext cx="732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Arial Black" pitchFamily="34" charset="0"/>
              </a:rPr>
              <a:t>0,1</a:t>
            </a:r>
            <a:r>
              <a:rPr lang="es-CO" sz="1600" dirty="0">
                <a:latin typeface="Arial Black" pitchFamily="34" charset="0"/>
              </a:rPr>
              <a:t>m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2171328" y="4965194"/>
            <a:ext cx="755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Arial Black" pitchFamily="34" charset="0"/>
              </a:rPr>
              <a:t>0,2m</a:t>
            </a:r>
            <a:endParaRPr lang="es-CO" sz="1600" dirty="0">
              <a:latin typeface="Arial Black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7201277" y="5085184"/>
            <a:ext cx="755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latin typeface="Arial Black" pitchFamily="34" charset="0"/>
              </a:rPr>
              <a:t>F</a:t>
            </a:r>
            <a:r>
              <a:rPr lang="es-CO" sz="1200" dirty="0" smtClean="0">
                <a:latin typeface="Arial Black" pitchFamily="34" charset="0"/>
              </a:rPr>
              <a:t>31</a:t>
            </a:r>
            <a:endParaRPr lang="es-CO" sz="1200" dirty="0">
              <a:latin typeface="Arial Black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6270304" y="5103693"/>
            <a:ext cx="755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latin typeface="Arial Black" pitchFamily="34" charset="0"/>
              </a:rPr>
              <a:t>F</a:t>
            </a:r>
            <a:r>
              <a:rPr lang="es-CO" sz="1200" dirty="0" smtClean="0">
                <a:latin typeface="Arial Black" pitchFamily="34" charset="0"/>
              </a:rPr>
              <a:t>32</a:t>
            </a:r>
            <a:endParaRPr lang="es-CO" sz="1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5720" y="571480"/>
            <a:ext cx="85011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400" dirty="0" smtClean="0">
                <a:solidFill>
                  <a:srgbClr val="C00000"/>
                </a:solidFill>
                <a:latin typeface="Arial Black" pitchFamily="34" charset="0"/>
              </a:rPr>
              <a:t>Ejemplo 2</a:t>
            </a:r>
          </a:p>
          <a:p>
            <a:pPr lvl="0" algn="just"/>
            <a:r>
              <a:rPr lang="es-CO" sz="2400" dirty="0" smtClean="0">
                <a:latin typeface="Arial Black" pitchFamily="34" charset="0"/>
              </a:rPr>
              <a:t>Tres </a:t>
            </a:r>
            <a:r>
              <a:rPr lang="es-CO" sz="2400" dirty="0">
                <a:latin typeface="Arial Black" pitchFamily="34" charset="0"/>
              </a:rPr>
              <a:t>cargas q</a:t>
            </a:r>
            <a:r>
              <a:rPr lang="es-CO" sz="2400" baseline="-25000" dirty="0">
                <a:latin typeface="Arial Black" pitchFamily="34" charset="0"/>
              </a:rPr>
              <a:t>1</a:t>
            </a:r>
            <a:r>
              <a:rPr lang="es-CO" sz="2400" dirty="0">
                <a:latin typeface="Arial Black" pitchFamily="34" charset="0"/>
              </a:rPr>
              <a:t>, q</a:t>
            </a:r>
            <a:r>
              <a:rPr lang="es-CO" sz="2400" baseline="-25000" dirty="0">
                <a:latin typeface="Arial Black" pitchFamily="34" charset="0"/>
              </a:rPr>
              <a:t>2</a:t>
            </a:r>
            <a:r>
              <a:rPr lang="es-CO" sz="2400" dirty="0">
                <a:latin typeface="Arial Black" pitchFamily="34" charset="0"/>
              </a:rPr>
              <a:t> y q</a:t>
            </a:r>
            <a:r>
              <a:rPr lang="es-CO" sz="2400" baseline="-25000" dirty="0">
                <a:latin typeface="Arial Black" pitchFamily="34" charset="0"/>
              </a:rPr>
              <a:t>3</a:t>
            </a:r>
            <a:r>
              <a:rPr lang="es-CO" sz="2400" dirty="0">
                <a:latin typeface="Arial Black" pitchFamily="34" charset="0"/>
              </a:rPr>
              <a:t> están colocadas en los vértices de un triángulo equilátero. Calcular la fuerza resultante que actúa sobre la carga q</a:t>
            </a:r>
            <a:r>
              <a:rPr lang="es-CO" sz="2400" baseline="-25000" dirty="0">
                <a:latin typeface="Arial Black" pitchFamily="34" charset="0"/>
              </a:rPr>
              <a:t>2</a:t>
            </a:r>
            <a:r>
              <a:rPr lang="es-CO" sz="2400" dirty="0">
                <a:latin typeface="Arial Black" pitchFamily="34" charset="0"/>
              </a:rPr>
              <a:t> , sí q</a:t>
            </a:r>
            <a:r>
              <a:rPr lang="es-CO" sz="2400" baseline="-25000" dirty="0">
                <a:latin typeface="Arial Black" pitchFamily="34" charset="0"/>
              </a:rPr>
              <a:t>1</a:t>
            </a:r>
            <a:r>
              <a:rPr lang="es-CO" sz="2400" dirty="0">
                <a:latin typeface="Arial Black" pitchFamily="34" charset="0"/>
              </a:rPr>
              <a:t>=2X10</a:t>
            </a:r>
            <a:r>
              <a:rPr lang="es-CO" sz="2400" baseline="30000" dirty="0">
                <a:latin typeface="Arial Black" pitchFamily="34" charset="0"/>
              </a:rPr>
              <a:t>-6</a:t>
            </a:r>
            <a:r>
              <a:rPr lang="es-CO" sz="2400" dirty="0">
                <a:latin typeface="Arial Black" pitchFamily="34" charset="0"/>
              </a:rPr>
              <a:t> C, q</a:t>
            </a:r>
            <a:r>
              <a:rPr lang="es-CO" sz="2400" baseline="-25000" dirty="0">
                <a:latin typeface="Arial Black" pitchFamily="34" charset="0"/>
              </a:rPr>
              <a:t>2</a:t>
            </a:r>
            <a:r>
              <a:rPr lang="es-CO" sz="2400" dirty="0">
                <a:latin typeface="Arial Black" pitchFamily="34" charset="0"/>
              </a:rPr>
              <a:t>= - 3X10</a:t>
            </a:r>
            <a:r>
              <a:rPr lang="es-CO" sz="2400" baseline="30000" dirty="0">
                <a:latin typeface="Arial Black" pitchFamily="34" charset="0"/>
              </a:rPr>
              <a:t>-6</a:t>
            </a:r>
            <a:r>
              <a:rPr lang="es-CO" sz="2400" dirty="0">
                <a:latin typeface="Arial Black" pitchFamily="34" charset="0"/>
              </a:rPr>
              <a:t> C, q</a:t>
            </a:r>
            <a:r>
              <a:rPr lang="es-CO" sz="2400" baseline="-25000" dirty="0">
                <a:latin typeface="Arial Black" pitchFamily="34" charset="0"/>
              </a:rPr>
              <a:t>3</a:t>
            </a:r>
            <a:r>
              <a:rPr lang="es-CO" sz="2400" dirty="0">
                <a:latin typeface="Arial Black" pitchFamily="34" charset="0"/>
              </a:rPr>
              <a:t>= - 3X10</a:t>
            </a:r>
            <a:r>
              <a:rPr lang="es-CO" sz="2400" baseline="30000" dirty="0">
                <a:latin typeface="Arial Black" pitchFamily="34" charset="0"/>
              </a:rPr>
              <a:t>-6</a:t>
            </a:r>
            <a:r>
              <a:rPr lang="es-CO" sz="2400" dirty="0">
                <a:latin typeface="Arial Black" pitchFamily="34" charset="0"/>
              </a:rPr>
              <a:t> C y r</a:t>
            </a:r>
            <a:r>
              <a:rPr lang="es-CO" sz="2400" baseline="-25000" dirty="0">
                <a:latin typeface="Arial Black" pitchFamily="34" charset="0"/>
              </a:rPr>
              <a:t> </a:t>
            </a:r>
            <a:r>
              <a:rPr lang="es-CO" sz="2400" dirty="0">
                <a:latin typeface="Arial Black" pitchFamily="34" charset="0"/>
              </a:rPr>
              <a:t>= 1 m.</a:t>
            </a:r>
          </a:p>
          <a:p>
            <a:endParaRPr lang="es-CO" dirty="0"/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785786" y="2643182"/>
            <a:ext cx="2286016" cy="1785950"/>
            <a:chOff x="1914" y="5813"/>
            <a:chExt cx="2235" cy="1713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1991" y="5813"/>
              <a:ext cx="2080" cy="1583"/>
              <a:chOff x="1991" y="5813"/>
              <a:chExt cx="2080" cy="1583"/>
            </a:xfrm>
          </p:grpSpPr>
          <p:sp>
            <p:nvSpPr>
              <p:cNvPr id="3076" name="AutoShape 4"/>
              <p:cNvSpPr>
                <a:spLocks noChangeArrowheads="1"/>
              </p:cNvSpPr>
              <p:nvPr/>
            </p:nvSpPr>
            <p:spPr bwMode="auto">
              <a:xfrm>
                <a:off x="1991" y="5902"/>
                <a:ext cx="2080" cy="1494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77" name="Oval 5"/>
              <p:cNvSpPr>
                <a:spLocks noChangeArrowheads="1"/>
              </p:cNvSpPr>
              <p:nvPr/>
            </p:nvSpPr>
            <p:spPr bwMode="auto">
              <a:xfrm>
                <a:off x="2880" y="5813"/>
                <a:ext cx="267" cy="24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sp>
          <p:nvSpPr>
            <p:cNvPr id="3078" name="Oval 6"/>
            <p:cNvSpPr>
              <a:spLocks noChangeArrowheads="1"/>
            </p:cNvSpPr>
            <p:nvPr/>
          </p:nvSpPr>
          <p:spPr bwMode="auto">
            <a:xfrm>
              <a:off x="1914" y="7277"/>
              <a:ext cx="267" cy="2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auto">
            <a:xfrm>
              <a:off x="3882" y="7247"/>
              <a:ext cx="267" cy="2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5148263" y="2928935"/>
            <a:ext cx="2995637" cy="1357322"/>
            <a:chOff x="8107" y="5902"/>
            <a:chExt cx="1831" cy="881"/>
          </a:xfrm>
        </p:grpSpPr>
        <p:sp>
          <p:nvSpPr>
            <p:cNvPr id="3081" name="Oval 9"/>
            <p:cNvSpPr>
              <a:spLocks noChangeArrowheads="1"/>
            </p:cNvSpPr>
            <p:nvPr/>
          </p:nvSpPr>
          <p:spPr bwMode="auto">
            <a:xfrm>
              <a:off x="9129" y="5902"/>
              <a:ext cx="267" cy="2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cxnSp>
          <p:nvCxnSpPr>
            <p:cNvPr id="3082" name="AutoShape 10"/>
            <p:cNvCxnSpPr>
              <a:cxnSpLocks noChangeShapeType="1"/>
            </p:cNvCxnSpPr>
            <p:nvPr/>
          </p:nvCxnSpPr>
          <p:spPr bwMode="auto">
            <a:xfrm flipH="1">
              <a:off x="8107" y="6062"/>
              <a:ext cx="1022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83" name="AutoShape 11"/>
            <p:cNvCxnSpPr>
              <a:cxnSpLocks noChangeShapeType="1"/>
            </p:cNvCxnSpPr>
            <p:nvPr/>
          </p:nvCxnSpPr>
          <p:spPr bwMode="auto">
            <a:xfrm>
              <a:off x="9369" y="6097"/>
              <a:ext cx="569" cy="686"/>
            </a:xfrm>
            <a:prstGeom prst="straightConnector1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</p:cxnSp>
        <p:cxnSp>
          <p:nvCxnSpPr>
            <p:cNvPr id="3084" name="AutoShape 12"/>
            <p:cNvCxnSpPr>
              <a:cxnSpLocks noChangeShapeType="1"/>
            </p:cNvCxnSpPr>
            <p:nvPr/>
          </p:nvCxnSpPr>
          <p:spPr bwMode="auto">
            <a:xfrm>
              <a:off x="8178" y="6097"/>
              <a:ext cx="569" cy="686"/>
            </a:xfrm>
            <a:prstGeom prst="straightConnector1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</p:cxnSp>
        <p:cxnSp>
          <p:nvCxnSpPr>
            <p:cNvPr id="3085" name="AutoShape 13"/>
            <p:cNvCxnSpPr>
              <a:cxnSpLocks noChangeShapeType="1"/>
            </p:cNvCxnSpPr>
            <p:nvPr/>
          </p:nvCxnSpPr>
          <p:spPr bwMode="auto">
            <a:xfrm>
              <a:off x="8747" y="6783"/>
              <a:ext cx="119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15" name="14 CuadroTexto"/>
          <p:cNvSpPr txBox="1"/>
          <p:nvPr/>
        </p:nvSpPr>
        <p:spPr>
          <a:xfrm>
            <a:off x="1643768" y="2311319"/>
            <a:ext cx="62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latin typeface="Arial Black" pitchFamily="34" charset="0"/>
              </a:rPr>
              <a:t>Q</a:t>
            </a:r>
            <a:r>
              <a:rPr lang="es-CO" sz="1100" dirty="0" smtClean="0">
                <a:latin typeface="Arial Black" pitchFamily="34" charset="0"/>
              </a:rPr>
              <a:t>3</a:t>
            </a:r>
            <a:endParaRPr lang="es-CO" sz="1100" dirty="0">
              <a:latin typeface="Arial Black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06377" y="4055424"/>
            <a:ext cx="62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latin typeface="Arial Black" pitchFamily="34" charset="0"/>
              </a:rPr>
              <a:t>Q</a:t>
            </a:r>
            <a:r>
              <a:rPr lang="es-CO" sz="1100" dirty="0" smtClean="0">
                <a:latin typeface="Arial Black" pitchFamily="34" charset="0"/>
              </a:rPr>
              <a:t>1</a:t>
            </a:r>
            <a:endParaRPr lang="es-CO" sz="1100" dirty="0">
              <a:latin typeface="Arial Black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935254" y="4037219"/>
            <a:ext cx="62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latin typeface="Arial Black" pitchFamily="34" charset="0"/>
              </a:rPr>
              <a:t>Q</a:t>
            </a:r>
            <a:r>
              <a:rPr lang="es-CO" sz="1400" dirty="0">
                <a:latin typeface="Arial Black" pitchFamily="34" charset="0"/>
              </a:rPr>
              <a:t>2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6828344" y="2850894"/>
            <a:ext cx="62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latin typeface="Arial Black" pitchFamily="34" charset="0"/>
              </a:rPr>
              <a:t>Q</a:t>
            </a:r>
            <a:r>
              <a:rPr lang="es-CO" sz="1400" dirty="0">
                <a:latin typeface="Arial Black" pitchFamily="34" charset="0"/>
              </a:rPr>
              <a:t>2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7500631" y="3238051"/>
            <a:ext cx="755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latin typeface="Arial Black" pitchFamily="34" charset="0"/>
              </a:rPr>
              <a:t>F</a:t>
            </a:r>
            <a:r>
              <a:rPr lang="es-CO" sz="1400" dirty="0" smtClean="0">
                <a:latin typeface="Arial Black" pitchFamily="34" charset="0"/>
              </a:rPr>
              <a:t>2</a:t>
            </a:r>
            <a:r>
              <a:rPr lang="es-CO" sz="1200" dirty="0" smtClean="0">
                <a:latin typeface="Arial Black" pitchFamily="34" charset="0"/>
              </a:rPr>
              <a:t>3</a:t>
            </a:r>
            <a:endParaRPr lang="es-CO" sz="1200" dirty="0">
              <a:latin typeface="Arial Black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028292" y="2698246"/>
            <a:ext cx="755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latin typeface="Arial Black" pitchFamily="34" charset="0"/>
              </a:rPr>
              <a:t>F</a:t>
            </a:r>
            <a:r>
              <a:rPr lang="es-CO" sz="1400" dirty="0" smtClean="0">
                <a:latin typeface="Arial Black" pitchFamily="34" charset="0"/>
              </a:rPr>
              <a:t>2</a:t>
            </a:r>
            <a:r>
              <a:rPr lang="es-CO" sz="1200" dirty="0">
                <a:latin typeface="Arial Black" pitchFamily="34" charset="0"/>
              </a:rPr>
              <a:t>1</a:t>
            </a:r>
          </a:p>
        </p:txBody>
      </p:sp>
      <p:cxnSp>
        <p:nvCxnSpPr>
          <p:cNvPr id="3" name="2 Conector recto de flecha"/>
          <p:cNvCxnSpPr/>
          <p:nvPr/>
        </p:nvCxnSpPr>
        <p:spPr>
          <a:xfrm flipH="1">
            <a:off x="6195345" y="3190498"/>
            <a:ext cx="899868" cy="107755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6158413" y="3438106"/>
            <a:ext cx="755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latin typeface="Arial Black" pitchFamily="34" charset="0"/>
              </a:rPr>
              <a:t>F</a:t>
            </a:r>
            <a:r>
              <a:rPr lang="es-CO" sz="1400" dirty="0">
                <a:latin typeface="Arial Black" pitchFamily="34" charset="0"/>
              </a:rPr>
              <a:t>r</a:t>
            </a:r>
            <a:endParaRPr lang="es-CO" sz="1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85720" y="332656"/>
            <a:ext cx="850112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CO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Campo eléctrico (E)</a:t>
            </a:r>
            <a:endParaRPr kumimoji="0" lang="es-CO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Es una región del espacio </a:t>
            </a: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perturbada </a:t>
            </a: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por cargas en reposo. Dicha región ejerce fuerza sobre cualquier carga que a ella se lleve. Sus características son</a:t>
            </a: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:                </a:t>
            </a:r>
            <a:r>
              <a:rPr lang="es-CO" sz="2400" dirty="0" smtClean="0">
                <a:latin typeface="Arial Black" pitchFamily="34" charset="0"/>
              </a:rPr>
              <a:t>Unidad</a:t>
            </a:r>
            <a:endParaRPr kumimoji="0" lang="es-C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C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CO" sz="2400" b="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Dirección y sentido:</a:t>
            </a: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se define como la dirección y sentido de la fuerza que ejercería sobre una carga puntual </a:t>
            </a: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q</a:t>
            </a:r>
            <a:r>
              <a:rPr kumimoji="0" lang="es-CO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0.</a:t>
            </a:r>
            <a:r>
              <a:rPr lang="es-CO" sz="2400" dirty="0">
                <a:latin typeface="Arial Black" pitchFamily="34" charset="0"/>
                <a:cs typeface="Arial" pitchFamily="34" charset="0"/>
              </a:rPr>
              <a:t> </a:t>
            </a: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El </a:t>
            </a: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campo eléctrico repele a partir de las cargas positivas y se atrae por las cargas negativas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 dirty="0" smtClean="0">
              <a:latin typeface="Arial Black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 dirty="0" smtClean="0">
              <a:latin typeface="Arial Black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 dirty="0" smtClean="0">
              <a:latin typeface="Arial Black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 dirty="0" smtClean="0">
              <a:latin typeface="Arial Black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 dirty="0" smtClean="0">
              <a:latin typeface="Arial Black" pitchFamily="34" charset="0"/>
              <a:cs typeface="Times New Roman" pitchFamily="18" charset="0"/>
            </a:endParaRPr>
          </a:p>
          <a:p>
            <a:pPr lvl="0" indent="39417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 dirty="0">
              <a:latin typeface="Arial Black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3212" y="4581128"/>
            <a:ext cx="2205133" cy="142580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7730" y="4535017"/>
            <a:ext cx="2432586" cy="142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5911" y="1844824"/>
            <a:ext cx="1008112" cy="676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16621"/>
            <a:ext cx="12954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35016"/>
            <a:ext cx="32099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332656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C00000"/>
                </a:solidFill>
                <a:latin typeface="Arial Black" pitchFamily="34" charset="0"/>
              </a:rPr>
              <a:t>Potencial eléctrico</a:t>
            </a:r>
          </a:p>
          <a:p>
            <a:r>
              <a:rPr lang="es-ES" sz="2400" dirty="0" smtClean="0">
                <a:latin typeface="Arial Black" pitchFamily="34" charset="0"/>
              </a:rPr>
              <a:t>Se define como el trabajo por unidad de carga para mover una carga desde un punto A hasta otro punto B de un campo eléctrico.</a:t>
            </a:r>
          </a:p>
          <a:p>
            <a:endParaRPr lang="es-ES" sz="2400" dirty="0" smtClean="0">
              <a:latin typeface="Arial Black" pitchFamily="34" charset="0"/>
            </a:endParaRPr>
          </a:p>
          <a:p>
            <a:endParaRPr lang="es-ES" sz="2400" dirty="0" smtClean="0">
              <a:latin typeface="Arial Black" pitchFamily="34" charset="0"/>
            </a:endParaRPr>
          </a:p>
          <a:p>
            <a:endParaRPr lang="es-ES" sz="2400" dirty="0" smtClean="0">
              <a:latin typeface="Arial Black" pitchFamily="34" charset="0"/>
            </a:endParaRPr>
          </a:p>
          <a:p>
            <a:endParaRPr lang="es-ES" sz="2400" dirty="0" smtClean="0">
              <a:latin typeface="Arial Black" pitchFamily="34" charset="0"/>
            </a:endParaRPr>
          </a:p>
          <a:p>
            <a:endParaRPr lang="es-ES" sz="2400" dirty="0" smtClean="0">
              <a:latin typeface="Arial Black" pitchFamily="34" charset="0"/>
            </a:endParaRPr>
          </a:p>
          <a:p>
            <a:r>
              <a:rPr lang="es-ES" sz="2400" dirty="0" smtClean="0">
                <a:latin typeface="Arial Black" pitchFamily="34" charset="0"/>
              </a:rPr>
              <a:t>Unidades de medida:</a:t>
            </a:r>
          </a:p>
          <a:p>
            <a:endParaRPr lang="es-ES" sz="2400" dirty="0" smtClean="0">
              <a:latin typeface="Arial Black" pitchFamily="34" charset="0"/>
            </a:endParaRPr>
          </a:p>
          <a:p>
            <a:r>
              <a:rPr lang="es-ES" sz="2400" dirty="0" smtClean="0">
                <a:latin typeface="Arial Black" pitchFamily="34" charset="0"/>
              </a:rPr>
              <a:t>Como W=</a:t>
            </a:r>
            <a:r>
              <a:rPr lang="es-ES" sz="2400" dirty="0" err="1" smtClean="0">
                <a:latin typeface="Arial Black" pitchFamily="34" charset="0"/>
              </a:rPr>
              <a:t>F.x</a:t>
            </a:r>
            <a:r>
              <a:rPr lang="es-ES" sz="2400" dirty="0" smtClean="0">
                <a:latin typeface="Arial Black" pitchFamily="34" charset="0"/>
              </a:rPr>
              <a:t>  y F=</a:t>
            </a:r>
            <a:r>
              <a:rPr lang="es-ES" sz="2400" dirty="0" err="1" smtClean="0">
                <a:latin typeface="Arial Black" pitchFamily="34" charset="0"/>
              </a:rPr>
              <a:t>q.E</a:t>
            </a:r>
            <a:r>
              <a:rPr lang="es-ES" sz="2400" dirty="0" smtClean="0">
                <a:latin typeface="Arial Black" pitchFamily="34" charset="0"/>
              </a:rPr>
              <a:t>  entonces:</a:t>
            </a:r>
          </a:p>
          <a:p>
            <a:endParaRPr lang="es-ES" sz="2400" dirty="0" smtClean="0">
              <a:latin typeface="Arial Black" pitchFamily="34" charset="0"/>
            </a:endParaRPr>
          </a:p>
          <a:p>
            <a:r>
              <a:rPr lang="es-ES" sz="2400" dirty="0" smtClean="0">
                <a:latin typeface="Arial Black" pitchFamily="34" charset="0"/>
              </a:rPr>
              <a:t>Para el potencial en un punto:</a:t>
            </a:r>
          </a:p>
          <a:p>
            <a:endParaRPr lang="es-ES" sz="2400" dirty="0" smtClean="0">
              <a:latin typeface="Arial Black" pitchFamily="34" charset="0"/>
            </a:endParaRPr>
          </a:p>
          <a:p>
            <a:r>
              <a:rPr lang="es-ES" sz="2400" dirty="0" smtClean="0">
                <a:latin typeface="Arial Black" pitchFamily="34" charset="0"/>
              </a:rPr>
              <a:t> </a:t>
            </a:r>
            <a:endParaRPr lang="es-ES" sz="2400" dirty="0">
              <a:latin typeface="Arial Black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upload.wikimedia.org/math/d/c/8/dc82cba19d090d03dbd945cd3fd8668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2204864"/>
            <a:ext cx="3781211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</p:pic>
      <p:grpSp>
        <p:nvGrpSpPr>
          <p:cNvPr id="25" name="24 Grupo"/>
          <p:cNvGrpSpPr/>
          <p:nvPr/>
        </p:nvGrpSpPr>
        <p:grpSpPr>
          <a:xfrm>
            <a:off x="5796136" y="2420888"/>
            <a:ext cx="288032" cy="288032"/>
            <a:chOff x="5436096" y="4437112"/>
            <a:chExt cx="288032" cy="288032"/>
          </a:xfrm>
        </p:grpSpPr>
        <p:sp>
          <p:nvSpPr>
            <p:cNvPr id="18" name="17 Elipse"/>
            <p:cNvSpPr/>
            <p:nvPr/>
          </p:nvSpPr>
          <p:spPr>
            <a:xfrm>
              <a:off x="5436096" y="44371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8104" y="4472161"/>
              <a:ext cx="17145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32 Grupo"/>
          <p:cNvGrpSpPr/>
          <p:nvPr/>
        </p:nvGrpSpPr>
        <p:grpSpPr>
          <a:xfrm>
            <a:off x="5652120" y="1988840"/>
            <a:ext cx="2952328" cy="1368152"/>
            <a:chOff x="5652120" y="2492896"/>
            <a:chExt cx="2952328" cy="1296144"/>
          </a:xfrm>
        </p:grpSpPr>
        <p:sp>
          <p:nvSpPr>
            <p:cNvPr id="28" name="27 Arco"/>
            <p:cNvSpPr/>
            <p:nvPr/>
          </p:nvSpPr>
          <p:spPr>
            <a:xfrm>
              <a:off x="5652120" y="2636912"/>
              <a:ext cx="2592288" cy="576064"/>
            </a:xfrm>
            <a:prstGeom prst="arc">
              <a:avLst>
                <a:gd name="adj1" fmla="val 10252809"/>
                <a:gd name="adj2" fmla="val 2095827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2" name="31 Grupo"/>
            <p:cNvGrpSpPr/>
            <p:nvPr/>
          </p:nvGrpSpPr>
          <p:grpSpPr>
            <a:xfrm>
              <a:off x="5652120" y="2492896"/>
              <a:ext cx="2952328" cy="1296144"/>
              <a:chOff x="5652120" y="2492896"/>
              <a:chExt cx="2952328" cy="1296144"/>
            </a:xfrm>
          </p:grpSpPr>
          <p:cxnSp>
            <p:nvCxnSpPr>
              <p:cNvPr id="13" name="12 Conector recto de flecha"/>
              <p:cNvCxnSpPr/>
              <p:nvPr/>
            </p:nvCxnSpPr>
            <p:spPr>
              <a:xfrm>
                <a:off x="5652120" y="3427412"/>
                <a:ext cx="2880320" cy="158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3 Conector recto de flecha"/>
              <p:cNvCxnSpPr/>
              <p:nvPr/>
            </p:nvCxnSpPr>
            <p:spPr>
              <a:xfrm>
                <a:off x="5652120" y="3787452"/>
                <a:ext cx="2880320" cy="158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14 Conector recto de flecha"/>
              <p:cNvCxnSpPr/>
              <p:nvPr/>
            </p:nvCxnSpPr>
            <p:spPr>
              <a:xfrm>
                <a:off x="5652120" y="3139380"/>
                <a:ext cx="2880320" cy="158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5 Conector recto de flecha"/>
              <p:cNvCxnSpPr/>
              <p:nvPr/>
            </p:nvCxnSpPr>
            <p:spPr>
              <a:xfrm>
                <a:off x="5652120" y="2780928"/>
                <a:ext cx="2880320" cy="158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16 Conector recto de flecha"/>
              <p:cNvCxnSpPr/>
              <p:nvPr/>
            </p:nvCxnSpPr>
            <p:spPr>
              <a:xfrm>
                <a:off x="5652120" y="2492896"/>
                <a:ext cx="2880320" cy="158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25 CuadroTexto"/>
              <p:cNvSpPr txBox="1"/>
              <p:nvPr/>
            </p:nvSpPr>
            <p:spPr>
              <a:xfrm>
                <a:off x="5652120" y="2636912"/>
                <a:ext cx="2880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dirty="0" smtClean="0">
                    <a:latin typeface="Arial Black" pitchFamily="34" charset="0"/>
                  </a:rPr>
                  <a:t>A</a:t>
                </a:r>
                <a:endParaRPr lang="es-ES" sz="2000" dirty="0">
                  <a:latin typeface="Arial Black" pitchFamily="34" charset="0"/>
                </a:endParaRPr>
              </a:p>
            </p:txBody>
          </p:sp>
          <p:sp>
            <p:nvSpPr>
              <p:cNvPr id="27" name="26 CuadroTexto"/>
              <p:cNvSpPr txBox="1"/>
              <p:nvPr/>
            </p:nvSpPr>
            <p:spPr>
              <a:xfrm>
                <a:off x="7956376" y="2708920"/>
                <a:ext cx="2880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dirty="0" smtClean="0">
                    <a:latin typeface="Arial Black" pitchFamily="34" charset="0"/>
                  </a:rPr>
                  <a:t>B</a:t>
                </a:r>
                <a:endParaRPr lang="es-ES" sz="2000" dirty="0">
                  <a:latin typeface="Arial Black" pitchFamily="34" charset="0"/>
                </a:endParaRPr>
              </a:p>
            </p:txBody>
          </p:sp>
          <p:sp>
            <p:nvSpPr>
              <p:cNvPr id="29" name="28 Arco"/>
              <p:cNvSpPr/>
              <p:nvPr/>
            </p:nvSpPr>
            <p:spPr>
              <a:xfrm rot="10800000">
                <a:off x="5724128" y="3068960"/>
                <a:ext cx="2880320" cy="288032"/>
              </a:xfrm>
              <a:prstGeom prst="arc">
                <a:avLst>
                  <a:gd name="adj1" fmla="val 11274139"/>
                  <a:gd name="adj2" fmla="val 254613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0" name="29 Conector recto de flecha"/>
              <p:cNvCxnSpPr/>
              <p:nvPr/>
            </p:nvCxnSpPr>
            <p:spPr>
              <a:xfrm flipV="1">
                <a:off x="6084168" y="2996952"/>
                <a:ext cx="1647800" cy="67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501008"/>
            <a:ext cx="3433940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4293096"/>
            <a:ext cx="2444672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013176"/>
            <a:ext cx="1296144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5805264"/>
            <a:ext cx="3888432" cy="4393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54868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C00000"/>
                </a:solidFill>
                <a:latin typeface="Arial Black" pitchFamily="34" charset="0"/>
              </a:rPr>
              <a:t>Regiones del campo con mayor potencial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7544" y="1124744"/>
            <a:ext cx="46805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Arial Black" pitchFamily="34" charset="0"/>
              </a:rPr>
              <a:t>La carga positiva tiende a moverse desde puntos con potenciales  mayores a puntos con potenciales menores.</a:t>
            </a:r>
          </a:p>
          <a:p>
            <a:pPr algn="just"/>
            <a:endParaRPr lang="es-ES" dirty="0"/>
          </a:p>
        </p:txBody>
      </p:sp>
      <p:pic>
        <p:nvPicPr>
          <p:cNvPr id="20482" name="Picture 2" descr="http://fisica.laguia2000.com/wp-content/uploads/2011/03/potencial-eletri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24744"/>
            <a:ext cx="3312368" cy="216024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19944" y="3429001"/>
            <a:ext cx="8056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Arial Black" pitchFamily="34" charset="0"/>
              </a:rPr>
              <a:t>Sí en el punto A se colocara una carga negativa entonces, tiende a moverse desde puntos con potenciales  menores a puntos con potenciales mayores.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759</TotalTime>
  <Words>1482</Words>
  <Application>Microsoft Office PowerPoint</Application>
  <PresentationFormat>Presentación en pantalla (4:3)</PresentationFormat>
  <Paragraphs>160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Viajes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felix</dc:creator>
  <cp:lastModifiedBy>FELIX</cp:lastModifiedBy>
  <cp:revision>65</cp:revision>
  <dcterms:created xsi:type="dcterms:W3CDTF">2009-08-07T15:47:51Z</dcterms:created>
  <dcterms:modified xsi:type="dcterms:W3CDTF">2015-07-25T16:40:54Z</dcterms:modified>
</cp:coreProperties>
</file>