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187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480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975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014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718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527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119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509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142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421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024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352A5-91BA-4323-9658-8B83C5274E5A}" type="datetimeFigureOut">
              <a:rPr lang="es-CO" smtClean="0"/>
              <a:t>15/05/2014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90E7E-558A-4C92-B800-1708DC1B1B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824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260648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dirty="0">
                <a:solidFill>
                  <a:srgbClr val="C00000"/>
                </a:solidFill>
                <a:latin typeface="Arial Black" pitchFamily="34" charset="0"/>
              </a:rPr>
              <a:t>MOVIMIENTO ARMÓNICO SIMPLE (M.A.S</a:t>
            </a:r>
            <a:r>
              <a:rPr lang="es-CO" sz="2800" dirty="0" smtClean="0">
                <a:solidFill>
                  <a:srgbClr val="C00000"/>
                </a:solidFill>
                <a:latin typeface="Arial Black" pitchFamily="34" charset="0"/>
              </a:rPr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10930"/>
            <a:ext cx="4680520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566" y="810930"/>
            <a:ext cx="3707904" cy="31418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13" y="4076801"/>
            <a:ext cx="2811810" cy="920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12" y="5157192"/>
            <a:ext cx="2811811" cy="114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9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CuadroTexto"/>
              <p:cNvSpPr txBox="1"/>
              <p:nvPr/>
            </p:nvSpPr>
            <p:spPr>
              <a:xfrm>
                <a:off x="207504" y="188640"/>
                <a:ext cx="8712968" cy="6125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O" sz="3200" dirty="0" smtClean="0">
                    <a:solidFill>
                      <a:srgbClr val="C00000"/>
                    </a:solidFill>
                    <a:latin typeface="Arial Black" pitchFamily="34" charset="0"/>
                  </a:rPr>
                  <a:t>MOVIMIENTO ARMÓNICO SIMPLE (M.A.S)</a:t>
                </a:r>
              </a:p>
              <a:p>
                <a:pPr algn="just"/>
                <a:r>
                  <a:rPr lang="es-CO" sz="2400" dirty="0" smtClean="0">
                    <a:latin typeface="Arial Black" pitchFamily="34" charset="0"/>
                  </a:rPr>
                  <a:t>Características:</a:t>
                </a:r>
              </a:p>
              <a:p>
                <a:pPr marL="457200" indent="-457200" algn="just">
                  <a:buAutoNum type="arabicParenR"/>
                </a:pPr>
                <a:r>
                  <a:rPr lang="es-CO" sz="2400" dirty="0" smtClean="0">
                    <a:latin typeface="Arial Black" pitchFamily="34" charset="0"/>
                  </a:rPr>
                  <a:t>Está basado en el M.C.U donde una vuelta recibe el nombre de oscilación</a:t>
                </a:r>
              </a:p>
              <a:p>
                <a:pPr algn="just"/>
                <a:endParaRPr lang="es-CO" sz="1400" dirty="0" smtClean="0">
                  <a:latin typeface="Arial Black" pitchFamily="34" charset="0"/>
                </a:endParaRPr>
              </a:p>
              <a:p>
                <a:pPr marL="533400" indent="-533400" algn="just"/>
                <a:r>
                  <a:rPr lang="es-CO" sz="2400" dirty="0" smtClean="0">
                    <a:latin typeface="Arial Black" pitchFamily="34" charset="0"/>
                  </a:rPr>
                  <a:t>2) Los conceptos de Frecuencia y Periodo se conservan: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O" sz="2400" b="0" i="0" smtClean="0">
                        <a:latin typeface="Cambria Math"/>
                      </a:rPr>
                      <m:t>T</m:t>
                    </m:r>
                    <m:r>
                      <a:rPr lang="es-CO" sz="24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CO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O" sz="2400" b="0" i="1" smtClean="0">
                            <a:latin typeface="Cambria Math"/>
                          </a:rPr>
                          <m:t>𝑡</m:t>
                        </m:r>
                      </m:num>
                      <m:den>
                        <m:r>
                          <a:rPr lang="es-CO" sz="2400" b="0" i="1" smtClean="0">
                            <a:latin typeface="Cambria Math"/>
                          </a:rPr>
                          <m:t>𝑁𝑣</m:t>
                        </m:r>
                      </m:den>
                    </m:f>
                    <m:r>
                      <a:rPr lang="es-CO" sz="2400" b="0" i="1" smtClean="0">
                        <a:latin typeface="Cambria Math"/>
                      </a:rPr>
                      <m:t> ,</m:t>
                    </m:r>
                  </m:oMath>
                </a14:m>
                <a:r>
                  <a:rPr lang="es-CO" sz="2400" dirty="0" smtClean="0">
                    <a:latin typeface="Arial Black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O" sz="2400" b="0" i="0" dirty="0" smtClean="0">
                        <a:latin typeface="Cambria Math"/>
                      </a:rPr>
                      <m:t>f</m:t>
                    </m:r>
                    <m:r>
                      <a:rPr lang="es-CO" sz="2400" b="0" i="0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CO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O" sz="2400" b="0" i="1" dirty="0" smtClean="0">
                            <a:latin typeface="Cambria Math"/>
                          </a:rPr>
                          <m:t>𝑁𝑣</m:t>
                        </m:r>
                      </m:num>
                      <m:den>
                        <m:r>
                          <a:rPr lang="es-CO" sz="2400" b="0" i="1" dirty="0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s-CO" sz="2400" dirty="0" smtClean="0">
                    <a:latin typeface="Arial Black" pitchFamily="34" charset="0"/>
                  </a:rPr>
                  <a:t>    y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O" sz="2400" b="0" i="0" smtClean="0">
                        <a:latin typeface="Cambria Math"/>
                      </a:rPr>
                      <m:t>f</m:t>
                    </m:r>
                    <m:r>
                      <a:rPr lang="es-CO" sz="24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CO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O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CO" sz="2400" b="0" i="1" smtClean="0">
                            <a:latin typeface="Cambria Math"/>
                          </a:rPr>
                          <m:t>𝑇</m:t>
                        </m:r>
                      </m:den>
                    </m:f>
                  </m:oMath>
                </a14:m>
                <a:r>
                  <a:rPr lang="es-CO" sz="2400" dirty="0" smtClean="0">
                    <a:latin typeface="Arial Black" pitchFamily="34" charset="0"/>
                  </a:rPr>
                  <a:t> </a:t>
                </a:r>
              </a:p>
              <a:p>
                <a:pPr algn="just"/>
                <a:endParaRPr lang="es-CO" sz="1200" dirty="0" smtClean="0">
                  <a:latin typeface="Arial Black" pitchFamily="34" charset="0"/>
                </a:endParaRPr>
              </a:p>
              <a:p>
                <a:pPr marL="361950" indent="-361950" algn="just"/>
                <a:r>
                  <a:rPr lang="es-CO" sz="2400" dirty="0" smtClean="0">
                    <a:latin typeface="Arial Black" pitchFamily="34" charset="0"/>
                  </a:rPr>
                  <a:t>3) La velocidad es máxima en el punto de equilibrio</a:t>
                </a:r>
              </a:p>
              <a:p>
                <a:pPr algn="just"/>
                <a:endParaRPr lang="es-CO" sz="1400" dirty="0" smtClean="0">
                  <a:latin typeface="Arial Black" pitchFamily="34" charset="0"/>
                </a:endParaRPr>
              </a:p>
              <a:p>
                <a:pPr marL="457200" indent="-457200" algn="just"/>
                <a:r>
                  <a:rPr lang="es-CO" sz="2400" dirty="0" smtClean="0">
                    <a:latin typeface="Arial Black" pitchFamily="34" charset="0"/>
                  </a:rPr>
                  <a:t>4) La aceleración es máxima en los puntos de retorno </a:t>
                </a:r>
              </a:p>
              <a:p>
                <a:pPr algn="just"/>
                <a:endParaRPr lang="es-CO" sz="1400" dirty="0" smtClean="0">
                  <a:latin typeface="Arial Black" pitchFamily="34" charset="0"/>
                </a:endParaRPr>
              </a:p>
              <a:p>
                <a:pPr marL="533400" indent="-533400" algn="just"/>
                <a:r>
                  <a:rPr lang="es-CO" sz="2400" dirty="0" smtClean="0">
                    <a:latin typeface="Arial Black" pitchFamily="34" charset="0"/>
                  </a:rPr>
                  <a:t>5) La fuerza recuperadora es máxima en los extremos y nula en el punto de equilibrio.</a:t>
                </a:r>
                <a:endParaRPr lang="es-CO" sz="2400" dirty="0" smtClean="0">
                  <a:latin typeface="Arial Black" pitchFamily="34" charset="0"/>
                </a:endParaRPr>
              </a:p>
            </p:txBody>
          </p:sp>
        </mc:Choice>
        <mc:Fallback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04" y="188640"/>
                <a:ext cx="8712968" cy="6125972"/>
              </a:xfrm>
              <a:prstGeom prst="rect">
                <a:avLst/>
              </a:prstGeom>
              <a:blipFill rotWithShape="1">
                <a:blip r:embed="rId2"/>
                <a:stretch>
                  <a:fillRect l="-1400" t="-1294" r="-1120" b="-1294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998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6436" y="548680"/>
            <a:ext cx="871604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Arial Black" pitchFamily="34" charset="0"/>
              </a:rPr>
              <a:t>FORMULAS:</a:t>
            </a:r>
          </a:p>
          <a:p>
            <a:r>
              <a:rPr lang="es-CO" sz="2800" dirty="0" smtClean="0">
                <a:latin typeface="Arial Black" pitchFamily="34" charset="0"/>
              </a:rPr>
              <a:t>     LEYES</a:t>
            </a:r>
          </a:p>
          <a:p>
            <a:endParaRPr lang="es-CO" sz="2800" dirty="0" smtClean="0">
              <a:latin typeface="Arial Black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s-CO" sz="2400" dirty="0" smtClean="0">
                <a:solidFill>
                  <a:srgbClr val="002060"/>
                </a:solidFill>
                <a:latin typeface="Arial Black" pitchFamily="34" charset="0"/>
              </a:rPr>
              <a:t>El periodo de una masa atada a un resorte es directamente proporcional a la raíz cuadrada de la masa e </a:t>
            </a:r>
            <a:r>
              <a:rPr lang="es-CO" sz="2400" dirty="0">
                <a:solidFill>
                  <a:srgbClr val="002060"/>
                </a:solidFill>
                <a:latin typeface="Arial Black" pitchFamily="34" charset="0"/>
              </a:rPr>
              <a:t>inversamente  proporcional a la raíz cuadrada de la constante de elasticidad del </a:t>
            </a:r>
            <a:r>
              <a:rPr lang="es-CO" sz="2400" dirty="0" smtClean="0">
                <a:solidFill>
                  <a:srgbClr val="002060"/>
                </a:solidFill>
                <a:latin typeface="Arial Black" pitchFamily="34" charset="0"/>
              </a:rPr>
              <a:t>resorte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CO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El periodo de un péndulo  es directamente proporcional a la raíz cuadrada de la longitud de su cuerda e inversamente proporcional a la raíz cuadrada de la gravedad del lugar donde se encuentra.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CO" sz="24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El periodo de un péndulo  </a:t>
            </a:r>
            <a:r>
              <a:rPr lang="es-CO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es independiente de la masa que oscila. </a:t>
            </a:r>
            <a:endParaRPr lang="es-CO" sz="24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92696"/>
            <a:ext cx="2811810" cy="920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92696"/>
            <a:ext cx="2811811" cy="920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1134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5516" y="908720"/>
            <a:ext cx="871296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rgbClr val="C00000"/>
                </a:solidFill>
                <a:latin typeface="Arial Black" pitchFamily="34" charset="0"/>
              </a:rPr>
              <a:t>MOVIMIENTO ARMÓNICO SIMPLE (M.A.S)</a:t>
            </a:r>
          </a:p>
          <a:p>
            <a:pPr marL="457200" lvl="0" indent="-457200" algn="just">
              <a:buFont typeface="+mj-lt"/>
              <a:buAutoNum type="arabicParenR"/>
            </a:pPr>
            <a:r>
              <a:rPr lang="es-ES" sz="2000" dirty="0">
                <a:latin typeface="Arial Black" pitchFamily="34" charset="0"/>
              </a:rPr>
              <a:t>Sí la masa que oscila suspendida de un resorte se cuadruplica, entonces el periodo:</a:t>
            </a:r>
            <a:endParaRPr lang="es-CO" sz="2000" dirty="0">
              <a:latin typeface="Arial Black" pitchFamily="34" charset="0"/>
            </a:endParaRPr>
          </a:p>
          <a:p>
            <a:pPr lvl="0" indent="361950" algn="just"/>
            <a:r>
              <a:rPr lang="es-ES" sz="2000" dirty="0" smtClean="0">
                <a:latin typeface="Arial Black" pitchFamily="34" charset="0"/>
              </a:rPr>
              <a:t>a) Se </a:t>
            </a:r>
            <a:r>
              <a:rPr lang="es-ES" sz="2000" dirty="0">
                <a:latin typeface="Arial Black" pitchFamily="34" charset="0"/>
              </a:rPr>
              <a:t>cuadruplica           </a:t>
            </a:r>
            <a:r>
              <a:rPr lang="es-ES" sz="2000" dirty="0" smtClean="0">
                <a:latin typeface="Arial Black" pitchFamily="34" charset="0"/>
              </a:rPr>
              <a:t>      </a:t>
            </a:r>
            <a:r>
              <a:rPr lang="es-ES" sz="2000" dirty="0">
                <a:latin typeface="Arial Black" pitchFamily="34" charset="0"/>
              </a:rPr>
              <a:t>b) Se reduce a la cuarta </a:t>
            </a:r>
            <a:r>
              <a:rPr lang="es-ES" sz="2000" dirty="0" smtClean="0">
                <a:latin typeface="Arial Black" pitchFamily="34" charset="0"/>
              </a:rPr>
              <a:t>parte</a:t>
            </a:r>
            <a:r>
              <a:rPr lang="es-CO" sz="2000" dirty="0" smtClean="0">
                <a:latin typeface="Arial Black" pitchFamily="34" charset="0"/>
              </a:rPr>
              <a:t>.</a:t>
            </a:r>
          </a:p>
          <a:p>
            <a:pPr lvl="0" indent="361950" algn="just"/>
            <a:r>
              <a:rPr lang="es-ES" sz="2000" dirty="0" smtClean="0">
                <a:latin typeface="Arial Black" pitchFamily="34" charset="0"/>
              </a:rPr>
              <a:t>c</a:t>
            </a:r>
            <a:r>
              <a:rPr lang="es-ES" sz="2000" dirty="0">
                <a:latin typeface="Arial Black" pitchFamily="34" charset="0"/>
              </a:rPr>
              <a:t>) Se duplica   </a:t>
            </a:r>
            <a:r>
              <a:rPr lang="es-ES" sz="2000" dirty="0" smtClean="0">
                <a:latin typeface="Arial Black" pitchFamily="34" charset="0"/>
              </a:rPr>
              <a:t>                     </a:t>
            </a:r>
            <a:r>
              <a:rPr lang="es-ES" sz="2000" dirty="0">
                <a:latin typeface="Arial Black" pitchFamily="34" charset="0"/>
              </a:rPr>
              <a:t>d) Se reduce a la </a:t>
            </a:r>
            <a:r>
              <a:rPr lang="es-ES" sz="2000" dirty="0" smtClean="0">
                <a:latin typeface="Arial Black" pitchFamily="34" charset="0"/>
              </a:rPr>
              <a:t>mitad</a:t>
            </a:r>
          </a:p>
          <a:p>
            <a:pPr lvl="0" indent="361950" algn="just"/>
            <a:endParaRPr lang="es-CO" sz="2000" dirty="0">
              <a:latin typeface="Arial Black" pitchFamily="34" charset="0"/>
            </a:endParaRPr>
          </a:p>
          <a:p>
            <a:pPr marL="361950" lvl="0" indent="-361950" algn="just"/>
            <a:r>
              <a:rPr lang="es-ES" sz="2000" dirty="0" smtClean="0">
                <a:latin typeface="Arial Black" pitchFamily="34" charset="0"/>
              </a:rPr>
              <a:t>2) Una </a:t>
            </a:r>
            <a:r>
              <a:rPr lang="es-ES" sz="2000" dirty="0">
                <a:latin typeface="Arial Black" pitchFamily="34" charset="0"/>
              </a:rPr>
              <a:t>masa m está sujeta a un resorte de constante de elasticidad de 2 π</a:t>
            </a:r>
            <a:r>
              <a:rPr lang="es-ES" sz="2000" baseline="30000" dirty="0">
                <a:latin typeface="Arial Black" pitchFamily="34" charset="0"/>
              </a:rPr>
              <a:t>2</a:t>
            </a:r>
            <a:r>
              <a:rPr lang="es-ES" sz="2000" dirty="0">
                <a:latin typeface="Arial Black" pitchFamily="34" charset="0"/>
              </a:rPr>
              <a:t> N/m y describe un movimiento armónico simple de 6 segundos de periodo. El valor de </a:t>
            </a:r>
            <a:r>
              <a:rPr lang="es-ES" sz="2000" dirty="0" smtClean="0">
                <a:latin typeface="Arial Black" pitchFamily="34" charset="0"/>
              </a:rPr>
              <a:t> </a:t>
            </a:r>
            <a:r>
              <a:rPr lang="es-ES" sz="2000" dirty="0">
                <a:latin typeface="Arial Black" pitchFamily="34" charset="0"/>
              </a:rPr>
              <a:t>la masa m es:</a:t>
            </a:r>
            <a:endParaRPr lang="es-CO" sz="2000" dirty="0">
              <a:latin typeface="Arial Black" pitchFamily="34" charset="0"/>
            </a:endParaRPr>
          </a:p>
          <a:p>
            <a:pPr lvl="0" algn="just"/>
            <a:r>
              <a:rPr lang="en-US" sz="2000" dirty="0" smtClean="0">
                <a:latin typeface="Arial Black" pitchFamily="34" charset="0"/>
              </a:rPr>
              <a:t>     a) 18 </a:t>
            </a:r>
            <a:r>
              <a:rPr lang="en-US" sz="2000" dirty="0">
                <a:latin typeface="Arial Black" pitchFamily="34" charset="0"/>
              </a:rPr>
              <a:t>Kg      </a:t>
            </a:r>
            <a:r>
              <a:rPr lang="en-US" sz="2000" dirty="0" smtClean="0">
                <a:latin typeface="Arial Black" pitchFamily="34" charset="0"/>
              </a:rPr>
              <a:t>       </a:t>
            </a:r>
            <a:r>
              <a:rPr lang="en-US" sz="2000" dirty="0">
                <a:latin typeface="Arial Black" pitchFamily="34" charset="0"/>
              </a:rPr>
              <a:t>b) 3 Kg         </a:t>
            </a:r>
            <a:r>
              <a:rPr lang="en-US" sz="2000" dirty="0" smtClean="0">
                <a:latin typeface="Arial Black" pitchFamily="34" charset="0"/>
              </a:rPr>
              <a:t>  </a:t>
            </a:r>
            <a:r>
              <a:rPr lang="en-US" sz="2000" dirty="0">
                <a:latin typeface="Arial Black" pitchFamily="34" charset="0"/>
              </a:rPr>
              <a:t>c) 6 Kg            </a:t>
            </a:r>
            <a:r>
              <a:rPr lang="en-US" sz="2000" dirty="0" smtClean="0">
                <a:latin typeface="Arial Black" pitchFamily="34" charset="0"/>
              </a:rPr>
              <a:t> </a:t>
            </a:r>
            <a:r>
              <a:rPr lang="en-US" sz="2000" dirty="0">
                <a:latin typeface="Arial Black" pitchFamily="34" charset="0"/>
              </a:rPr>
              <a:t>d) 36 </a:t>
            </a:r>
            <a:r>
              <a:rPr lang="en-US" sz="2000" dirty="0" smtClean="0">
                <a:latin typeface="Arial Black" pitchFamily="34" charset="0"/>
              </a:rPr>
              <a:t>Kg</a:t>
            </a:r>
          </a:p>
          <a:p>
            <a:pPr lvl="0" algn="just"/>
            <a:endParaRPr lang="es-CO" sz="2000" dirty="0">
              <a:latin typeface="Arial Black" pitchFamily="34" charset="0"/>
            </a:endParaRPr>
          </a:p>
          <a:p>
            <a:pPr marL="361950" lvl="0" indent="-361950" algn="just"/>
            <a:r>
              <a:rPr lang="es-ES" sz="2000" dirty="0" smtClean="0">
                <a:latin typeface="Arial Black" pitchFamily="34" charset="0"/>
              </a:rPr>
              <a:t>3) Sí </a:t>
            </a:r>
            <a:r>
              <a:rPr lang="es-ES" sz="2000" dirty="0">
                <a:latin typeface="Arial Black" pitchFamily="34" charset="0"/>
              </a:rPr>
              <a:t>la longitud de un péndulo se reduce a la mitad, el nuevo periodo será:</a:t>
            </a:r>
            <a:endParaRPr lang="es-CO" sz="2000" dirty="0">
              <a:latin typeface="Arial Black" pitchFamily="34" charset="0"/>
            </a:endParaRPr>
          </a:p>
          <a:p>
            <a:pPr marL="268288" lvl="0" algn="just"/>
            <a:r>
              <a:rPr lang="es-ES" sz="2000" dirty="0" smtClean="0">
                <a:latin typeface="Arial Black" pitchFamily="34" charset="0"/>
              </a:rPr>
              <a:t>a)    T/2                 </a:t>
            </a:r>
            <a:r>
              <a:rPr lang="es-ES" sz="2000" dirty="0">
                <a:latin typeface="Arial Black" pitchFamily="34" charset="0"/>
              </a:rPr>
              <a:t>b) 2T            </a:t>
            </a:r>
            <a:r>
              <a:rPr lang="es-ES" sz="2000" dirty="0" smtClean="0">
                <a:latin typeface="Arial Black" pitchFamily="34" charset="0"/>
              </a:rPr>
              <a:t>   </a:t>
            </a:r>
            <a:r>
              <a:rPr lang="es-ES" sz="2000" dirty="0">
                <a:latin typeface="Arial Black" pitchFamily="34" charset="0"/>
              </a:rPr>
              <a:t>c)                     </a:t>
            </a:r>
            <a:r>
              <a:rPr lang="es-ES" sz="2000" dirty="0" smtClean="0">
                <a:latin typeface="Arial Black" pitchFamily="34" charset="0"/>
              </a:rPr>
              <a:t>  </a:t>
            </a:r>
            <a:r>
              <a:rPr lang="es-ES" sz="2000" dirty="0">
                <a:latin typeface="Arial Black" pitchFamily="34" charset="0"/>
              </a:rPr>
              <a:t>d) </a:t>
            </a:r>
            <a:endParaRPr lang="es-CO" sz="2000" dirty="0">
              <a:latin typeface="Arial Black" pitchFamily="34" charset="0"/>
            </a:endParaRPr>
          </a:p>
          <a:p>
            <a:pPr marL="457200" indent="-457200">
              <a:buFont typeface="+mj-lt"/>
              <a:buAutoNum type="arabicParenR"/>
            </a:pPr>
            <a:endParaRPr lang="es-CO" sz="2000" dirty="0">
              <a:latin typeface="Arial Black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285553"/>
              </p:ext>
            </p:extLst>
          </p:nvPr>
        </p:nvGraphicFramePr>
        <p:xfrm>
          <a:off x="5580112" y="5733256"/>
          <a:ext cx="6381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cuación" r:id="rId3" imgW="342603" imgH="215713" progId="Equation.3">
                  <p:embed/>
                </p:oleObj>
              </mc:Choice>
              <mc:Fallback>
                <p:oleObj name="Ecuación" r:id="rId3" imgW="342603" imgH="2157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5733256"/>
                        <a:ext cx="638175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790290"/>
              </p:ext>
            </p:extLst>
          </p:nvPr>
        </p:nvGraphicFramePr>
        <p:xfrm>
          <a:off x="7812360" y="5733256"/>
          <a:ext cx="6191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cuación" r:id="rId5" imgW="368140" imgH="342751" progId="Equation.3">
                  <p:embed/>
                </p:oleObj>
              </mc:Choice>
              <mc:Fallback>
                <p:oleObj name="Ecuación" r:id="rId5" imgW="368140" imgH="34275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5733256"/>
                        <a:ext cx="6191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185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23528" y="548680"/>
            <a:ext cx="85689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/>
            <a:r>
              <a:rPr lang="es-ES" sz="2000" dirty="0" smtClean="0">
                <a:latin typeface="Arial Black" pitchFamily="34" charset="0"/>
              </a:rPr>
              <a:t>4) Un </a:t>
            </a:r>
            <a:r>
              <a:rPr lang="es-ES" sz="2000" dirty="0">
                <a:latin typeface="Arial Black" pitchFamily="34" charset="0"/>
              </a:rPr>
              <a:t>cuerpo que se mueve con movimiento armónico simple, tiene máxima velocidad en:</a:t>
            </a:r>
            <a:endParaRPr lang="es-CO" sz="2000" dirty="0">
              <a:latin typeface="Arial Black" pitchFamily="34" charset="0"/>
            </a:endParaRPr>
          </a:p>
          <a:p>
            <a:pPr marL="361950" lvl="0"/>
            <a:r>
              <a:rPr lang="es-ES" sz="2000" dirty="0" smtClean="0">
                <a:latin typeface="Arial Black" pitchFamily="34" charset="0"/>
              </a:rPr>
              <a:t>a) Máxima </a:t>
            </a:r>
            <a:r>
              <a:rPr lang="es-ES" sz="2000" dirty="0">
                <a:latin typeface="Arial Black" pitchFamily="34" charset="0"/>
              </a:rPr>
              <a:t>elongación              </a:t>
            </a:r>
            <a:r>
              <a:rPr lang="es-ES" sz="2000" dirty="0" smtClean="0">
                <a:latin typeface="Arial Black" pitchFamily="34" charset="0"/>
              </a:rPr>
              <a:t> </a:t>
            </a:r>
            <a:r>
              <a:rPr lang="es-ES" sz="2000" dirty="0">
                <a:latin typeface="Arial Black" pitchFamily="34" charset="0"/>
              </a:rPr>
              <a:t>b) Amplitud</a:t>
            </a:r>
            <a:endParaRPr lang="es-CO" sz="2000" dirty="0">
              <a:latin typeface="Arial Black" pitchFamily="34" charset="0"/>
            </a:endParaRPr>
          </a:p>
          <a:p>
            <a:r>
              <a:rPr lang="es-ES" sz="2000" dirty="0" smtClean="0">
                <a:latin typeface="Arial Black" pitchFamily="34" charset="0"/>
              </a:rPr>
              <a:t>    c</a:t>
            </a:r>
            <a:r>
              <a:rPr lang="es-ES" sz="2000" dirty="0">
                <a:latin typeface="Arial Black" pitchFamily="34" charset="0"/>
              </a:rPr>
              <a:t>) Posición de equilibrio         </a:t>
            </a:r>
            <a:r>
              <a:rPr lang="es-ES" sz="2000" dirty="0" smtClean="0">
                <a:latin typeface="Arial Black" pitchFamily="34" charset="0"/>
              </a:rPr>
              <a:t>   </a:t>
            </a:r>
            <a:r>
              <a:rPr lang="es-ES" sz="2000" dirty="0">
                <a:latin typeface="Arial Black" pitchFamily="34" charset="0"/>
              </a:rPr>
              <a:t>d) La mitad de la </a:t>
            </a:r>
            <a:r>
              <a:rPr lang="es-ES" sz="2000" dirty="0" smtClean="0">
                <a:latin typeface="Arial Black" pitchFamily="34" charset="0"/>
              </a:rPr>
              <a:t>amplitud</a:t>
            </a:r>
          </a:p>
          <a:p>
            <a:endParaRPr lang="es-CO" sz="2000" dirty="0">
              <a:latin typeface="Arial Black" pitchFamily="34" charset="0"/>
            </a:endParaRPr>
          </a:p>
          <a:p>
            <a:pPr marL="361950" indent="-361950"/>
            <a:r>
              <a:rPr lang="es-ES" sz="2000" dirty="0" smtClean="0">
                <a:latin typeface="Arial Black" pitchFamily="34" charset="0"/>
              </a:rPr>
              <a:t>5) </a:t>
            </a:r>
            <a:r>
              <a:rPr lang="es-ES" sz="2000" dirty="0">
                <a:latin typeface="Arial Black" pitchFamily="34" charset="0"/>
              </a:rPr>
              <a:t>El periodo de un péndulo de medio metro es de T = </a:t>
            </a:r>
            <a:r>
              <a:rPr lang="es-ES" sz="2000" dirty="0" smtClean="0">
                <a:latin typeface="Arial Black" pitchFamily="34" charset="0"/>
              </a:rPr>
              <a:t>π/2</a:t>
            </a:r>
            <a:r>
              <a:rPr lang="es-ES" sz="2000" dirty="0" smtClean="0">
                <a:latin typeface="Arial Black" pitchFamily="34" charset="0"/>
              </a:rPr>
              <a:t> segundos. </a:t>
            </a:r>
            <a:r>
              <a:rPr lang="es-ES" sz="2000" dirty="0">
                <a:latin typeface="Arial Black" pitchFamily="34" charset="0"/>
              </a:rPr>
              <a:t>La gravedad del sitio donde se encuentra ubicado este péndulo es:</a:t>
            </a:r>
            <a:endParaRPr lang="es-CO" sz="2000" dirty="0">
              <a:latin typeface="Arial Black" pitchFamily="34" charset="0"/>
            </a:endParaRPr>
          </a:p>
          <a:p>
            <a:r>
              <a:rPr lang="en-US" sz="2000" dirty="0" smtClean="0">
                <a:latin typeface="Arial Black" pitchFamily="34" charset="0"/>
              </a:rPr>
              <a:t>     a</a:t>
            </a:r>
            <a:r>
              <a:rPr lang="en-US" sz="2000" dirty="0">
                <a:latin typeface="Arial Black" pitchFamily="34" charset="0"/>
              </a:rPr>
              <a:t>) 4 m/s</a:t>
            </a:r>
            <a:r>
              <a:rPr lang="en-US" sz="2000" baseline="30000" dirty="0">
                <a:latin typeface="Arial Black" pitchFamily="34" charset="0"/>
              </a:rPr>
              <a:t>2</a:t>
            </a:r>
            <a:r>
              <a:rPr lang="en-US" sz="2000" dirty="0">
                <a:latin typeface="Arial Black" pitchFamily="34" charset="0"/>
              </a:rPr>
              <a:t>      </a:t>
            </a:r>
            <a:r>
              <a:rPr lang="en-US" sz="2000" dirty="0" smtClean="0">
                <a:latin typeface="Arial Black" pitchFamily="34" charset="0"/>
              </a:rPr>
              <a:t>   </a:t>
            </a:r>
            <a:r>
              <a:rPr lang="en-US" sz="2000" dirty="0">
                <a:latin typeface="Arial Black" pitchFamily="34" charset="0"/>
              </a:rPr>
              <a:t>b) 8 m/ s</a:t>
            </a:r>
            <a:r>
              <a:rPr lang="en-US" sz="2000" baseline="30000" dirty="0">
                <a:latin typeface="Arial Black" pitchFamily="34" charset="0"/>
              </a:rPr>
              <a:t>2</a:t>
            </a:r>
            <a:r>
              <a:rPr lang="en-US" sz="2000" dirty="0">
                <a:latin typeface="Arial Black" pitchFamily="34" charset="0"/>
              </a:rPr>
              <a:t>      </a:t>
            </a:r>
            <a:r>
              <a:rPr lang="en-US" sz="2000" dirty="0" smtClean="0">
                <a:latin typeface="Arial Black" pitchFamily="34" charset="0"/>
              </a:rPr>
              <a:t>  </a:t>
            </a:r>
            <a:r>
              <a:rPr lang="en-US" sz="2000" dirty="0">
                <a:latin typeface="Arial Black" pitchFamily="34" charset="0"/>
              </a:rPr>
              <a:t>c) 2 m/s</a:t>
            </a:r>
            <a:r>
              <a:rPr lang="en-US" sz="2000" baseline="30000" dirty="0">
                <a:latin typeface="Arial Black" pitchFamily="34" charset="0"/>
              </a:rPr>
              <a:t>2</a:t>
            </a:r>
            <a:r>
              <a:rPr lang="en-US" sz="2000" dirty="0">
                <a:latin typeface="Arial Black" pitchFamily="34" charset="0"/>
              </a:rPr>
              <a:t>    </a:t>
            </a:r>
            <a:r>
              <a:rPr lang="en-US" sz="2000" dirty="0" smtClean="0">
                <a:latin typeface="Arial Black" pitchFamily="34" charset="0"/>
              </a:rPr>
              <a:t>       </a:t>
            </a:r>
            <a:r>
              <a:rPr lang="en-US" sz="2000" dirty="0">
                <a:latin typeface="Arial Black" pitchFamily="34" charset="0"/>
              </a:rPr>
              <a:t>d) 11 </a:t>
            </a:r>
            <a:r>
              <a:rPr lang="en-US" sz="2000" dirty="0" smtClean="0">
                <a:latin typeface="Arial Black" pitchFamily="34" charset="0"/>
              </a:rPr>
              <a:t>m/s</a:t>
            </a:r>
            <a:r>
              <a:rPr lang="en-US" sz="2000" baseline="30000" dirty="0" smtClean="0">
                <a:latin typeface="Arial Black" pitchFamily="34" charset="0"/>
              </a:rPr>
              <a:t>2</a:t>
            </a:r>
          </a:p>
          <a:p>
            <a:endParaRPr lang="es-CO" sz="2000" dirty="0">
              <a:latin typeface="Arial Black" pitchFamily="34" charset="0"/>
            </a:endParaRPr>
          </a:p>
          <a:p>
            <a:pPr marL="361950" indent="-361950"/>
            <a:r>
              <a:rPr lang="es-ES" sz="2000" dirty="0" smtClean="0">
                <a:latin typeface="Arial Black" pitchFamily="34" charset="0"/>
              </a:rPr>
              <a:t>6) Una </a:t>
            </a:r>
            <a:r>
              <a:rPr lang="es-ES" sz="2000" dirty="0">
                <a:latin typeface="Arial Black" pitchFamily="34" charset="0"/>
              </a:rPr>
              <a:t>partícula se mueve con M.A.S. de 16 cm de amplitud, alcanza una elongación de 8 cm en un tiempo t. Sí el periodo del movimiento es 6 </a:t>
            </a:r>
            <a:r>
              <a:rPr lang="es-ES" sz="2000" dirty="0" err="1">
                <a:latin typeface="Arial Black" pitchFamily="34" charset="0"/>
              </a:rPr>
              <a:t>seg</a:t>
            </a:r>
            <a:r>
              <a:rPr lang="es-ES" sz="2000" dirty="0">
                <a:latin typeface="Arial Black" pitchFamily="34" charset="0"/>
              </a:rPr>
              <a:t>, entonces el tiempo t </a:t>
            </a:r>
            <a:r>
              <a:rPr lang="es-ES" sz="2000" dirty="0" smtClean="0">
                <a:latin typeface="Arial Black" pitchFamily="34" charset="0"/>
              </a:rPr>
              <a:t>es</a:t>
            </a:r>
          </a:p>
          <a:p>
            <a:pPr marL="361950" indent="-361950"/>
            <a:r>
              <a:rPr lang="es-ES" sz="2000" dirty="0">
                <a:latin typeface="Arial Black" pitchFamily="34" charset="0"/>
              </a:rPr>
              <a:t> </a:t>
            </a:r>
            <a:r>
              <a:rPr lang="es-ES" sz="2000" dirty="0" smtClean="0">
                <a:latin typeface="Arial Black" pitchFamily="34" charset="0"/>
              </a:rPr>
              <a:t>   a) 0.5 </a:t>
            </a:r>
            <a:r>
              <a:rPr lang="es-ES" sz="2000" dirty="0" err="1">
                <a:latin typeface="Arial Black" pitchFamily="34" charset="0"/>
              </a:rPr>
              <a:t>seg</a:t>
            </a:r>
            <a:r>
              <a:rPr lang="es-ES" sz="2000" dirty="0">
                <a:latin typeface="Arial Black" pitchFamily="34" charset="0"/>
              </a:rPr>
              <a:t>.      </a:t>
            </a:r>
            <a:r>
              <a:rPr lang="es-ES" sz="2000" dirty="0" smtClean="0">
                <a:latin typeface="Arial Black" pitchFamily="34" charset="0"/>
              </a:rPr>
              <a:t>  b) </a:t>
            </a:r>
            <a:r>
              <a:rPr lang="es-ES" sz="2000" dirty="0">
                <a:latin typeface="Arial Black" pitchFamily="34" charset="0"/>
              </a:rPr>
              <a:t>57,32 </a:t>
            </a:r>
            <a:r>
              <a:rPr lang="es-ES" sz="2000" dirty="0" err="1">
                <a:latin typeface="Arial Black" pitchFamily="34" charset="0"/>
              </a:rPr>
              <a:t>seg</a:t>
            </a:r>
            <a:r>
              <a:rPr lang="es-ES" sz="2000" dirty="0">
                <a:latin typeface="Arial Black" pitchFamily="34" charset="0"/>
              </a:rPr>
              <a:t>       </a:t>
            </a:r>
            <a:r>
              <a:rPr lang="es-ES" sz="2000" dirty="0" smtClean="0">
                <a:latin typeface="Arial Black" pitchFamily="34" charset="0"/>
              </a:rPr>
              <a:t>  c)  </a:t>
            </a:r>
            <a:r>
              <a:rPr lang="es-ES" sz="2000" dirty="0">
                <a:latin typeface="Arial Black" pitchFamily="34" charset="0"/>
              </a:rPr>
              <a:t>1 </a:t>
            </a:r>
            <a:r>
              <a:rPr lang="es-ES" sz="2000" dirty="0" err="1">
                <a:latin typeface="Arial Black" pitchFamily="34" charset="0"/>
              </a:rPr>
              <a:t>seg</a:t>
            </a:r>
            <a:r>
              <a:rPr lang="es-ES" sz="2000" dirty="0">
                <a:latin typeface="Arial Black" pitchFamily="34" charset="0"/>
              </a:rPr>
              <a:t>      </a:t>
            </a:r>
            <a:r>
              <a:rPr lang="es-ES" sz="2000" dirty="0" smtClean="0">
                <a:latin typeface="Arial Black" pitchFamily="34" charset="0"/>
              </a:rPr>
              <a:t>d) </a:t>
            </a:r>
            <a:r>
              <a:rPr lang="es-ES" sz="2000" dirty="0">
                <a:latin typeface="Arial Black" pitchFamily="34" charset="0"/>
              </a:rPr>
              <a:t>Ninguna</a:t>
            </a:r>
            <a:endParaRPr lang="es-CO" sz="2000" dirty="0">
              <a:latin typeface="Arial Black" pitchFamily="34" charset="0"/>
            </a:endParaRPr>
          </a:p>
          <a:p>
            <a:endParaRPr lang="es-CO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17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9087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Black" pitchFamily="34" charset="0"/>
              </a:rPr>
              <a:t>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CuadroTexto"/>
              <p:cNvSpPr txBox="1"/>
              <p:nvPr/>
            </p:nvSpPr>
            <p:spPr>
              <a:xfrm>
                <a:off x="525067" y="908720"/>
                <a:ext cx="8208912" cy="3613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CO" dirty="0" smtClean="0">
                    <a:latin typeface="Arial Black" pitchFamily="34" charset="0"/>
                  </a:rPr>
                  <a:t>Un astronauta desea calcula la aceleración de la gravedad (g) de un planeta X usando un péndulo simple  que cumple la ecuación    </a:t>
                </a:r>
                <a14:m>
                  <m:oMath xmlns:m="http://schemas.openxmlformats.org/officeDocument/2006/math">
                    <m:r>
                      <a:rPr lang="es-CO" sz="2400" b="0" i="1" smtClean="0">
                        <a:latin typeface="Cambria Math"/>
                      </a:rPr>
                      <m:t>𝑇</m:t>
                    </m:r>
                    <m:r>
                      <a:rPr lang="es-CO" sz="2400" b="0" i="1" smtClean="0">
                        <a:latin typeface="Cambria Math"/>
                      </a:rPr>
                      <m:t>=2</m:t>
                    </m:r>
                    <m:r>
                      <a:rPr lang="es-CO" sz="24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s-CO" sz="2400" b="0" i="1" smtClean="0">
                        <a:latin typeface="Cambria Math"/>
                        <a:ea typeface="Cambria Math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s-CO" sz="2400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s-CO" sz="24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s-CO" sz="2400" b="0" i="1" smtClean="0">
                                <a:latin typeface="Cambria Math"/>
                                <a:ea typeface="Cambria Math"/>
                              </a:rPr>
                              <m:t>  </m:t>
                            </m:r>
                            <m:r>
                              <a:rPr lang="es-CO" sz="2400" b="0" i="1" smtClean="0">
                                <a:latin typeface="Cambria Math"/>
                                <a:ea typeface="Cambria Math"/>
                              </a:rPr>
                              <m:t>𝐿</m:t>
                            </m:r>
                          </m:num>
                          <m:den>
                            <m:r>
                              <a:rPr lang="es-CO" sz="2400" b="0" i="1" smtClean="0">
                                <a:latin typeface="Cambria Math"/>
                                <a:ea typeface="Cambria Math"/>
                              </a:rPr>
                              <m:t>  </m:t>
                            </m:r>
                            <m:r>
                              <a:rPr lang="es-CO" sz="2400" b="0" i="1" smtClean="0">
                                <a:latin typeface="Cambria Math"/>
                                <a:ea typeface="Cambria Math"/>
                              </a:rPr>
                              <m:t>𝑔</m:t>
                            </m:r>
                          </m:den>
                        </m:f>
                      </m:e>
                    </m:rad>
                  </m:oMath>
                </a14:m>
                <a:endParaRPr lang="es-CO" sz="2400" dirty="0" smtClean="0">
                  <a:latin typeface="Arial Black" pitchFamily="34" charset="0"/>
                </a:endParaRPr>
              </a:p>
              <a:p>
                <a:pPr algn="just"/>
                <a:r>
                  <a:rPr lang="es-CO" dirty="0" smtClean="0">
                    <a:latin typeface="Arial Black" pitchFamily="34" charset="0"/>
                  </a:rPr>
                  <a:t>El Astronauta  mide el periodo del mismo péndulo tanto en la tierra  como en el planeta X  y obtiene que la aceleración  de la gravedad del planeta X es mayor que la de la tierra. Este resultado se puede explicar porque el periodo del péndulo es </a:t>
                </a:r>
              </a:p>
              <a:p>
                <a:pPr marL="342900" indent="-342900" algn="just">
                  <a:buAutoNum type="alphaUcParenR"/>
                </a:pPr>
                <a:r>
                  <a:rPr lang="es-CO" dirty="0" smtClean="0">
                    <a:latin typeface="Arial Black" pitchFamily="34" charset="0"/>
                  </a:rPr>
                  <a:t> Menor en la tierra que en el planeta X</a:t>
                </a:r>
              </a:p>
              <a:p>
                <a:pPr marL="342900" indent="-342900" algn="just">
                  <a:buAutoNum type="alphaUcParenR"/>
                </a:pPr>
                <a:r>
                  <a:rPr lang="es-CO" dirty="0">
                    <a:latin typeface="Arial Black" pitchFamily="34" charset="0"/>
                  </a:rPr>
                  <a:t> </a:t>
                </a:r>
                <a:r>
                  <a:rPr lang="es-CO" dirty="0" smtClean="0">
                    <a:latin typeface="Arial Black" pitchFamily="34" charset="0"/>
                  </a:rPr>
                  <a:t>menor en el planeta X que en la tierra</a:t>
                </a:r>
              </a:p>
              <a:p>
                <a:pPr marL="342900" indent="-342900" algn="just">
                  <a:buAutoNum type="alphaUcParenR"/>
                </a:pPr>
                <a:r>
                  <a:rPr lang="es-CO" dirty="0">
                    <a:latin typeface="Arial Black" pitchFamily="34" charset="0"/>
                  </a:rPr>
                  <a:t> </a:t>
                </a:r>
                <a:r>
                  <a:rPr lang="es-CO" dirty="0" smtClean="0">
                    <a:latin typeface="Arial Black" pitchFamily="34" charset="0"/>
                  </a:rPr>
                  <a:t>mayor en el planeta X que en la tierra</a:t>
                </a:r>
              </a:p>
              <a:p>
                <a:pPr marL="342900" indent="-342900" algn="just">
                  <a:buAutoNum type="alphaUcParenR"/>
                </a:pPr>
                <a:r>
                  <a:rPr lang="es-CO" dirty="0">
                    <a:latin typeface="Arial Black" pitchFamily="34" charset="0"/>
                  </a:rPr>
                  <a:t> </a:t>
                </a:r>
                <a:r>
                  <a:rPr lang="es-CO" dirty="0" smtClean="0">
                    <a:latin typeface="Arial Black" pitchFamily="34" charset="0"/>
                  </a:rPr>
                  <a:t>Igual en el planeta X que en la tierra</a:t>
                </a:r>
              </a:p>
            </p:txBody>
          </p:sp>
        </mc:Choice>
        <mc:Fallback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67" y="908720"/>
                <a:ext cx="8208912" cy="3613874"/>
              </a:xfrm>
              <a:prstGeom prst="rect">
                <a:avLst/>
              </a:prstGeom>
              <a:blipFill rotWithShape="1">
                <a:blip r:embed="rId2"/>
                <a:stretch>
                  <a:fillRect l="-891" t="-843" r="-594" b="-269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399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575</Words>
  <Application>Microsoft Office PowerPoint</Application>
  <PresentationFormat>Presentación en pantalla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FELIX</dc:creator>
  <cp:lastModifiedBy>FELIX</cp:lastModifiedBy>
  <cp:revision>15</cp:revision>
  <dcterms:created xsi:type="dcterms:W3CDTF">2014-04-26T12:55:31Z</dcterms:created>
  <dcterms:modified xsi:type="dcterms:W3CDTF">2014-05-16T01:14:37Z</dcterms:modified>
</cp:coreProperties>
</file>